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4"/>
  </p:sldMasterIdLst>
  <p:notesMasterIdLst>
    <p:notesMasterId r:id="rId60"/>
  </p:notesMasterIdLst>
  <p:handoutMasterIdLst>
    <p:handoutMasterId r:id="rId61"/>
  </p:handoutMasterIdLst>
  <p:sldIdLst>
    <p:sldId id="582" r:id="rId5"/>
    <p:sldId id="299" r:id="rId6"/>
    <p:sldId id="632" r:id="rId7"/>
    <p:sldId id="316" r:id="rId8"/>
    <p:sldId id="501" r:id="rId9"/>
    <p:sldId id="453" r:id="rId10"/>
    <p:sldId id="633" r:id="rId11"/>
    <p:sldId id="454" r:id="rId12"/>
    <p:sldId id="586" r:id="rId13"/>
    <p:sldId id="535" r:id="rId14"/>
    <p:sldId id="581" r:id="rId15"/>
    <p:sldId id="537" r:id="rId16"/>
    <p:sldId id="536" r:id="rId17"/>
    <p:sldId id="587" r:id="rId18"/>
    <p:sldId id="571" r:id="rId19"/>
    <p:sldId id="588" r:id="rId20"/>
    <p:sldId id="589" r:id="rId21"/>
    <p:sldId id="590" r:id="rId22"/>
    <p:sldId id="515" r:id="rId23"/>
    <p:sldId id="534" r:id="rId24"/>
    <p:sldId id="578" r:id="rId25"/>
    <p:sldId id="562" r:id="rId26"/>
    <p:sldId id="619" r:id="rId27"/>
    <p:sldId id="620" r:id="rId28"/>
    <p:sldId id="495" r:id="rId29"/>
    <p:sldId id="563" r:id="rId30"/>
    <p:sldId id="564" r:id="rId31"/>
    <p:sldId id="565" r:id="rId32"/>
    <p:sldId id="577" r:id="rId33"/>
    <p:sldId id="567" r:id="rId34"/>
    <p:sldId id="568" r:id="rId35"/>
    <p:sldId id="510" r:id="rId36"/>
    <p:sldId id="511" r:id="rId37"/>
    <p:sldId id="556" r:id="rId38"/>
    <p:sldId id="573" r:id="rId39"/>
    <p:sldId id="625" r:id="rId40"/>
    <p:sldId id="626" r:id="rId41"/>
    <p:sldId id="627" r:id="rId42"/>
    <p:sldId id="513" r:id="rId43"/>
    <p:sldId id="557" r:id="rId44"/>
    <p:sldId id="574" r:id="rId45"/>
    <p:sldId id="522" r:id="rId46"/>
    <p:sldId id="560" r:id="rId47"/>
    <p:sldId id="628" r:id="rId48"/>
    <p:sldId id="592" r:id="rId49"/>
    <p:sldId id="576" r:id="rId50"/>
    <p:sldId id="558" r:id="rId51"/>
    <p:sldId id="559" r:id="rId52"/>
    <p:sldId id="524" r:id="rId53"/>
    <p:sldId id="629" r:id="rId54"/>
    <p:sldId id="630" r:id="rId55"/>
    <p:sldId id="631" r:id="rId56"/>
    <p:sldId id="531" r:id="rId57"/>
    <p:sldId id="532" r:id="rId58"/>
    <p:sldId id="594" r:id="rId59"/>
  </p:sldIdLst>
  <p:sldSz cx="12192000" cy="6858000"/>
  <p:notesSz cx="6735763" cy="9866313"/>
  <p:custDataLst>
    <p:tags r:id="rId62"/>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3280BF43-870C-4885-8638-17B44BBE0BCD}">
          <p14:sldIdLst>
            <p14:sldId id="582"/>
            <p14:sldId id="299"/>
            <p14:sldId id="632"/>
          </p14:sldIdLst>
        </p14:section>
        <p14:section name="はじめに" id="{13BA1058-91E0-49E3-B361-52980461CD48}">
          <p14:sldIdLst>
            <p14:sldId id="316"/>
            <p14:sldId id="501"/>
          </p14:sldIdLst>
        </p14:section>
        <p14:section name="ログイン" id="{6D549148-1890-4A10-B7B3-8FAF74FD1D22}">
          <p14:sldIdLst>
            <p14:sldId id="453"/>
            <p14:sldId id="633"/>
          </p14:sldIdLst>
        </p14:section>
        <p14:section name="事業者トップ画面" id="{3E06F7BB-CEBA-47EC-A00B-94F80CCC8A20}">
          <p14:sldIdLst>
            <p14:sldId id="454"/>
          </p14:sldIdLst>
        </p14:section>
        <p14:section name="申請システム操作時の注意事項" id="{4CFD33D2-14B0-4E7E-820E-DEACFFEA3BA8}">
          <p14:sldIdLst>
            <p14:sldId id="586"/>
          </p14:sldIdLst>
        </p14:section>
        <p14:section name="申請情報入力" id="{F80F03F0-19AC-49A1-9627-51DAE5162A47}">
          <p14:sldIdLst>
            <p14:sldId id="535"/>
            <p14:sldId id="581"/>
            <p14:sldId id="537"/>
          </p14:sldIdLst>
        </p14:section>
        <p14:section name="タイトルなしのセクション" id="{0F659E6A-DF6D-4AA2-9A72-B3A6F5A59075}">
          <p14:sldIdLst>
            <p14:sldId id="536"/>
            <p14:sldId id="587"/>
            <p14:sldId id="571"/>
            <p14:sldId id="588"/>
            <p14:sldId id="589"/>
            <p14:sldId id="590"/>
            <p14:sldId id="515"/>
            <p14:sldId id="534"/>
            <p14:sldId id="578"/>
            <p14:sldId id="562"/>
            <p14:sldId id="619"/>
            <p14:sldId id="620"/>
            <p14:sldId id="495"/>
            <p14:sldId id="563"/>
            <p14:sldId id="564"/>
            <p14:sldId id="565"/>
            <p14:sldId id="577"/>
            <p14:sldId id="567"/>
            <p14:sldId id="568"/>
            <p14:sldId id="510"/>
            <p14:sldId id="511"/>
            <p14:sldId id="556"/>
            <p14:sldId id="573"/>
            <p14:sldId id="625"/>
            <p14:sldId id="626"/>
            <p14:sldId id="627"/>
            <p14:sldId id="513"/>
            <p14:sldId id="557"/>
            <p14:sldId id="574"/>
            <p14:sldId id="522"/>
            <p14:sldId id="560"/>
            <p14:sldId id="628"/>
          </p14:sldIdLst>
        </p14:section>
        <p14:section name="申請する" id="{2C50C394-0394-4285-8625-FB743A21E7A9}">
          <p14:sldIdLst>
            <p14:sldId id="592"/>
          </p14:sldIdLst>
        </p14:section>
        <p14:section name="申請ステータスの確認" id="{884D9A32-6DA5-492F-A618-A16D4CBA9564}">
          <p14:sldIdLst>
            <p14:sldId id="576"/>
          </p14:sldIdLst>
        </p14:section>
        <p14:section name="コメント確認・修正" id="{F2A2276B-5824-4B19-871D-1231EEBC86A6}">
          <p14:sldIdLst>
            <p14:sldId id="558"/>
            <p14:sldId id="559"/>
          </p14:sldIdLst>
        </p14:section>
        <p14:section name="ログアウト" id="{B3813E44-0ACE-485E-AD60-BA74BBAA3D4D}">
          <p14:sldIdLst>
            <p14:sldId id="524"/>
          </p14:sldIdLst>
        </p14:section>
        <p14:section name="印刷・PDF化" id="{793B43E6-F842-47DB-A065-4CC45A94EB76}">
          <p14:sldIdLst>
            <p14:sldId id="629"/>
            <p14:sldId id="630"/>
          </p14:sldIdLst>
        </p14:section>
        <p14:section name="ファイルアップロード方法" id="{64E28109-AEDF-43DC-82C8-6CEEF4127F8E}">
          <p14:sldIdLst>
            <p14:sldId id="631"/>
          </p14:sldIdLst>
        </p14:section>
        <p14:section name="経営計画/補助事業計画の入力説明" id="{394E03D6-7C60-4589-95AA-E435D22B3CF4}">
          <p14:sldIdLst>
            <p14:sldId id="531"/>
            <p14:sldId id="532"/>
            <p14:sldId id="59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4" pos="9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6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ECFF"/>
    <a:srgbClr val="C1D6F3"/>
    <a:srgbClr val="0033CC"/>
    <a:srgbClr val="FFCCFF"/>
    <a:srgbClr val="FFCCCC"/>
    <a:srgbClr val="7F7F7F"/>
    <a:srgbClr val="686868"/>
    <a:srgbClr val="266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95" autoAdjust="0"/>
    <p:restoredTop sz="93557" autoAdjust="0"/>
  </p:normalViewPr>
  <p:slideViewPr>
    <p:cSldViewPr snapToGrid="0">
      <p:cViewPr varScale="1">
        <p:scale>
          <a:sx n="107" d="100"/>
          <a:sy n="107" d="100"/>
        </p:scale>
        <p:origin x="1086" y="102"/>
      </p:cViewPr>
      <p:guideLst>
        <p:guide orient="horz" pos="2160"/>
        <p:guide pos="3840"/>
        <p:guide pos="9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68"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8831" cy="495029"/>
          </a:xfrm>
          <a:prstGeom prst="rect">
            <a:avLst/>
          </a:prstGeom>
        </p:spPr>
        <p:txBody>
          <a:bodyPr vert="horz" lIns="90638" tIns="45318" rIns="90638" bIns="453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5" y="2"/>
            <a:ext cx="2918831" cy="495029"/>
          </a:xfrm>
          <a:prstGeom prst="rect">
            <a:avLst/>
          </a:prstGeom>
        </p:spPr>
        <p:txBody>
          <a:bodyPr vert="horz" lIns="90638" tIns="45318" rIns="90638" bIns="45318" rtlCol="0"/>
          <a:lstStyle>
            <a:lvl1pPr algn="r">
              <a:defRPr sz="1200"/>
            </a:lvl1pPr>
          </a:lstStyle>
          <a:p>
            <a:fld id="{4199A545-0086-45A0-8BA7-B12A40C8FA1E}" type="datetimeFigureOut">
              <a:rPr kumimoji="1" lang="ja-JP" altLang="en-US" smtClean="0"/>
              <a:t>2024/3/4</a:t>
            </a:fld>
            <a:endParaRPr kumimoji="1" lang="ja-JP" altLang="en-US"/>
          </a:p>
        </p:txBody>
      </p:sp>
      <p:sp>
        <p:nvSpPr>
          <p:cNvPr id="4" name="フッター プレースホルダー 3"/>
          <p:cNvSpPr>
            <a:spLocks noGrp="1"/>
          </p:cNvSpPr>
          <p:nvPr>
            <p:ph type="ftr" sz="quarter" idx="2"/>
          </p:nvPr>
        </p:nvSpPr>
        <p:spPr>
          <a:xfrm>
            <a:off x="1" y="9371286"/>
            <a:ext cx="2918831" cy="495028"/>
          </a:xfrm>
          <a:prstGeom prst="rect">
            <a:avLst/>
          </a:prstGeom>
        </p:spPr>
        <p:txBody>
          <a:bodyPr vert="horz" lIns="90638" tIns="45318" rIns="90638" bIns="453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5" y="9371286"/>
            <a:ext cx="2918831" cy="495028"/>
          </a:xfrm>
          <a:prstGeom prst="rect">
            <a:avLst/>
          </a:prstGeom>
        </p:spPr>
        <p:txBody>
          <a:bodyPr vert="horz" lIns="90638" tIns="45318" rIns="90638" bIns="45318" rtlCol="0" anchor="b"/>
          <a:lstStyle>
            <a:lvl1pPr algn="r">
              <a:defRPr sz="1200"/>
            </a:lvl1pPr>
          </a:lstStyle>
          <a:p>
            <a:fld id="{946F8FC5-BC43-41EE-A463-DA152AE473EC}" type="slidenum">
              <a:rPr kumimoji="1" lang="ja-JP" altLang="en-US" smtClean="0"/>
              <a:t>‹#›</a:t>
            </a:fld>
            <a:endParaRPr kumimoji="1" lang="ja-JP" altLang="en-US"/>
          </a:p>
        </p:txBody>
      </p:sp>
    </p:spTree>
    <p:extLst>
      <p:ext uri="{BB962C8B-B14F-4D97-AF65-F5344CB8AC3E}">
        <p14:creationId xmlns:p14="http://schemas.microsoft.com/office/powerpoint/2010/main" val="19430446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8831" cy="495029"/>
          </a:xfrm>
          <a:prstGeom prst="rect">
            <a:avLst/>
          </a:prstGeom>
        </p:spPr>
        <p:txBody>
          <a:bodyPr vert="horz" lIns="90638" tIns="45318" rIns="90638" bIns="453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2"/>
            <a:ext cx="2918831" cy="495029"/>
          </a:xfrm>
          <a:prstGeom prst="rect">
            <a:avLst/>
          </a:prstGeom>
        </p:spPr>
        <p:txBody>
          <a:bodyPr vert="horz" lIns="90638" tIns="45318" rIns="90638" bIns="45318" rtlCol="0"/>
          <a:lstStyle>
            <a:lvl1pPr algn="r">
              <a:defRPr sz="1200"/>
            </a:lvl1pPr>
          </a:lstStyle>
          <a:p>
            <a:fld id="{29956B4E-332E-4E29-8434-F43272B7374F}" type="datetimeFigureOut">
              <a:rPr kumimoji="1" lang="ja-JP" altLang="en-US" smtClean="0"/>
              <a:t>2024/3/4</a:t>
            </a:fld>
            <a:endParaRPr kumimoji="1" lang="ja-JP" altLang="en-US"/>
          </a:p>
        </p:txBody>
      </p:sp>
      <p:sp>
        <p:nvSpPr>
          <p:cNvPr id="4" name="スライド イメージ プレースホルダー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0638" tIns="45318" rIns="90638" bIns="45318"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38" tIns="45318" rIns="90638" bIns="453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0638" tIns="45318" rIns="90638" bIns="453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1" cy="495028"/>
          </a:xfrm>
          <a:prstGeom prst="rect">
            <a:avLst/>
          </a:prstGeom>
        </p:spPr>
        <p:txBody>
          <a:bodyPr vert="horz" lIns="90638" tIns="45318" rIns="90638" bIns="45318" rtlCol="0" anchor="b"/>
          <a:lstStyle>
            <a:lvl1pPr algn="r">
              <a:defRPr sz="1200"/>
            </a:lvl1pPr>
          </a:lstStyle>
          <a:p>
            <a:fld id="{DC0F848D-D126-4885-8B11-9F0ABE8E3E4E}" type="slidenum">
              <a:rPr kumimoji="1" lang="ja-JP" altLang="en-US" smtClean="0"/>
              <a:t>‹#›</a:t>
            </a:fld>
            <a:endParaRPr kumimoji="1" lang="ja-JP" altLang="en-US"/>
          </a:p>
        </p:txBody>
      </p:sp>
    </p:spTree>
    <p:extLst>
      <p:ext uri="{BB962C8B-B14F-4D97-AF65-F5344CB8AC3E}">
        <p14:creationId xmlns:p14="http://schemas.microsoft.com/office/powerpoint/2010/main" val="17455122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622928-4E76-4A0F-BF3F-FC1B0E312799}" type="slidenum">
              <a:rPr kumimoji="1" lang="ja-JP" altLang="en-US" smtClean="0"/>
              <a:t>1</a:t>
            </a:fld>
            <a:endParaRPr kumimoji="1" lang="ja-JP" altLang="en-US"/>
          </a:p>
        </p:txBody>
      </p:sp>
    </p:spTree>
    <p:extLst>
      <p:ext uri="{BB962C8B-B14F-4D97-AF65-F5344CB8AC3E}">
        <p14:creationId xmlns:p14="http://schemas.microsoft.com/office/powerpoint/2010/main" val="273951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17</a:t>
            </a:fld>
            <a:endParaRPr kumimoji="1" lang="ja-JP" altLang="en-US"/>
          </a:p>
        </p:txBody>
      </p:sp>
    </p:spTree>
    <p:extLst>
      <p:ext uri="{BB962C8B-B14F-4D97-AF65-F5344CB8AC3E}">
        <p14:creationId xmlns:p14="http://schemas.microsoft.com/office/powerpoint/2010/main" val="2663444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18</a:t>
            </a:fld>
            <a:endParaRPr kumimoji="1" lang="ja-JP" altLang="en-US"/>
          </a:p>
        </p:txBody>
      </p:sp>
    </p:spTree>
    <p:extLst>
      <p:ext uri="{BB962C8B-B14F-4D97-AF65-F5344CB8AC3E}">
        <p14:creationId xmlns:p14="http://schemas.microsoft.com/office/powerpoint/2010/main" val="3386951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19</a:t>
            </a:fld>
            <a:endParaRPr kumimoji="1" lang="ja-JP" altLang="en-US"/>
          </a:p>
        </p:txBody>
      </p:sp>
    </p:spTree>
    <p:extLst>
      <p:ext uri="{BB962C8B-B14F-4D97-AF65-F5344CB8AC3E}">
        <p14:creationId xmlns:p14="http://schemas.microsoft.com/office/powerpoint/2010/main" val="1018046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20</a:t>
            </a:fld>
            <a:endParaRPr kumimoji="1" lang="ja-JP" altLang="en-US"/>
          </a:p>
        </p:txBody>
      </p:sp>
    </p:spTree>
    <p:extLst>
      <p:ext uri="{BB962C8B-B14F-4D97-AF65-F5344CB8AC3E}">
        <p14:creationId xmlns:p14="http://schemas.microsoft.com/office/powerpoint/2010/main" val="3318298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61A36-FBA0-8826-ACCA-0E0340F8821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E6A086E-45A1-32D8-D29A-AD9D7DABD83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E076A74-591D-336F-49ED-7E1D9EA5203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5D22ACB-AA03-BAD9-C558-597FE08B7C13}"/>
              </a:ext>
            </a:extLst>
          </p:cNvPr>
          <p:cNvSpPr>
            <a:spLocks noGrp="1"/>
          </p:cNvSpPr>
          <p:nvPr>
            <p:ph type="sldNum" sz="quarter" idx="5"/>
          </p:nvPr>
        </p:nvSpPr>
        <p:spPr/>
        <p:txBody>
          <a:bodyPr/>
          <a:lstStyle/>
          <a:p>
            <a:fld id="{DC0F848D-D126-4885-8B11-9F0ABE8E3E4E}" type="slidenum">
              <a:rPr kumimoji="1" lang="ja-JP" altLang="en-US" smtClean="0"/>
              <a:t>21</a:t>
            </a:fld>
            <a:endParaRPr kumimoji="1" lang="ja-JP" altLang="en-US"/>
          </a:p>
        </p:txBody>
      </p:sp>
    </p:spTree>
    <p:extLst>
      <p:ext uri="{BB962C8B-B14F-4D97-AF65-F5344CB8AC3E}">
        <p14:creationId xmlns:p14="http://schemas.microsoft.com/office/powerpoint/2010/main" val="1731294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31</a:t>
            </a:fld>
            <a:endParaRPr kumimoji="1" lang="ja-JP" altLang="en-US"/>
          </a:p>
        </p:txBody>
      </p:sp>
    </p:spTree>
    <p:extLst>
      <p:ext uri="{BB962C8B-B14F-4D97-AF65-F5344CB8AC3E}">
        <p14:creationId xmlns:p14="http://schemas.microsoft.com/office/powerpoint/2010/main" val="3081547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32</a:t>
            </a:fld>
            <a:endParaRPr kumimoji="1" lang="ja-JP" altLang="en-US"/>
          </a:p>
        </p:txBody>
      </p:sp>
    </p:spTree>
    <p:extLst>
      <p:ext uri="{BB962C8B-B14F-4D97-AF65-F5344CB8AC3E}">
        <p14:creationId xmlns:p14="http://schemas.microsoft.com/office/powerpoint/2010/main" val="3266455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33</a:t>
            </a:fld>
            <a:endParaRPr kumimoji="1" lang="ja-JP" altLang="en-US"/>
          </a:p>
        </p:txBody>
      </p:sp>
    </p:spTree>
    <p:extLst>
      <p:ext uri="{BB962C8B-B14F-4D97-AF65-F5344CB8AC3E}">
        <p14:creationId xmlns:p14="http://schemas.microsoft.com/office/powerpoint/2010/main" val="1842860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34</a:t>
            </a:fld>
            <a:endParaRPr kumimoji="1" lang="ja-JP" altLang="en-US"/>
          </a:p>
        </p:txBody>
      </p:sp>
    </p:spTree>
    <p:extLst>
      <p:ext uri="{BB962C8B-B14F-4D97-AF65-F5344CB8AC3E}">
        <p14:creationId xmlns:p14="http://schemas.microsoft.com/office/powerpoint/2010/main" val="3498280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36</a:t>
            </a:fld>
            <a:endParaRPr kumimoji="1" lang="ja-JP" altLang="en-US"/>
          </a:p>
        </p:txBody>
      </p:sp>
    </p:spTree>
    <p:extLst>
      <p:ext uri="{BB962C8B-B14F-4D97-AF65-F5344CB8AC3E}">
        <p14:creationId xmlns:p14="http://schemas.microsoft.com/office/powerpoint/2010/main" val="857448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9</a:t>
            </a:fld>
            <a:endParaRPr kumimoji="1" lang="ja-JP" altLang="en-US"/>
          </a:p>
        </p:txBody>
      </p:sp>
    </p:spTree>
    <p:extLst>
      <p:ext uri="{BB962C8B-B14F-4D97-AF65-F5344CB8AC3E}">
        <p14:creationId xmlns:p14="http://schemas.microsoft.com/office/powerpoint/2010/main" val="3346154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40</a:t>
            </a:fld>
            <a:endParaRPr kumimoji="1" lang="ja-JP" altLang="en-US"/>
          </a:p>
        </p:txBody>
      </p:sp>
    </p:spTree>
    <p:extLst>
      <p:ext uri="{BB962C8B-B14F-4D97-AF65-F5344CB8AC3E}">
        <p14:creationId xmlns:p14="http://schemas.microsoft.com/office/powerpoint/2010/main" val="4172117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41</a:t>
            </a:fld>
            <a:endParaRPr kumimoji="1" lang="ja-JP" altLang="en-US"/>
          </a:p>
        </p:txBody>
      </p:sp>
    </p:spTree>
    <p:extLst>
      <p:ext uri="{BB962C8B-B14F-4D97-AF65-F5344CB8AC3E}">
        <p14:creationId xmlns:p14="http://schemas.microsoft.com/office/powerpoint/2010/main" val="2132701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43</a:t>
            </a:fld>
            <a:endParaRPr kumimoji="1" lang="ja-JP" altLang="en-US"/>
          </a:p>
        </p:txBody>
      </p:sp>
    </p:spTree>
    <p:extLst>
      <p:ext uri="{BB962C8B-B14F-4D97-AF65-F5344CB8AC3E}">
        <p14:creationId xmlns:p14="http://schemas.microsoft.com/office/powerpoint/2010/main" val="1154304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49</a:t>
            </a:fld>
            <a:endParaRPr kumimoji="1" lang="ja-JP" altLang="en-US"/>
          </a:p>
        </p:txBody>
      </p:sp>
    </p:spTree>
    <p:extLst>
      <p:ext uri="{BB962C8B-B14F-4D97-AF65-F5344CB8AC3E}">
        <p14:creationId xmlns:p14="http://schemas.microsoft.com/office/powerpoint/2010/main" val="521857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50</a:t>
            </a:fld>
            <a:endParaRPr kumimoji="1" lang="ja-JP" altLang="en-US"/>
          </a:p>
        </p:txBody>
      </p:sp>
    </p:spTree>
    <p:extLst>
      <p:ext uri="{BB962C8B-B14F-4D97-AF65-F5344CB8AC3E}">
        <p14:creationId xmlns:p14="http://schemas.microsoft.com/office/powerpoint/2010/main" val="2753105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10</a:t>
            </a:fld>
            <a:endParaRPr kumimoji="1" lang="ja-JP" altLang="en-US"/>
          </a:p>
        </p:txBody>
      </p:sp>
    </p:spTree>
    <p:extLst>
      <p:ext uri="{BB962C8B-B14F-4D97-AF65-F5344CB8AC3E}">
        <p14:creationId xmlns:p14="http://schemas.microsoft.com/office/powerpoint/2010/main" val="1929656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11</a:t>
            </a:fld>
            <a:endParaRPr kumimoji="1" lang="ja-JP" altLang="en-US"/>
          </a:p>
        </p:txBody>
      </p:sp>
    </p:spTree>
    <p:extLst>
      <p:ext uri="{BB962C8B-B14F-4D97-AF65-F5344CB8AC3E}">
        <p14:creationId xmlns:p14="http://schemas.microsoft.com/office/powerpoint/2010/main" val="1791230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12</a:t>
            </a:fld>
            <a:endParaRPr kumimoji="1" lang="ja-JP" altLang="en-US"/>
          </a:p>
        </p:txBody>
      </p:sp>
    </p:spTree>
    <p:extLst>
      <p:ext uri="{BB962C8B-B14F-4D97-AF65-F5344CB8AC3E}">
        <p14:creationId xmlns:p14="http://schemas.microsoft.com/office/powerpoint/2010/main" val="855965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13</a:t>
            </a:fld>
            <a:endParaRPr kumimoji="1" lang="ja-JP" altLang="en-US"/>
          </a:p>
        </p:txBody>
      </p:sp>
    </p:spTree>
    <p:extLst>
      <p:ext uri="{BB962C8B-B14F-4D97-AF65-F5344CB8AC3E}">
        <p14:creationId xmlns:p14="http://schemas.microsoft.com/office/powerpoint/2010/main" val="3361204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A5ECC-4B72-0852-4D7A-A259C4BB2DD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FBE6AB0-3E7B-D94D-3473-923DDB5422F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4079261-B88C-92AE-FFEC-1D4678EE2DF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6BF87A8-217E-5262-C6E4-49AD677B59C4}"/>
              </a:ext>
            </a:extLst>
          </p:cNvPr>
          <p:cNvSpPr>
            <a:spLocks noGrp="1"/>
          </p:cNvSpPr>
          <p:nvPr>
            <p:ph type="sldNum" sz="quarter" idx="5"/>
          </p:nvPr>
        </p:nvSpPr>
        <p:spPr/>
        <p:txBody>
          <a:bodyPr/>
          <a:lstStyle/>
          <a:p>
            <a:fld id="{DC0F848D-D126-4885-8B11-9F0ABE8E3E4E}" type="slidenum">
              <a:rPr kumimoji="1" lang="ja-JP" altLang="en-US" smtClean="0"/>
              <a:t>14</a:t>
            </a:fld>
            <a:endParaRPr kumimoji="1" lang="ja-JP" altLang="en-US"/>
          </a:p>
        </p:txBody>
      </p:sp>
    </p:spTree>
    <p:extLst>
      <p:ext uri="{BB962C8B-B14F-4D97-AF65-F5344CB8AC3E}">
        <p14:creationId xmlns:p14="http://schemas.microsoft.com/office/powerpoint/2010/main" val="4238248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0F848D-D126-4885-8B11-9F0ABE8E3E4E}" type="slidenum">
              <a:rPr kumimoji="1" lang="ja-JP" altLang="en-US" smtClean="0"/>
              <a:t>15</a:t>
            </a:fld>
            <a:endParaRPr kumimoji="1" lang="ja-JP" altLang="en-US"/>
          </a:p>
        </p:txBody>
      </p:sp>
    </p:spTree>
    <p:extLst>
      <p:ext uri="{BB962C8B-B14F-4D97-AF65-F5344CB8AC3E}">
        <p14:creationId xmlns:p14="http://schemas.microsoft.com/office/powerpoint/2010/main" val="1644025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5A456-1CC6-90B5-7942-2CAE411426C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4770E25-39F8-365F-C5AE-96411B4CC38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19C5A4A-5EE0-B899-BADE-2CFB3D1EB03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7F72433-ADAE-F133-E417-14DFF7710AE3}"/>
              </a:ext>
            </a:extLst>
          </p:cNvPr>
          <p:cNvSpPr>
            <a:spLocks noGrp="1"/>
          </p:cNvSpPr>
          <p:nvPr>
            <p:ph type="sldNum" sz="quarter" idx="5"/>
          </p:nvPr>
        </p:nvSpPr>
        <p:spPr/>
        <p:txBody>
          <a:bodyPr/>
          <a:lstStyle/>
          <a:p>
            <a:fld id="{DC0F848D-D126-4885-8B11-9F0ABE8E3E4E}" type="slidenum">
              <a:rPr kumimoji="1" lang="ja-JP" altLang="en-US" smtClean="0"/>
              <a:t>16</a:t>
            </a:fld>
            <a:endParaRPr kumimoji="1" lang="ja-JP" altLang="en-US"/>
          </a:p>
        </p:txBody>
      </p:sp>
    </p:spTree>
    <p:extLst>
      <p:ext uri="{BB962C8B-B14F-4D97-AF65-F5344CB8AC3E}">
        <p14:creationId xmlns:p14="http://schemas.microsoft.com/office/powerpoint/2010/main" val="4204362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547161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D7F1274-40C9-4741-B660-4EF8F65F3A04}"/>
              </a:ext>
            </a:extLst>
          </p:cNvPr>
          <p:cNvCxnSpPr/>
          <p:nvPr userDrawn="1"/>
        </p:nvCxnSpPr>
        <p:spPr>
          <a:xfrm>
            <a:off x="0" y="648585"/>
            <a:ext cx="1219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F7C34F9-0A83-4A4A-8C3D-A730A71A15D6}"/>
              </a:ext>
            </a:extLst>
          </p:cNvPr>
          <p:cNvSpPr/>
          <p:nvPr userDrawn="1"/>
        </p:nvSpPr>
        <p:spPr>
          <a:xfrm>
            <a:off x="156243" y="110323"/>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200" b="1">
              <a:solidFill>
                <a:srgbClr val="0070C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59040707-CF76-4985-B64D-C438296E7D18}"/>
              </a:ext>
            </a:extLst>
          </p:cNvPr>
          <p:cNvSpPr txBox="1"/>
          <p:nvPr userDrawn="1"/>
        </p:nvSpPr>
        <p:spPr>
          <a:xfrm>
            <a:off x="11417595" y="6611779"/>
            <a:ext cx="623777" cy="246221"/>
          </a:xfrm>
          <a:prstGeom prst="rect">
            <a:avLst/>
          </a:prstGeom>
          <a:noFill/>
        </p:spPr>
        <p:txBody>
          <a:bodyPr wrap="square" rtlCol="0">
            <a:spAutoFit/>
          </a:bodyPr>
          <a:lstStyle/>
          <a:p>
            <a:pPr algn="ctr"/>
            <a:fld id="{E1804A60-91FF-46EE-8418-783F36BF55BB}" type="slidenum">
              <a:rPr kumimoji="1" lang="ja-JP" altLang="en-US" sz="1000" smtClean="0">
                <a:solidFill>
                  <a:schemeClr val="tx1">
                    <a:lumMod val="65000"/>
                    <a:lumOff val="35000"/>
                  </a:schemeClr>
                </a:solidFill>
                <a:latin typeface="Meiryo UI" panose="020B0604030504040204" pitchFamily="50" charset="-128"/>
                <a:ea typeface="Meiryo UI" panose="020B0604030504040204" pitchFamily="50" charset="-128"/>
              </a:rPr>
              <a:pPr algn="ctr"/>
              <a:t>‹#›</a:t>
            </a:fld>
            <a:endParaRPr kumimoji="1" lang="ja-JP" altLang="en-US" sz="1000">
              <a:solidFill>
                <a:schemeClr val="tx1">
                  <a:lumMod val="65000"/>
                  <a:lumOff val="35000"/>
                </a:schemeClr>
              </a:solidFill>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4E63716E-E5BC-49E3-BA06-68B99AB410E5}"/>
              </a:ext>
            </a:extLst>
          </p:cNvPr>
          <p:cNvCxnSpPr>
            <a:cxnSpLocks/>
          </p:cNvCxnSpPr>
          <p:nvPr userDrawn="1"/>
        </p:nvCxnSpPr>
        <p:spPr>
          <a:xfrm flipV="1">
            <a:off x="5188688" y="648586"/>
            <a:ext cx="0" cy="620941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サブタイトル 2">
            <a:extLst>
              <a:ext uri="{FF2B5EF4-FFF2-40B4-BE49-F238E27FC236}">
                <a16:creationId xmlns:a16="http://schemas.microsoft.com/office/drawing/2014/main" id="{48F1241B-591B-C6AC-4EEE-FBD6B43272DA}"/>
              </a:ext>
            </a:extLst>
          </p:cNvPr>
          <p:cNvSpPr txBox="1">
            <a:spLocks/>
          </p:cNvSpPr>
          <p:nvPr userDrawn="1"/>
        </p:nvSpPr>
        <p:spPr>
          <a:xfrm>
            <a:off x="11073384" y="0"/>
            <a:ext cx="1118616" cy="64858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1450" lvl="1" indent="0" algn="l">
              <a:lnSpc>
                <a:spcPct val="150000"/>
              </a:lnSpc>
              <a:buFont typeface="Wingdings" panose="05000000000000000000" pitchFamily="2" charset="2"/>
              <a:buNone/>
            </a:pPr>
            <a:r>
              <a:rPr lang="ja-JP" altLang="en-US" sz="900" b="0" dirty="0">
                <a:solidFill>
                  <a:schemeClr val="bg1">
                    <a:lumMod val="50000"/>
                  </a:schemeClr>
                </a:solidFill>
                <a:latin typeface="Meiryo UI"/>
                <a:ea typeface="Meiryo UI"/>
              </a:rPr>
              <a:t>公募申請</a:t>
            </a:r>
          </a:p>
        </p:txBody>
      </p:sp>
    </p:spTree>
    <p:extLst>
      <p:ext uri="{BB962C8B-B14F-4D97-AF65-F5344CB8AC3E}">
        <p14:creationId xmlns:p14="http://schemas.microsoft.com/office/powerpoint/2010/main" val="247471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448800" y="6356350"/>
            <a:ext cx="2743200" cy="365125"/>
          </a:xfrm>
          <a:prstGeom prst="rect">
            <a:avLst/>
          </a:prstGeom>
        </p:spPr>
        <p:txBody>
          <a:bodyPr/>
          <a:lstStyle/>
          <a:p>
            <a:fld id="{46C7E415-ABA1-4895-A703-0C658E50193C}" type="slidenum">
              <a:rPr kumimoji="1" lang="ja-JP" altLang="en-US" smtClean="0"/>
              <a:t>‹#›</a:t>
            </a:fld>
            <a:endParaRPr kumimoji="1" lang="ja-JP" altLang="en-US"/>
          </a:p>
        </p:txBody>
      </p:sp>
    </p:spTree>
    <p:extLst>
      <p:ext uri="{BB962C8B-B14F-4D97-AF65-F5344CB8AC3E}">
        <p14:creationId xmlns:p14="http://schemas.microsoft.com/office/powerpoint/2010/main" val="2374276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9448800" y="6356350"/>
            <a:ext cx="2743200" cy="365125"/>
          </a:xfrm>
          <a:prstGeom prst="rect">
            <a:avLst/>
          </a:prstGeom>
        </p:spPr>
        <p:txBody>
          <a:bodyPr/>
          <a:lstStyle/>
          <a:p>
            <a:fld id="{46C7E415-ABA1-4895-A703-0C658E50193C}" type="slidenum">
              <a:rPr kumimoji="1" lang="ja-JP" altLang="en-US" smtClean="0"/>
              <a:t>‹#›</a:t>
            </a:fld>
            <a:endParaRPr kumimoji="1" lang="ja-JP" altLang="en-US"/>
          </a:p>
        </p:txBody>
      </p:sp>
    </p:spTree>
    <p:extLst>
      <p:ext uri="{BB962C8B-B14F-4D97-AF65-F5344CB8AC3E}">
        <p14:creationId xmlns:p14="http://schemas.microsoft.com/office/powerpoint/2010/main" val="1558740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9448800" y="6356350"/>
            <a:ext cx="2743200" cy="365125"/>
          </a:xfrm>
          <a:prstGeom prst="rect">
            <a:avLst/>
          </a:prstGeom>
        </p:spPr>
        <p:txBody>
          <a:bodyPr/>
          <a:lstStyle/>
          <a:p>
            <a:fld id="{46C7E415-ABA1-4895-A703-0C658E50193C}" type="slidenum">
              <a:rPr kumimoji="1" lang="ja-JP" altLang="en-US" smtClean="0"/>
              <a:t>‹#›</a:t>
            </a:fld>
            <a:endParaRPr kumimoji="1" lang="ja-JP" altLang="en-US"/>
          </a:p>
        </p:txBody>
      </p:sp>
    </p:spTree>
    <p:extLst>
      <p:ext uri="{BB962C8B-B14F-4D97-AF65-F5344CB8AC3E}">
        <p14:creationId xmlns:p14="http://schemas.microsoft.com/office/powerpoint/2010/main" val="2638208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6" name="テキスト ボックス 5">
            <a:extLst>
              <a:ext uri="{FF2B5EF4-FFF2-40B4-BE49-F238E27FC236}">
                <a16:creationId xmlns:a16="http://schemas.microsoft.com/office/drawing/2014/main" id="{C1E0E322-A51E-4099-AA0D-E8CF449D887F}"/>
              </a:ext>
            </a:extLst>
          </p:cNvPr>
          <p:cNvSpPr txBox="1"/>
          <p:nvPr userDrawn="1"/>
        </p:nvSpPr>
        <p:spPr>
          <a:xfrm>
            <a:off x="11417595" y="6611779"/>
            <a:ext cx="623777" cy="246221"/>
          </a:xfrm>
          <a:prstGeom prst="rect">
            <a:avLst/>
          </a:prstGeom>
          <a:noFill/>
        </p:spPr>
        <p:txBody>
          <a:bodyPr wrap="square" rtlCol="0">
            <a:spAutoFit/>
          </a:bodyPr>
          <a:lstStyle/>
          <a:p>
            <a:pPr algn="ctr"/>
            <a:fld id="{E1804A60-91FF-46EE-8418-783F36BF55BB}" type="slidenum">
              <a:rPr kumimoji="1" lang="ja-JP" altLang="en-US" sz="1000" smtClean="0">
                <a:solidFill>
                  <a:schemeClr val="tx1">
                    <a:lumMod val="65000"/>
                    <a:lumOff val="35000"/>
                  </a:schemeClr>
                </a:solidFill>
                <a:latin typeface="Meiryo UI" panose="020B0604030504040204" pitchFamily="50" charset="-128"/>
                <a:ea typeface="Meiryo UI" panose="020B0604030504040204" pitchFamily="50" charset="-128"/>
              </a:rPr>
              <a:pPr algn="ctr"/>
              <a:t>‹#›</a:t>
            </a:fld>
            <a:endParaRPr kumimoji="1" lang="ja-JP" altLang="en-US" sz="1000">
              <a:solidFill>
                <a:schemeClr val="tx1">
                  <a:lumMod val="65000"/>
                  <a:lumOff val="3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01124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783603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9448800" y="6356350"/>
            <a:ext cx="2743200" cy="365125"/>
          </a:xfrm>
          <a:prstGeom prst="rect">
            <a:avLst/>
          </a:prstGeom>
        </p:spPr>
        <p:txBody>
          <a:bodyPr/>
          <a:lstStyle/>
          <a:p>
            <a:fld id="{46C7E415-ABA1-4895-A703-0C658E50193C}" type="slidenum">
              <a:rPr kumimoji="1" lang="ja-JP" altLang="en-US" smtClean="0"/>
              <a:t>‹#›</a:t>
            </a:fld>
            <a:endParaRPr kumimoji="1" lang="ja-JP" altLang="en-US"/>
          </a:p>
        </p:txBody>
      </p:sp>
    </p:spTree>
    <p:extLst>
      <p:ext uri="{BB962C8B-B14F-4D97-AF65-F5344CB8AC3E}">
        <p14:creationId xmlns:p14="http://schemas.microsoft.com/office/powerpoint/2010/main" val="1444245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9448800" y="6356349"/>
            <a:ext cx="2743200" cy="365125"/>
          </a:xfrm>
          <a:prstGeom prst="rect">
            <a:avLst/>
          </a:prstGeom>
        </p:spPr>
        <p:txBody>
          <a:bodyPr/>
          <a:lstStyle/>
          <a:p>
            <a:fld id="{46C7E415-ABA1-4895-A703-0C658E50193C}" type="slidenum">
              <a:rPr kumimoji="1" lang="ja-JP" altLang="en-US" smtClean="0"/>
              <a:t>‹#›</a:t>
            </a:fld>
            <a:endParaRPr kumimoji="1" lang="ja-JP" altLang="en-US"/>
          </a:p>
        </p:txBody>
      </p:sp>
    </p:spTree>
    <p:extLst>
      <p:ext uri="{BB962C8B-B14F-4D97-AF65-F5344CB8AC3E}">
        <p14:creationId xmlns:p14="http://schemas.microsoft.com/office/powerpoint/2010/main" val="3918041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448800" y="6356350"/>
            <a:ext cx="2743200" cy="365125"/>
          </a:xfrm>
          <a:prstGeom prst="rect">
            <a:avLst/>
          </a:prstGeom>
        </p:spPr>
        <p:txBody>
          <a:bodyPr/>
          <a:lstStyle/>
          <a:p>
            <a:fld id="{46C7E415-ABA1-4895-A703-0C658E50193C}" type="slidenum">
              <a:rPr kumimoji="1" lang="ja-JP" altLang="en-US" smtClean="0"/>
              <a:t>‹#›</a:t>
            </a:fld>
            <a:endParaRPr kumimoji="1" lang="ja-JP" altLang="en-US"/>
          </a:p>
        </p:txBody>
      </p:sp>
    </p:spTree>
    <p:extLst>
      <p:ext uri="{BB962C8B-B14F-4D97-AF65-F5344CB8AC3E}">
        <p14:creationId xmlns:p14="http://schemas.microsoft.com/office/powerpoint/2010/main" val="1181101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448800" y="6380463"/>
            <a:ext cx="2743200" cy="365125"/>
          </a:xfrm>
          <a:prstGeom prst="rect">
            <a:avLst/>
          </a:prstGeom>
        </p:spPr>
        <p:txBody>
          <a:bodyPr/>
          <a:lstStyle/>
          <a:p>
            <a:fld id="{46C7E415-ABA1-4895-A703-0C658E50193C}" type="slidenum">
              <a:rPr kumimoji="1" lang="ja-JP" altLang="en-US" smtClean="0"/>
              <a:t>‹#›</a:t>
            </a:fld>
            <a:endParaRPr kumimoji="1" lang="ja-JP" altLang="en-US"/>
          </a:p>
        </p:txBody>
      </p:sp>
    </p:spTree>
    <p:extLst>
      <p:ext uri="{BB962C8B-B14F-4D97-AF65-F5344CB8AC3E}">
        <p14:creationId xmlns:p14="http://schemas.microsoft.com/office/powerpoint/2010/main" val="325593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タイトルとコンテンツ">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D7F1274-40C9-4741-B660-4EF8F65F3A04}"/>
              </a:ext>
            </a:extLst>
          </p:cNvPr>
          <p:cNvCxnSpPr/>
          <p:nvPr userDrawn="1"/>
        </p:nvCxnSpPr>
        <p:spPr>
          <a:xfrm>
            <a:off x="0" y="648585"/>
            <a:ext cx="1219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F7C34F9-0A83-4A4A-8C3D-A730A71A15D6}"/>
              </a:ext>
            </a:extLst>
          </p:cNvPr>
          <p:cNvSpPr/>
          <p:nvPr userDrawn="1"/>
        </p:nvSpPr>
        <p:spPr>
          <a:xfrm>
            <a:off x="156243" y="110323"/>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200" b="1">
              <a:solidFill>
                <a:srgbClr val="0070C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59040707-CF76-4985-B64D-C438296E7D18}"/>
              </a:ext>
            </a:extLst>
          </p:cNvPr>
          <p:cNvSpPr txBox="1"/>
          <p:nvPr userDrawn="1"/>
        </p:nvSpPr>
        <p:spPr>
          <a:xfrm>
            <a:off x="11417595" y="6611779"/>
            <a:ext cx="623777" cy="246221"/>
          </a:xfrm>
          <a:prstGeom prst="rect">
            <a:avLst/>
          </a:prstGeom>
          <a:noFill/>
        </p:spPr>
        <p:txBody>
          <a:bodyPr wrap="square" rtlCol="0">
            <a:spAutoFit/>
          </a:bodyPr>
          <a:lstStyle/>
          <a:p>
            <a:pPr algn="ctr"/>
            <a:fld id="{E1804A60-91FF-46EE-8418-783F36BF55BB}" type="slidenum">
              <a:rPr kumimoji="1" lang="ja-JP" altLang="en-US" sz="1000" smtClean="0">
                <a:solidFill>
                  <a:schemeClr val="tx1">
                    <a:lumMod val="65000"/>
                    <a:lumOff val="35000"/>
                  </a:schemeClr>
                </a:solidFill>
                <a:latin typeface="Meiryo UI" panose="020B0604030504040204" pitchFamily="50" charset="-128"/>
                <a:ea typeface="Meiryo UI" panose="020B0604030504040204" pitchFamily="50" charset="-128"/>
              </a:rPr>
              <a:pPr algn="ctr"/>
              <a:t>‹#›</a:t>
            </a:fld>
            <a:endParaRPr kumimoji="1" lang="ja-JP" altLang="en-US" sz="100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6" name="サブタイトル 2">
            <a:extLst>
              <a:ext uri="{FF2B5EF4-FFF2-40B4-BE49-F238E27FC236}">
                <a16:creationId xmlns:a16="http://schemas.microsoft.com/office/drawing/2014/main" id="{7099B852-D664-453D-AD85-370CCCE11E6C}"/>
              </a:ext>
            </a:extLst>
          </p:cNvPr>
          <p:cNvSpPr txBox="1">
            <a:spLocks/>
          </p:cNvSpPr>
          <p:nvPr userDrawn="1"/>
        </p:nvSpPr>
        <p:spPr>
          <a:xfrm>
            <a:off x="11073384" y="0"/>
            <a:ext cx="1118616" cy="64858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1450" lvl="1" indent="0" algn="l">
              <a:lnSpc>
                <a:spcPct val="150000"/>
              </a:lnSpc>
              <a:buFont typeface="Wingdings" panose="05000000000000000000" pitchFamily="2" charset="2"/>
              <a:buNone/>
            </a:pPr>
            <a:r>
              <a:rPr lang="ja-JP" altLang="en-US" sz="900" b="0" dirty="0">
                <a:solidFill>
                  <a:schemeClr val="bg1">
                    <a:lumMod val="50000"/>
                  </a:schemeClr>
                </a:solidFill>
                <a:latin typeface="Meiryo UI"/>
                <a:ea typeface="Meiryo UI"/>
              </a:rPr>
              <a:t>公募申請</a:t>
            </a:r>
          </a:p>
        </p:txBody>
      </p:sp>
    </p:spTree>
    <p:extLst>
      <p:ext uri="{BB962C8B-B14F-4D97-AF65-F5344CB8AC3E}">
        <p14:creationId xmlns:p14="http://schemas.microsoft.com/office/powerpoint/2010/main" val="3609970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タイトルとコンテンツ">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D7F1274-40C9-4741-B660-4EF8F65F3A04}"/>
              </a:ext>
            </a:extLst>
          </p:cNvPr>
          <p:cNvCxnSpPr/>
          <p:nvPr userDrawn="1"/>
        </p:nvCxnSpPr>
        <p:spPr>
          <a:xfrm>
            <a:off x="0" y="648585"/>
            <a:ext cx="1219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F7C34F9-0A83-4A4A-8C3D-A730A71A15D6}"/>
              </a:ext>
            </a:extLst>
          </p:cNvPr>
          <p:cNvSpPr/>
          <p:nvPr userDrawn="1"/>
        </p:nvSpPr>
        <p:spPr>
          <a:xfrm>
            <a:off x="156243" y="110323"/>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200" b="1">
              <a:solidFill>
                <a:srgbClr val="0070C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59040707-CF76-4985-B64D-C438296E7D18}"/>
              </a:ext>
            </a:extLst>
          </p:cNvPr>
          <p:cNvSpPr txBox="1"/>
          <p:nvPr userDrawn="1"/>
        </p:nvSpPr>
        <p:spPr>
          <a:xfrm>
            <a:off x="11417595" y="6611779"/>
            <a:ext cx="623777" cy="246221"/>
          </a:xfrm>
          <a:prstGeom prst="rect">
            <a:avLst/>
          </a:prstGeom>
          <a:noFill/>
        </p:spPr>
        <p:txBody>
          <a:bodyPr wrap="square" rtlCol="0">
            <a:spAutoFit/>
          </a:bodyPr>
          <a:lstStyle/>
          <a:p>
            <a:pPr algn="ctr"/>
            <a:fld id="{E1804A60-91FF-46EE-8418-783F36BF55BB}" type="slidenum">
              <a:rPr kumimoji="1" lang="ja-JP" altLang="en-US" sz="1000" smtClean="0">
                <a:solidFill>
                  <a:schemeClr val="tx1">
                    <a:lumMod val="65000"/>
                    <a:lumOff val="35000"/>
                  </a:schemeClr>
                </a:solidFill>
                <a:latin typeface="Meiryo UI" panose="020B0604030504040204" pitchFamily="50" charset="-128"/>
                <a:ea typeface="Meiryo UI" panose="020B0604030504040204" pitchFamily="50" charset="-128"/>
              </a:rPr>
              <a:pPr algn="ctr"/>
              <a:t>‹#›</a:t>
            </a:fld>
            <a:endParaRPr kumimoji="1" lang="ja-JP" altLang="en-US" sz="1000">
              <a:solidFill>
                <a:schemeClr val="tx1">
                  <a:lumMod val="65000"/>
                  <a:lumOff val="35000"/>
                </a:schemeClr>
              </a:solidFill>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4E63716E-E5BC-49E3-BA06-68B99AB410E5}"/>
              </a:ext>
            </a:extLst>
          </p:cNvPr>
          <p:cNvCxnSpPr>
            <a:cxnSpLocks/>
          </p:cNvCxnSpPr>
          <p:nvPr userDrawn="1"/>
        </p:nvCxnSpPr>
        <p:spPr>
          <a:xfrm flipV="1">
            <a:off x="6117265" y="648586"/>
            <a:ext cx="0" cy="620941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サブタイトル 2">
            <a:extLst>
              <a:ext uri="{FF2B5EF4-FFF2-40B4-BE49-F238E27FC236}">
                <a16:creationId xmlns:a16="http://schemas.microsoft.com/office/drawing/2014/main" id="{FAEF4DF9-F9F1-BF61-2A9B-295E23F3032C}"/>
              </a:ext>
            </a:extLst>
          </p:cNvPr>
          <p:cNvSpPr txBox="1">
            <a:spLocks/>
          </p:cNvSpPr>
          <p:nvPr userDrawn="1"/>
        </p:nvSpPr>
        <p:spPr>
          <a:xfrm>
            <a:off x="11073384" y="0"/>
            <a:ext cx="1118616" cy="64858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1450" lvl="1" indent="0" algn="l">
              <a:lnSpc>
                <a:spcPct val="150000"/>
              </a:lnSpc>
              <a:buFont typeface="Wingdings" panose="05000000000000000000" pitchFamily="2" charset="2"/>
              <a:buNone/>
            </a:pPr>
            <a:r>
              <a:rPr lang="ja-JP" altLang="en-US" sz="900" b="0" dirty="0">
                <a:solidFill>
                  <a:schemeClr val="bg1">
                    <a:lumMod val="50000"/>
                  </a:schemeClr>
                </a:solidFill>
                <a:latin typeface="Meiryo UI"/>
                <a:ea typeface="Meiryo UI"/>
              </a:rPr>
              <a:t>公募申請</a:t>
            </a:r>
          </a:p>
        </p:txBody>
      </p:sp>
    </p:spTree>
    <p:extLst>
      <p:ext uri="{BB962C8B-B14F-4D97-AF65-F5344CB8AC3E}">
        <p14:creationId xmlns:p14="http://schemas.microsoft.com/office/powerpoint/2010/main" val="4231478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D7F1274-40C9-4741-B660-4EF8F65F3A04}"/>
              </a:ext>
            </a:extLst>
          </p:cNvPr>
          <p:cNvCxnSpPr/>
          <p:nvPr userDrawn="1"/>
        </p:nvCxnSpPr>
        <p:spPr>
          <a:xfrm>
            <a:off x="0" y="648585"/>
            <a:ext cx="1219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F7C34F9-0A83-4A4A-8C3D-A730A71A15D6}"/>
              </a:ext>
            </a:extLst>
          </p:cNvPr>
          <p:cNvSpPr/>
          <p:nvPr userDrawn="1"/>
        </p:nvSpPr>
        <p:spPr>
          <a:xfrm>
            <a:off x="156243" y="110323"/>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200" b="1">
              <a:solidFill>
                <a:srgbClr val="0070C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59040707-CF76-4985-B64D-C438296E7D18}"/>
              </a:ext>
            </a:extLst>
          </p:cNvPr>
          <p:cNvSpPr txBox="1"/>
          <p:nvPr userDrawn="1"/>
        </p:nvSpPr>
        <p:spPr>
          <a:xfrm>
            <a:off x="11417595" y="6611779"/>
            <a:ext cx="623777" cy="246221"/>
          </a:xfrm>
          <a:prstGeom prst="rect">
            <a:avLst/>
          </a:prstGeom>
          <a:noFill/>
        </p:spPr>
        <p:txBody>
          <a:bodyPr wrap="square" rtlCol="0">
            <a:spAutoFit/>
          </a:bodyPr>
          <a:lstStyle/>
          <a:p>
            <a:pPr algn="ctr"/>
            <a:fld id="{E1804A60-91FF-46EE-8418-783F36BF55BB}" type="slidenum">
              <a:rPr kumimoji="1" lang="ja-JP" altLang="en-US" sz="1000" smtClean="0">
                <a:solidFill>
                  <a:schemeClr val="tx1">
                    <a:lumMod val="65000"/>
                    <a:lumOff val="35000"/>
                  </a:schemeClr>
                </a:solidFill>
                <a:latin typeface="Meiryo UI" panose="020B0604030504040204" pitchFamily="50" charset="-128"/>
                <a:ea typeface="Meiryo UI" panose="020B0604030504040204" pitchFamily="50" charset="-128"/>
              </a:rPr>
              <a:pPr algn="ctr"/>
              <a:t>‹#›</a:t>
            </a:fld>
            <a:endParaRPr kumimoji="1" lang="ja-JP" altLang="en-US" sz="100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 name="サブタイトル 2">
            <a:extLst>
              <a:ext uri="{FF2B5EF4-FFF2-40B4-BE49-F238E27FC236}">
                <a16:creationId xmlns:a16="http://schemas.microsoft.com/office/drawing/2014/main" id="{E89D98C2-8C97-3348-7365-7E4C1A71CB2C}"/>
              </a:ext>
            </a:extLst>
          </p:cNvPr>
          <p:cNvSpPr txBox="1">
            <a:spLocks/>
          </p:cNvSpPr>
          <p:nvPr userDrawn="1"/>
        </p:nvSpPr>
        <p:spPr>
          <a:xfrm>
            <a:off x="11073384" y="0"/>
            <a:ext cx="1118616" cy="64858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1450" lvl="1" indent="0" algn="l">
              <a:lnSpc>
                <a:spcPct val="150000"/>
              </a:lnSpc>
              <a:buFont typeface="Wingdings" panose="05000000000000000000" pitchFamily="2" charset="2"/>
              <a:buNone/>
            </a:pPr>
            <a:r>
              <a:rPr lang="ja-JP" altLang="en-US" sz="900" b="0" dirty="0">
                <a:solidFill>
                  <a:schemeClr val="bg1">
                    <a:lumMod val="50000"/>
                  </a:schemeClr>
                </a:solidFill>
                <a:latin typeface="Meiryo UI"/>
                <a:ea typeface="Meiryo UI"/>
              </a:rPr>
              <a:t>公募申請</a:t>
            </a:r>
          </a:p>
        </p:txBody>
      </p:sp>
    </p:spTree>
    <p:extLst>
      <p:ext uri="{BB962C8B-B14F-4D97-AF65-F5344CB8AC3E}">
        <p14:creationId xmlns:p14="http://schemas.microsoft.com/office/powerpoint/2010/main" val="360997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D7F1274-40C9-4741-B660-4EF8F65F3A04}"/>
              </a:ext>
            </a:extLst>
          </p:cNvPr>
          <p:cNvCxnSpPr/>
          <p:nvPr userDrawn="1"/>
        </p:nvCxnSpPr>
        <p:spPr>
          <a:xfrm>
            <a:off x="0" y="648585"/>
            <a:ext cx="1219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F7C34F9-0A83-4A4A-8C3D-A730A71A15D6}"/>
              </a:ext>
            </a:extLst>
          </p:cNvPr>
          <p:cNvSpPr/>
          <p:nvPr userDrawn="1"/>
        </p:nvSpPr>
        <p:spPr>
          <a:xfrm>
            <a:off x="156243" y="110323"/>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200" b="1">
              <a:solidFill>
                <a:srgbClr val="0070C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59040707-CF76-4985-B64D-C438296E7D18}"/>
              </a:ext>
            </a:extLst>
          </p:cNvPr>
          <p:cNvSpPr txBox="1"/>
          <p:nvPr userDrawn="1"/>
        </p:nvSpPr>
        <p:spPr>
          <a:xfrm>
            <a:off x="11417595" y="6611779"/>
            <a:ext cx="623777" cy="246221"/>
          </a:xfrm>
          <a:prstGeom prst="rect">
            <a:avLst/>
          </a:prstGeom>
          <a:noFill/>
        </p:spPr>
        <p:txBody>
          <a:bodyPr wrap="square" rtlCol="0">
            <a:spAutoFit/>
          </a:bodyPr>
          <a:lstStyle/>
          <a:p>
            <a:pPr algn="ctr"/>
            <a:fld id="{E1804A60-91FF-46EE-8418-783F36BF55BB}" type="slidenum">
              <a:rPr kumimoji="1" lang="ja-JP" altLang="en-US" sz="1000" smtClean="0">
                <a:solidFill>
                  <a:schemeClr val="tx1">
                    <a:lumMod val="65000"/>
                    <a:lumOff val="35000"/>
                  </a:schemeClr>
                </a:solidFill>
                <a:latin typeface="Meiryo UI" panose="020B0604030504040204" pitchFamily="50" charset="-128"/>
                <a:ea typeface="Meiryo UI" panose="020B0604030504040204" pitchFamily="50" charset="-128"/>
              </a:rPr>
              <a:pPr algn="ctr"/>
              <a:t>‹#›</a:t>
            </a:fld>
            <a:endParaRPr kumimoji="1" lang="ja-JP" altLang="en-US" sz="1000">
              <a:solidFill>
                <a:schemeClr val="tx1">
                  <a:lumMod val="65000"/>
                  <a:lumOff val="35000"/>
                </a:schemeClr>
              </a:solidFill>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4E63716E-E5BC-49E3-BA06-68B99AB410E5}"/>
              </a:ext>
            </a:extLst>
          </p:cNvPr>
          <p:cNvCxnSpPr>
            <a:cxnSpLocks/>
          </p:cNvCxnSpPr>
          <p:nvPr userDrawn="1"/>
        </p:nvCxnSpPr>
        <p:spPr>
          <a:xfrm flipV="1">
            <a:off x="6117265" y="648586"/>
            <a:ext cx="0" cy="620941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テキスト プレースホルダ 38">
            <a:extLst>
              <a:ext uri="{FF2B5EF4-FFF2-40B4-BE49-F238E27FC236}">
                <a16:creationId xmlns:a16="http://schemas.microsoft.com/office/drawing/2014/main" id="{F0998E2A-A11F-4FCA-972A-1609E8A58B7C}"/>
              </a:ext>
            </a:extLst>
          </p:cNvPr>
          <p:cNvSpPr txBox="1">
            <a:spLocks/>
          </p:cNvSpPr>
          <p:nvPr userDrawn="1"/>
        </p:nvSpPr>
        <p:spPr>
          <a:xfrm>
            <a:off x="156242" y="734211"/>
            <a:ext cx="5742782" cy="433553"/>
          </a:xfrm>
          <a:prstGeom prst="rect">
            <a:avLst/>
          </a:prstGeom>
          <a:solidFill>
            <a:schemeClr val="accent1">
              <a:lumMod val="20000"/>
              <a:lumOff val="80000"/>
            </a:schemeClr>
          </a:solidFill>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R="0" lvl="0" algn="l" defTabSz="914400" rtl="0" eaLnBrk="1" fontAlgn="auto" latinLnBrk="0" hangingPunct="1">
              <a:lnSpc>
                <a:spcPct val="100000"/>
              </a:lnSpc>
              <a:spcBef>
                <a:spcPts val="600"/>
              </a:spcBef>
              <a:spcAft>
                <a:spcPts val="0"/>
              </a:spcAft>
              <a:buClr>
                <a:srgbClr val="002060"/>
              </a:buClr>
              <a:buSzTx/>
              <a:buFont typeface="Wingdings" panose="05000000000000000000" pitchFamily="2" charset="2"/>
              <a:buChar char="Ø"/>
              <a:tabLst/>
              <a:defRPr/>
            </a:pPr>
            <a:endParaRPr kumimoji="1" lang="en-US" altLang="ja-JP" sz="14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2" name="サブタイトル 2">
            <a:extLst>
              <a:ext uri="{FF2B5EF4-FFF2-40B4-BE49-F238E27FC236}">
                <a16:creationId xmlns:a16="http://schemas.microsoft.com/office/drawing/2014/main" id="{2B69F2BB-2F92-C5D0-E645-289F5A28E9CA}"/>
              </a:ext>
            </a:extLst>
          </p:cNvPr>
          <p:cNvSpPr txBox="1">
            <a:spLocks/>
          </p:cNvSpPr>
          <p:nvPr userDrawn="1"/>
        </p:nvSpPr>
        <p:spPr>
          <a:xfrm>
            <a:off x="11073384" y="0"/>
            <a:ext cx="1118616" cy="64858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1450" lvl="1" indent="0" algn="l">
              <a:lnSpc>
                <a:spcPct val="150000"/>
              </a:lnSpc>
              <a:buFont typeface="Wingdings" panose="05000000000000000000" pitchFamily="2" charset="2"/>
              <a:buNone/>
            </a:pPr>
            <a:r>
              <a:rPr lang="ja-JP" altLang="en-US" sz="900" b="0" dirty="0">
                <a:solidFill>
                  <a:schemeClr val="bg1">
                    <a:lumMod val="50000"/>
                  </a:schemeClr>
                </a:solidFill>
                <a:latin typeface="Meiryo UI"/>
                <a:ea typeface="Meiryo UI"/>
              </a:rPr>
              <a:t>公募申請</a:t>
            </a:r>
          </a:p>
        </p:txBody>
      </p:sp>
    </p:spTree>
    <p:extLst>
      <p:ext uri="{BB962C8B-B14F-4D97-AF65-F5344CB8AC3E}">
        <p14:creationId xmlns:p14="http://schemas.microsoft.com/office/powerpoint/2010/main" val="286052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タイトルとコンテンツ">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D7F1274-40C9-4741-B660-4EF8F65F3A04}"/>
              </a:ext>
            </a:extLst>
          </p:cNvPr>
          <p:cNvCxnSpPr/>
          <p:nvPr userDrawn="1"/>
        </p:nvCxnSpPr>
        <p:spPr>
          <a:xfrm>
            <a:off x="0" y="648585"/>
            <a:ext cx="1219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F7C34F9-0A83-4A4A-8C3D-A730A71A15D6}"/>
              </a:ext>
            </a:extLst>
          </p:cNvPr>
          <p:cNvSpPr/>
          <p:nvPr userDrawn="1"/>
        </p:nvSpPr>
        <p:spPr>
          <a:xfrm>
            <a:off x="156243" y="110323"/>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200" b="1">
              <a:solidFill>
                <a:srgbClr val="0070C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59040707-CF76-4985-B64D-C438296E7D18}"/>
              </a:ext>
            </a:extLst>
          </p:cNvPr>
          <p:cNvSpPr txBox="1"/>
          <p:nvPr userDrawn="1"/>
        </p:nvSpPr>
        <p:spPr>
          <a:xfrm>
            <a:off x="11417595" y="6611779"/>
            <a:ext cx="623777" cy="246221"/>
          </a:xfrm>
          <a:prstGeom prst="rect">
            <a:avLst/>
          </a:prstGeom>
          <a:noFill/>
        </p:spPr>
        <p:txBody>
          <a:bodyPr wrap="square" rtlCol="0">
            <a:spAutoFit/>
          </a:bodyPr>
          <a:lstStyle/>
          <a:p>
            <a:pPr algn="ctr"/>
            <a:fld id="{E1804A60-91FF-46EE-8418-783F36BF55BB}" type="slidenum">
              <a:rPr kumimoji="1" lang="ja-JP" altLang="en-US" sz="1000" smtClean="0">
                <a:solidFill>
                  <a:schemeClr val="tx1">
                    <a:lumMod val="65000"/>
                    <a:lumOff val="35000"/>
                  </a:schemeClr>
                </a:solidFill>
                <a:latin typeface="Meiryo UI" panose="020B0604030504040204" pitchFamily="50" charset="-128"/>
                <a:ea typeface="Meiryo UI" panose="020B0604030504040204" pitchFamily="50" charset="-128"/>
              </a:rPr>
              <a:pPr algn="ctr"/>
              <a:t>‹#›</a:t>
            </a:fld>
            <a:endParaRPr kumimoji="1" lang="ja-JP" altLang="en-US" sz="1000">
              <a:solidFill>
                <a:schemeClr val="tx1">
                  <a:lumMod val="65000"/>
                  <a:lumOff val="35000"/>
                </a:schemeClr>
              </a:solidFill>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4E63716E-E5BC-49E3-BA06-68B99AB410E5}"/>
              </a:ext>
            </a:extLst>
          </p:cNvPr>
          <p:cNvCxnSpPr>
            <a:cxnSpLocks/>
          </p:cNvCxnSpPr>
          <p:nvPr userDrawn="1"/>
        </p:nvCxnSpPr>
        <p:spPr>
          <a:xfrm flipV="1">
            <a:off x="6117265" y="648586"/>
            <a:ext cx="0" cy="620941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テキスト プレースホルダ 38">
            <a:extLst>
              <a:ext uri="{FF2B5EF4-FFF2-40B4-BE49-F238E27FC236}">
                <a16:creationId xmlns:a16="http://schemas.microsoft.com/office/drawing/2014/main" id="{F0998E2A-A11F-4FCA-972A-1609E8A58B7C}"/>
              </a:ext>
            </a:extLst>
          </p:cNvPr>
          <p:cNvSpPr txBox="1">
            <a:spLocks/>
          </p:cNvSpPr>
          <p:nvPr userDrawn="1"/>
        </p:nvSpPr>
        <p:spPr>
          <a:xfrm>
            <a:off x="156242" y="734211"/>
            <a:ext cx="5742782" cy="725941"/>
          </a:xfrm>
          <a:prstGeom prst="rect">
            <a:avLst/>
          </a:prstGeom>
          <a:solidFill>
            <a:schemeClr val="accent1">
              <a:lumMod val="20000"/>
              <a:lumOff val="80000"/>
            </a:schemeClr>
          </a:solidFill>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R="0" lvl="0" algn="l" defTabSz="914400" rtl="0" eaLnBrk="1" fontAlgn="auto" latinLnBrk="0" hangingPunct="1">
              <a:lnSpc>
                <a:spcPct val="100000"/>
              </a:lnSpc>
              <a:spcBef>
                <a:spcPts val="600"/>
              </a:spcBef>
              <a:spcAft>
                <a:spcPts val="0"/>
              </a:spcAft>
              <a:buClr>
                <a:srgbClr val="002060"/>
              </a:buClr>
              <a:buSzTx/>
              <a:buFont typeface="Wingdings" panose="05000000000000000000" pitchFamily="2" charset="2"/>
              <a:buChar char="Ø"/>
              <a:tabLst/>
              <a:defRPr/>
            </a:pPr>
            <a:endParaRPr kumimoji="1" lang="en-US" altLang="ja-JP" sz="14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R="0" lvl="0" algn="l" defTabSz="914400" rtl="0" eaLnBrk="1" fontAlgn="auto" latinLnBrk="0" hangingPunct="1">
              <a:lnSpc>
                <a:spcPct val="100000"/>
              </a:lnSpc>
              <a:spcBef>
                <a:spcPts val="600"/>
              </a:spcBef>
              <a:spcAft>
                <a:spcPts val="0"/>
              </a:spcAft>
              <a:buClr>
                <a:srgbClr val="002060"/>
              </a:buClr>
              <a:buSzTx/>
              <a:buFont typeface="Wingdings" panose="05000000000000000000" pitchFamily="2" charset="2"/>
              <a:buChar char="Ø"/>
              <a:tabLst/>
              <a:defRPr/>
            </a:pPr>
            <a:endParaRPr kumimoji="1" lang="en-US" altLang="ja-JP" sz="14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2" name="サブタイトル 2">
            <a:extLst>
              <a:ext uri="{FF2B5EF4-FFF2-40B4-BE49-F238E27FC236}">
                <a16:creationId xmlns:a16="http://schemas.microsoft.com/office/drawing/2014/main" id="{10BB9D02-6675-CD95-22C8-ADA40928C705}"/>
              </a:ext>
            </a:extLst>
          </p:cNvPr>
          <p:cNvSpPr txBox="1">
            <a:spLocks/>
          </p:cNvSpPr>
          <p:nvPr userDrawn="1"/>
        </p:nvSpPr>
        <p:spPr>
          <a:xfrm>
            <a:off x="11073384" y="0"/>
            <a:ext cx="1118616" cy="64858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1450" lvl="1" indent="0" algn="l">
              <a:lnSpc>
                <a:spcPct val="150000"/>
              </a:lnSpc>
              <a:buFont typeface="Wingdings" panose="05000000000000000000" pitchFamily="2" charset="2"/>
              <a:buNone/>
            </a:pPr>
            <a:r>
              <a:rPr lang="ja-JP" altLang="en-US" sz="900" b="0" dirty="0">
                <a:solidFill>
                  <a:schemeClr val="bg1">
                    <a:lumMod val="50000"/>
                  </a:schemeClr>
                </a:solidFill>
                <a:latin typeface="Meiryo UI"/>
                <a:ea typeface="Meiryo UI"/>
              </a:rPr>
              <a:t>公募申請</a:t>
            </a:r>
          </a:p>
        </p:txBody>
      </p:sp>
    </p:spTree>
    <p:extLst>
      <p:ext uri="{BB962C8B-B14F-4D97-AF65-F5344CB8AC3E}">
        <p14:creationId xmlns:p14="http://schemas.microsoft.com/office/powerpoint/2010/main" val="3390069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D7F1274-40C9-4741-B660-4EF8F65F3A04}"/>
              </a:ext>
            </a:extLst>
          </p:cNvPr>
          <p:cNvCxnSpPr/>
          <p:nvPr userDrawn="1"/>
        </p:nvCxnSpPr>
        <p:spPr>
          <a:xfrm>
            <a:off x="0" y="648585"/>
            <a:ext cx="1219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F7C34F9-0A83-4A4A-8C3D-A730A71A15D6}"/>
              </a:ext>
            </a:extLst>
          </p:cNvPr>
          <p:cNvSpPr/>
          <p:nvPr userDrawn="1"/>
        </p:nvSpPr>
        <p:spPr>
          <a:xfrm>
            <a:off x="156243" y="110323"/>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200" b="1">
              <a:solidFill>
                <a:srgbClr val="0070C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59040707-CF76-4985-B64D-C438296E7D18}"/>
              </a:ext>
            </a:extLst>
          </p:cNvPr>
          <p:cNvSpPr txBox="1"/>
          <p:nvPr userDrawn="1"/>
        </p:nvSpPr>
        <p:spPr>
          <a:xfrm>
            <a:off x="11417595" y="6611779"/>
            <a:ext cx="623777" cy="246221"/>
          </a:xfrm>
          <a:prstGeom prst="rect">
            <a:avLst/>
          </a:prstGeom>
          <a:noFill/>
        </p:spPr>
        <p:txBody>
          <a:bodyPr wrap="square" rtlCol="0">
            <a:spAutoFit/>
          </a:bodyPr>
          <a:lstStyle/>
          <a:p>
            <a:pPr algn="ctr"/>
            <a:fld id="{E1804A60-91FF-46EE-8418-783F36BF55BB}" type="slidenum">
              <a:rPr kumimoji="1" lang="ja-JP" altLang="en-US" sz="1000" smtClean="0">
                <a:solidFill>
                  <a:schemeClr val="tx1">
                    <a:lumMod val="65000"/>
                    <a:lumOff val="35000"/>
                  </a:schemeClr>
                </a:solidFill>
                <a:latin typeface="Meiryo UI" panose="020B0604030504040204" pitchFamily="50" charset="-128"/>
                <a:ea typeface="Meiryo UI" panose="020B0604030504040204" pitchFamily="50" charset="-128"/>
              </a:rPr>
              <a:pPr algn="ctr"/>
              <a:t>‹#›</a:t>
            </a:fld>
            <a:endParaRPr kumimoji="1" lang="ja-JP" altLang="en-US" sz="1000">
              <a:solidFill>
                <a:schemeClr val="tx1">
                  <a:lumMod val="65000"/>
                  <a:lumOff val="35000"/>
                </a:schemeClr>
              </a:solidFill>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4E63716E-E5BC-49E3-BA06-68B99AB410E5}"/>
              </a:ext>
            </a:extLst>
          </p:cNvPr>
          <p:cNvCxnSpPr>
            <a:cxnSpLocks/>
          </p:cNvCxnSpPr>
          <p:nvPr userDrawn="1"/>
        </p:nvCxnSpPr>
        <p:spPr>
          <a:xfrm flipV="1">
            <a:off x="6117265" y="648586"/>
            <a:ext cx="0" cy="620941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サブタイトル 2">
            <a:extLst>
              <a:ext uri="{FF2B5EF4-FFF2-40B4-BE49-F238E27FC236}">
                <a16:creationId xmlns:a16="http://schemas.microsoft.com/office/drawing/2014/main" id="{70A09057-539A-AA9D-9A6E-3FFCDA8D6E22}"/>
              </a:ext>
            </a:extLst>
          </p:cNvPr>
          <p:cNvSpPr txBox="1">
            <a:spLocks/>
          </p:cNvSpPr>
          <p:nvPr userDrawn="1"/>
        </p:nvSpPr>
        <p:spPr>
          <a:xfrm>
            <a:off x="11073384" y="0"/>
            <a:ext cx="1118616" cy="64858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1450" lvl="1" indent="0" algn="l">
              <a:lnSpc>
                <a:spcPct val="150000"/>
              </a:lnSpc>
              <a:buFont typeface="Wingdings" panose="05000000000000000000" pitchFamily="2" charset="2"/>
              <a:buNone/>
            </a:pPr>
            <a:r>
              <a:rPr lang="ja-JP" altLang="en-US" sz="900" b="0" dirty="0">
                <a:solidFill>
                  <a:schemeClr val="bg1">
                    <a:lumMod val="50000"/>
                  </a:schemeClr>
                </a:solidFill>
                <a:latin typeface="Meiryo UI"/>
                <a:ea typeface="Meiryo UI"/>
              </a:rPr>
              <a:t>公募申請</a:t>
            </a:r>
          </a:p>
        </p:txBody>
      </p:sp>
    </p:spTree>
    <p:extLst>
      <p:ext uri="{BB962C8B-B14F-4D97-AF65-F5344CB8AC3E}">
        <p14:creationId xmlns:p14="http://schemas.microsoft.com/office/powerpoint/2010/main" val="423147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D7F1274-40C9-4741-B660-4EF8F65F3A04}"/>
              </a:ext>
            </a:extLst>
          </p:cNvPr>
          <p:cNvCxnSpPr/>
          <p:nvPr userDrawn="1"/>
        </p:nvCxnSpPr>
        <p:spPr>
          <a:xfrm>
            <a:off x="0" y="648585"/>
            <a:ext cx="1219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F7C34F9-0A83-4A4A-8C3D-A730A71A15D6}"/>
              </a:ext>
            </a:extLst>
          </p:cNvPr>
          <p:cNvSpPr/>
          <p:nvPr userDrawn="1"/>
        </p:nvSpPr>
        <p:spPr>
          <a:xfrm>
            <a:off x="156243" y="110323"/>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200" b="1">
              <a:solidFill>
                <a:srgbClr val="0070C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59040707-CF76-4985-B64D-C438296E7D18}"/>
              </a:ext>
            </a:extLst>
          </p:cNvPr>
          <p:cNvSpPr txBox="1"/>
          <p:nvPr userDrawn="1"/>
        </p:nvSpPr>
        <p:spPr>
          <a:xfrm>
            <a:off x="11417595" y="6611779"/>
            <a:ext cx="623777" cy="246221"/>
          </a:xfrm>
          <a:prstGeom prst="rect">
            <a:avLst/>
          </a:prstGeom>
          <a:noFill/>
        </p:spPr>
        <p:txBody>
          <a:bodyPr wrap="square" rtlCol="0">
            <a:spAutoFit/>
          </a:bodyPr>
          <a:lstStyle/>
          <a:p>
            <a:pPr algn="ctr"/>
            <a:fld id="{E1804A60-91FF-46EE-8418-783F36BF55BB}" type="slidenum">
              <a:rPr kumimoji="1" lang="ja-JP" altLang="en-US" sz="1000" smtClean="0">
                <a:solidFill>
                  <a:schemeClr val="tx1">
                    <a:lumMod val="65000"/>
                    <a:lumOff val="35000"/>
                  </a:schemeClr>
                </a:solidFill>
                <a:latin typeface="Meiryo UI" panose="020B0604030504040204" pitchFamily="50" charset="-128"/>
                <a:ea typeface="Meiryo UI" panose="020B0604030504040204" pitchFamily="50" charset="-128"/>
              </a:rPr>
              <a:pPr algn="ctr"/>
              <a:t>‹#›</a:t>
            </a:fld>
            <a:endParaRPr kumimoji="1" lang="ja-JP" altLang="en-US" sz="1000">
              <a:solidFill>
                <a:schemeClr val="tx1">
                  <a:lumMod val="65000"/>
                  <a:lumOff val="35000"/>
                </a:schemeClr>
              </a:solidFill>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4E63716E-E5BC-49E3-BA06-68B99AB410E5}"/>
              </a:ext>
            </a:extLst>
          </p:cNvPr>
          <p:cNvCxnSpPr>
            <a:cxnSpLocks/>
          </p:cNvCxnSpPr>
          <p:nvPr userDrawn="1"/>
        </p:nvCxnSpPr>
        <p:spPr>
          <a:xfrm flipV="1">
            <a:off x="5188688" y="648586"/>
            <a:ext cx="0" cy="620941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サブタイトル 2">
            <a:extLst>
              <a:ext uri="{FF2B5EF4-FFF2-40B4-BE49-F238E27FC236}">
                <a16:creationId xmlns:a16="http://schemas.microsoft.com/office/drawing/2014/main" id="{4AE414AD-5F0C-B652-7E8E-432EC50F59AA}"/>
              </a:ext>
            </a:extLst>
          </p:cNvPr>
          <p:cNvSpPr txBox="1">
            <a:spLocks/>
          </p:cNvSpPr>
          <p:nvPr userDrawn="1"/>
        </p:nvSpPr>
        <p:spPr>
          <a:xfrm>
            <a:off x="11073384" y="0"/>
            <a:ext cx="1118616" cy="64858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1450" lvl="1" indent="0" algn="l">
              <a:lnSpc>
                <a:spcPct val="150000"/>
              </a:lnSpc>
              <a:buFont typeface="Wingdings" panose="05000000000000000000" pitchFamily="2" charset="2"/>
              <a:buNone/>
            </a:pPr>
            <a:r>
              <a:rPr lang="ja-JP" altLang="en-US" sz="900" b="0" dirty="0">
                <a:solidFill>
                  <a:schemeClr val="bg1">
                    <a:lumMod val="50000"/>
                  </a:schemeClr>
                </a:solidFill>
                <a:latin typeface="Meiryo UI"/>
                <a:ea typeface="Meiryo UI"/>
              </a:rPr>
              <a:t>公募申請</a:t>
            </a:r>
          </a:p>
        </p:txBody>
      </p:sp>
    </p:spTree>
    <p:extLst>
      <p:ext uri="{BB962C8B-B14F-4D97-AF65-F5344CB8AC3E}">
        <p14:creationId xmlns:p14="http://schemas.microsoft.com/office/powerpoint/2010/main" val="247471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D7F1274-40C9-4741-B660-4EF8F65F3A04}"/>
              </a:ext>
            </a:extLst>
          </p:cNvPr>
          <p:cNvCxnSpPr/>
          <p:nvPr userDrawn="1"/>
        </p:nvCxnSpPr>
        <p:spPr>
          <a:xfrm>
            <a:off x="0" y="648585"/>
            <a:ext cx="1219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F7C34F9-0A83-4A4A-8C3D-A730A71A15D6}"/>
              </a:ext>
            </a:extLst>
          </p:cNvPr>
          <p:cNvSpPr/>
          <p:nvPr userDrawn="1"/>
        </p:nvSpPr>
        <p:spPr>
          <a:xfrm>
            <a:off x="156243" y="110323"/>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200" b="1">
              <a:solidFill>
                <a:srgbClr val="0070C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59040707-CF76-4985-B64D-C438296E7D18}"/>
              </a:ext>
            </a:extLst>
          </p:cNvPr>
          <p:cNvSpPr txBox="1"/>
          <p:nvPr userDrawn="1"/>
        </p:nvSpPr>
        <p:spPr>
          <a:xfrm>
            <a:off x="11417595" y="6611779"/>
            <a:ext cx="623777" cy="246221"/>
          </a:xfrm>
          <a:prstGeom prst="rect">
            <a:avLst/>
          </a:prstGeom>
          <a:noFill/>
        </p:spPr>
        <p:txBody>
          <a:bodyPr wrap="square" rtlCol="0">
            <a:spAutoFit/>
          </a:bodyPr>
          <a:lstStyle/>
          <a:p>
            <a:pPr algn="ctr"/>
            <a:fld id="{E1804A60-91FF-46EE-8418-783F36BF55BB}" type="slidenum">
              <a:rPr kumimoji="1" lang="ja-JP" altLang="en-US" sz="1000" smtClean="0">
                <a:solidFill>
                  <a:schemeClr val="tx1">
                    <a:lumMod val="65000"/>
                    <a:lumOff val="35000"/>
                  </a:schemeClr>
                </a:solidFill>
                <a:latin typeface="Meiryo UI" panose="020B0604030504040204" pitchFamily="50" charset="-128"/>
                <a:ea typeface="Meiryo UI" panose="020B0604030504040204" pitchFamily="50" charset="-128"/>
              </a:rPr>
              <a:pPr algn="ctr"/>
              <a:t>‹#›</a:t>
            </a:fld>
            <a:endParaRPr kumimoji="1" lang="ja-JP" altLang="en-US" sz="1000">
              <a:solidFill>
                <a:schemeClr val="tx1">
                  <a:lumMod val="65000"/>
                  <a:lumOff val="35000"/>
                </a:schemeClr>
              </a:solidFill>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4E63716E-E5BC-49E3-BA06-68B99AB410E5}"/>
              </a:ext>
            </a:extLst>
          </p:cNvPr>
          <p:cNvCxnSpPr>
            <a:cxnSpLocks/>
          </p:cNvCxnSpPr>
          <p:nvPr userDrawn="1"/>
        </p:nvCxnSpPr>
        <p:spPr>
          <a:xfrm flipV="1">
            <a:off x="6432698" y="648586"/>
            <a:ext cx="0" cy="620941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サブタイトル 2">
            <a:extLst>
              <a:ext uri="{FF2B5EF4-FFF2-40B4-BE49-F238E27FC236}">
                <a16:creationId xmlns:a16="http://schemas.microsoft.com/office/drawing/2014/main" id="{3C957EAD-D4E4-0972-3CAD-93720A1000D8}"/>
              </a:ext>
            </a:extLst>
          </p:cNvPr>
          <p:cNvSpPr txBox="1">
            <a:spLocks/>
          </p:cNvSpPr>
          <p:nvPr userDrawn="1"/>
        </p:nvSpPr>
        <p:spPr>
          <a:xfrm>
            <a:off x="11073384" y="0"/>
            <a:ext cx="1118616" cy="64858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1450" lvl="1" indent="0" algn="l">
              <a:lnSpc>
                <a:spcPct val="150000"/>
              </a:lnSpc>
              <a:buFont typeface="Wingdings" panose="05000000000000000000" pitchFamily="2" charset="2"/>
              <a:buNone/>
            </a:pPr>
            <a:r>
              <a:rPr lang="ja-JP" altLang="en-US" sz="900" b="0" dirty="0">
                <a:solidFill>
                  <a:schemeClr val="bg1">
                    <a:lumMod val="50000"/>
                  </a:schemeClr>
                </a:solidFill>
                <a:latin typeface="Meiryo UI"/>
                <a:ea typeface="Meiryo UI"/>
              </a:rPr>
              <a:t>公募申請</a:t>
            </a:r>
          </a:p>
        </p:txBody>
      </p:sp>
    </p:spTree>
    <p:extLst>
      <p:ext uri="{BB962C8B-B14F-4D97-AF65-F5344CB8AC3E}">
        <p14:creationId xmlns:p14="http://schemas.microsoft.com/office/powerpoint/2010/main" val="1683983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F5E27924-4AAE-4F0F-9110-A7F97C9145BA}"/>
              </a:ext>
            </a:extLst>
          </p:cNvPr>
          <p:cNvGraphicFramePr>
            <a:graphicFrameLocks noChangeAspect="1"/>
          </p:cNvGraphicFramePr>
          <p:nvPr userDrawn="1">
            <p:custDataLst>
              <p:tags r:id="rId21"/>
            </p:custDataLst>
            <p:extLst>
              <p:ext uri="{D42A27DB-BD31-4B8C-83A1-F6EECF244321}">
                <p14:modId xmlns:p14="http://schemas.microsoft.com/office/powerpoint/2010/main" val="6290863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22" imgW="499" imgH="499" progId="TCLayout.ActiveDocument.1">
                  <p:embed/>
                </p:oleObj>
              </mc:Choice>
              <mc:Fallback>
                <p:oleObj name="think-cell スライド" r:id="rId22" imgW="499" imgH="499" progId="TCLayout.ActiveDocument.1">
                  <p:embed/>
                  <p:pic>
                    <p:nvPicPr>
                      <p:cNvPr id="7" name="オブジェクト 6" hidden="1">
                        <a:extLst>
                          <a:ext uri="{FF2B5EF4-FFF2-40B4-BE49-F238E27FC236}">
                            <a16:creationId xmlns:a16="http://schemas.microsoft.com/office/drawing/2014/main" id="{F5E27924-4AAE-4F0F-9110-A7F97C9145BA}"/>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103405487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3" r:id="rId4"/>
    <p:sldLayoutId id="2147483666" r:id="rId5"/>
    <p:sldLayoutId id="2147483667" r:id="rId6"/>
    <p:sldLayoutId id="2147483665" r:id="rId7"/>
    <p:sldLayoutId id="2147483664" r:id="rId8"/>
    <p:sldLayoutId id="2147483650" r:id="rId9"/>
    <p:sldLayoutId id="2147483661"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0.png"/><Relationship Id="rId7" Type="http://schemas.openxmlformats.org/officeDocument/2006/relationships/hyperlink" Target="https://www.shokokai.or.jp/jizokuka_r1h/doc/kobo/r5_12/&#19968;&#33324;&#22411;_&#21029;&#32025;_&#21442;&#32771;&#36039;&#26009;_&#31532;12&#29256;.pdf"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image" Target="../media/image22.pn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2.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1.png"/><Relationship Id="rId2" Type="http://schemas.openxmlformats.org/officeDocument/2006/relationships/image" Target="../media/image57.png"/><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64.png"/><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5.png"/><Relationship Id="rId1" Type="http://schemas.openxmlformats.org/officeDocument/2006/relationships/slideLayout" Target="../slideLayouts/slideLayout3.xml"/><Relationship Id="rId5" Type="http://schemas.openxmlformats.org/officeDocument/2006/relationships/image" Target="../media/image67.png"/><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69.png"/></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2.png"/><Relationship Id="rId1" Type="http://schemas.openxmlformats.org/officeDocument/2006/relationships/slideLayout" Target="../slideLayouts/slideLayout3.xml"/><Relationship Id="rId4" Type="http://schemas.openxmlformats.org/officeDocument/2006/relationships/image" Target="../media/image7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7.png"/><Relationship Id="rId7" Type="http://schemas.openxmlformats.org/officeDocument/2006/relationships/hyperlink" Target="https://www.shokokai.or.jp/jizokuka_r1h/doc/kobo/r5_12/&#19968;&#33324;&#22411;_&#21029;&#32025;_&#21442;&#32771;&#36039;&#26009;_&#31532;12&#29256;.pdf"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hyperlink" Target="https://www.shokokai.or.jp/jizokuka_r1h/doc/kobo/r5_12/&#19968;&#33324;&#22411;_&#21029;&#32025;_&#21442;&#32771;&#36039;&#26009;_&#31532;12&#29256;.pdf" TargetMode="External"/><Relationship Id="rId4" Type="http://schemas.openxmlformats.org/officeDocument/2006/relationships/image" Target="../media/image82.png"/></Relationships>
</file>

<file path=ppt/slides/_rels/slide35.xml.rels><?xml version="1.0" encoding="UTF-8" standalone="yes"?>
<Relationships xmlns="http://schemas.openxmlformats.org/package/2006/relationships"><Relationship Id="rId3" Type="http://schemas.openxmlformats.org/officeDocument/2006/relationships/hyperlink" Target="https://www.shokokai.or.jp/jizokuka_r1h/doc/kobo/r5_12/&#19968;&#33324;&#22411;_&#21029;&#32025;_&#21442;&#32771;&#36039;&#26009;_&#31532;12&#29256;.pdf"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8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4.png"/><Relationship Id="rId1" Type="http://schemas.openxmlformats.org/officeDocument/2006/relationships/slideLayout" Target="../slideLayouts/slideLayout5.xml"/><Relationship Id="rId4" Type="http://schemas.openxmlformats.org/officeDocument/2006/relationships/image" Target="../media/image85.png"/></Relationships>
</file>

<file path=ppt/slides/_rels/slide3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87.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8.png"/><Relationship Id="rId1" Type="http://schemas.openxmlformats.org/officeDocument/2006/relationships/slideLayout" Target="../slideLayouts/slideLayout5.xml"/><Relationship Id="rId5" Type="http://schemas.openxmlformats.org/officeDocument/2006/relationships/image" Target="../media/image90.png"/><Relationship Id="rId4" Type="http://schemas.openxmlformats.org/officeDocument/2006/relationships/image" Target="../media/image89.png"/></Relationships>
</file>

<file path=ppt/slides/_rels/slide3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92.png"/></Relationships>
</file>

<file path=ppt/slides/_rels/slide4.xml.rels><?xml version="1.0" encoding="UTF-8" standalone="yes"?>
<Relationships xmlns="http://schemas.openxmlformats.org/package/2006/relationships"><Relationship Id="rId2" Type="http://schemas.openxmlformats.org/officeDocument/2006/relationships/hyperlink" Target="https://www.shokokai.or.jp/jizokuka_r1h/"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94.png"/></Relationships>
</file>

<file path=ppt/slides/_rels/slide41.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2.png"/><Relationship Id="rId7" Type="http://schemas.openxmlformats.org/officeDocument/2006/relationships/image" Target="../media/image98.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42.xml.rels><?xml version="1.0" encoding="UTF-8" standalone="yes"?>
<Relationships xmlns="http://schemas.openxmlformats.org/package/2006/relationships"><Relationship Id="rId8" Type="http://schemas.openxmlformats.org/officeDocument/2006/relationships/image" Target="../media/image104.svg"/><Relationship Id="rId3" Type="http://schemas.openxmlformats.org/officeDocument/2006/relationships/image" Target="../media/image2.png"/><Relationship Id="rId7" Type="http://schemas.openxmlformats.org/officeDocument/2006/relationships/image" Target="../media/image103.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02.jpeg"/><Relationship Id="rId5" Type="http://schemas.openxmlformats.org/officeDocument/2006/relationships/image" Target="../media/image101.jpeg"/><Relationship Id="rId10" Type="http://schemas.openxmlformats.org/officeDocument/2006/relationships/image" Target="../media/image106.svg"/><Relationship Id="rId4" Type="http://schemas.openxmlformats.org/officeDocument/2006/relationships/image" Target="../media/image100.png"/><Relationship Id="rId9" Type="http://schemas.openxmlformats.org/officeDocument/2006/relationships/image" Target="../media/image105.png"/></Relationships>
</file>

<file path=ppt/slides/_rels/slide43.xml.rels><?xml version="1.0" encoding="UTF-8" standalone="yes"?>
<Relationships xmlns="http://schemas.openxmlformats.org/package/2006/relationships"><Relationship Id="rId8" Type="http://schemas.openxmlformats.org/officeDocument/2006/relationships/image" Target="../media/image106.svg"/><Relationship Id="rId3" Type="http://schemas.openxmlformats.org/officeDocument/2006/relationships/image" Target="../media/image107.png"/><Relationship Id="rId7" Type="http://schemas.openxmlformats.org/officeDocument/2006/relationships/image" Target="../media/image105.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104.svg"/><Relationship Id="rId5" Type="http://schemas.openxmlformats.org/officeDocument/2006/relationships/image" Target="../media/image103.png"/><Relationship Id="rId4" Type="http://schemas.openxmlformats.org/officeDocument/2006/relationships/image" Target="../media/image108.png"/></Relationships>
</file>

<file path=ppt/slides/_rels/slide4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10.png"/></Relationships>
</file>

<file path=ppt/slides/_rels/slide4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4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117.png"/><Relationship Id="rId4" Type="http://schemas.openxmlformats.org/officeDocument/2006/relationships/image" Target="../media/image116.png"/></Relationships>
</file>

<file path=ppt/slides/_rels/slide4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120.png"/><Relationship Id="rId4" Type="http://schemas.openxmlformats.org/officeDocument/2006/relationships/image" Target="../media/image119.png"/></Relationships>
</file>

<file path=ppt/slides/_rels/slide4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22.png"/></Relationships>
</file>

<file path=ppt/slides/_rels/slide4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gbiz-id.go.jp/" TargetMode="External"/><Relationship Id="rId2" Type="http://schemas.openxmlformats.org/officeDocument/2006/relationships/hyperlink" Target="https://www.shokokai.or.jp/jizokuka_r1h/" TargetMode="Externa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27.jpeg"/><Relationship Id="rId5" Type="http://schemas.openxmlformats.org/officeDocument/2006/relationships/image" Target="../media/image117.png"/><Relationship Id="rId4" Type="http://schemas.openxmlformats.org/officeDocument/2006/relationships/image" Target="../media/image126.jpeg"/></Relationships>
</file>

<file path=ppt/slides/_rels/slide51.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30.jpeg"/><Relationship Id="rId4" Type="http://schemas.openxmlformats.org/officeDocument/2006/relationships/image" Target="../media/image129.jpeg"/></Relationships>
</file>

<file path=ppt/slides/_rels/slide52.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image" Target="../media/image131.jpeg"/><Relationship Id="rId1" Type="http://schemas.openxmlformats.org/officeDocument/2006/relationships/slideLayout" Target="../slideLayouts/slideLayout3.xml"/><Relationship Id="rId4" Type="http://schemas.openxmlformats.org/officeDocument/2006/relationships/image" Target="../media/image133.jpeg"/></Relationships>
</file>

<file path=ppt/slides/_rels/slide53.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45.png"/><Relationship Id="rId3" Type="http://schemas.openxmlformats.org/officeDocument/2006/relationships/image" Target="../media/image135.png"/><Relationship Id="rId7" Type="http://schemas.openxmlformats.org/officeDocument/2006/relationships/image" Target="../media/image139.png"/><Relationship Id="rId12" Type="http://schemas.openxmlformats.org/officeDocument/2006/relationships/image" Target="../media/image144.png"/><Relationship Id="rId2" Type="http://schemas.openxmlformats.org/officeDocument/2006/relationships/image" Target="../media/image134.png"/><Relationship Id="rId1" Type="http://schemas.openxmlformats.org/officeDocument/2006/relationships/slideLayout" Target="../slideLayouts/slideLayout3.xml"/><Relationship Id="rId6" Type="http://schemas.openxmlformats.org/officeDocument/2006/relationships/image" Target="../media/image138.png"/><Relationship Id="rId11" Type="http://schemas.openxmlformats.org/officeDocument/2006/relationships/image" Target="../media/image143.png"/><Relationship Id="rId5" Type="http://schemas.openxmlformats.org/officeDocument/2006/relationships/image" Target="../media/image137.png"/><Relationship Id="rId10" Type="http://schemas.openxmlformats.org/officeDocument/2006/relationships/image" Target="../media/image142.png"/><Relationship Id="rId4" Type="http://schemas.openxmlformats.org/officeDocument/2006/relationships/image" Target="../media/image136.png"/><Relationship Id="rId9" Type="http://schemas.openxmlformats.org/officeDocument/2006/relationships/image" Target="../media/image141.png"/></Relationships>
</file>

<file path=ppt/slides/_rels/slide54.xml.rels><?xml version="1.0" encoding="UTF-8" standalone="yes"?>
<Relationships xmlns="http://schemas.openxmlformats.org/package/2006/relationships"><Relationship Id="rId3" Type="http://schemas.openxmlformats.org/officeDocument/2006/relationships/image" Target="../media/image147.png"/><Relationship Id="rId7" Type="http://schemas.openxmlformats.org/officeDocument/2006/relationships/image" Target="../media/image145.png"/><Relationship Id="rId2" Type="http://schemas.openxmlformats.org/officeDocument/2006/relationships/image" Target="../media/image146.png"/><Relationship Id="rId1" Type="http://schemas.openxmlformats.org/officeDocument/2006/relationships/slideLayout" Target="../slideLayouts/slideLayout3.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0.png"/></Relationships>
</file>

<file path=ppt/slides/_rels/slide55.xml.rels><?xml version="1.0" encoding="UTF-8" standalone="yes"?>
<Relationships xmlns="http://schemas.openxmlformats.org/package/2006/relationships"><Relationship Id="rId2" Type="http://schemas.openxmlformats.org/officeDocument/2006/relationships/hyperlink" Target="https://www.shokokai.or.jp/jizokuka_r1h/"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gbiz-id.go.jp/" TargetMode="External"/><Relationship Id="rId2" Type="http://schemas.openxmlformats.org/officeDocument/2006/relationships/hyperlink" Target="https://www.jizokuka-portal.info/" TargetMode="Externa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773723" y="468086"/>
            <a:ext cx="10700239" cy="2046511"/>
          </a:xfrm>
          <a:prstGeom prst="roundRect">
            <a:avLst>
              <a:gd name="adj" fmla="val 1250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bg1"/>
                </a:solidFill>
                <a:latin typeface="Meiryo UI" panose="020B0604030504040204" pitchFamily="50" charset="-128"/>
                <a:ea typeface="Meiryo UI" panose="020B0604030504040204" pitchFamily="50" charset="-128"/>
              </a:rPr>
              <a:t>小規模事業者持続化補助金</a:t>
            </a:r>
            <a:r>
              <a:rPr lang="en-US" altLang="ja-JP" sz="3200" dirty="0">
                <a:solidFill>
                  <a:schemeClr val="bg1"/>
                </a:solidFill>
                <a:latin typeface="Meiryo UI" panose="020B0604030504040204" pitchFamily="50" charset="-128"/>
                <a:ea typeface="Meiryo UI" panose="020B0604030504040204" pitchFamily="50" charset="-128"/>
              </a:rPr>
              <a:t>&lt;</a:t>
            </a:r>
            <a:r>
              <a:rPr lang="ja-JP" altLang="en-US" sz="3200" dirty="0">
                <a:solidFill>
                  <a:schemeClr val="bg1"/>
                </a:solidFill>
                <a:latin typeface="Meiryo UI" panose="020B0604030504040204" pitchFamily="50" charset="-128"/>
                <a:ea typeface="Meiryo UI" panose="020B0604030504040204" pitchFamily="50" charset="-128"/>
              </a:rPr>
              <a:t>一般型</a:t>
            </a:r>
            <a:r>
              <a:rPr lang="en-US" altLang="ja-JP" sz="3200" dirty="0">
                <a:solidFill>
                  <a:schemeClr val="bg1"/>
                </a:solidFill>
                <a:latin typeface="Meiryo UI" panose="020B0604030504040204" pitchFamily="50" charset="-128"/>
                <a:ea typeface="Meiryo UI" panose="020B0604030504040204" pitchFamily="50" charset="-128"/>
              </a:rPr>
              <a:t>&gt;</a:t>
            </a:r>
          </a:p>
          <a:p>
            <a:pPr algn="ctr"/>
            <a:r>
              <a:rPr lang="ja-JP" altLang="en-US" sz="3200" dirty="0">
                <a:solidFill>
                  <a:schemeClr val="bg1"/>
                </a:solidFill>
                <a:latin typeface="Meiryo UI" panose="020B0604030504040204" pitchFamily="50" charset="-128"/>
                <a:ea typeface="Meiryo UI" panose="020B0604030504040204" pitchFamily="50" charset="-128"/>
              </a:rPr>
              <a:t>申請システム操作手引き</a:t>
            </a:r>
          </a:p>
        </p:txBody>
      </p:sp>
      <p:sp>
        <p:nvSpPr>
          <p:cNvPr id="5" name="テキスト ボックス 4"/>
          <p:cNvSpPr txBox="1"/>
          <p:nvPr/>
        </p:nvSpPr>
        <p:spPr>
          <a:xfrm>
            <a:off x="4583837" y="5706206"/>
            <a:ext cx="3024325" cy="461665"/>
          </a:xfrm>
          <a:prstGeom prst="rect">
            <a:avLst/>
          </a:prstGeom>
          <a:noFill/>
        </p:spPr>
        <p:txBody>
          <a:bodyPr wrap="square" rtlCol="0">
            <a:spAutoFit/>
          </a:bodyPr>
          <a:lstStyle/>
          <a:p>
            <a:pPr algn="ctr"/>
            <a:r>
              <a:rPr kumimoji="1" lang="en-US" altLang="ja-JP" sz="2400" b="1" dirty="0">
                <a:latin typeface="Meiryo UI" panose="020B0604030504040204" pitchFamily="50" charset="-128"/>
                <a:ea typeface="Meiryo UI" panose="020B0604030504040204" pitchFamily="50" charset="-128"/>
              </a:rPr>
              <a:t>2024</a:t>
            </a:r>
            <a:r>
              <a:rPr lang="en-US" altLang="ja-JP" sz="2400" b="1" dirty="0">
                <a:latin typeface="Meiryo UI" panose="020B0604030504040204" pitchFamily="50" charset="-128"/>
                <a:ea typeface="Meiryo UI" panose="020B0604030504040204" pitchFamily="50" charset="-128"/>
              </a:rPr>
              <a:t>/3/4</a:t>
            </a:r>
            <a:endParaRPr kumimoji="1" lang="ja-JP" altLang="en-US" sz="2400" b="1" dirty="0">
              <a:latin typeface="Meiryo UI" panose="020B0604030504040204" pitchFamily="50" charset="-128"/>
              <a:ea typeface="Meiryo UI" panose="020B0604030504040204" pitchFamily="50" charset="-128"/>
            </a:endParaRPr>
          </a:p>
        </p:txBody>
      </p:sp>
      <p:sp>
        <p:nvSpPr>
          <p:cNvPr id="7" name="角丸四角形 3">
            <a:extLst>
              <a:ext uri="{FF2B5EF4-FFF2-40B4-BE49-F238E27FC236}">
                <a16:creationId xmlns:a16="http://schemas.microsoft.com/office/drawing/2014/main" id="{00377304-6F35-4BFC-9E37-5A4950BC8C35}"/>
              </a:ext>
            </a:extLst>
          </p:cNvPr>
          <p:cNvSpPr/>
          <p:nvPr/>
        </p:nvSpPr>
        <p:spPr>
          <a:xfrm>
            <a:off x="3302764" y="3429000"/>
            <a:ext cx="5642155" cy="830793"/>
          </a:xfrm>
          <a:prstGeom prst="roundRect">
            <a:avLst>
              <a:gd name="adj" fmla="val 125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Meiryo UI" panose="020B0604030504040204" pitchFamily="50" charset="-128"/>
                <a:ea typeface="Meiryo UI" panose="020B0604030504040204" pitchFamily="50" charset="-128"/>
              </a:rPr>
              <a:t>スマートフォンでの申請方法</a:t>
            </a:r>
          </a:p>
          <a:p>
            <a:pPr algn="ctr"/>
            <a:r>
              <a:rPr lang="ja-JP" altLang="en-US" sz="2800" dirty="0">
                <a:solidFill>
                  <a:schemeClr val="tx1"/>
                </a:solidFill>
                <a:latin typeface="Meiryo UI" panose="020B0604030504040204" pitchFamily="50" charset="-128"/>
                <a:ea typeface="Meiryo UI" panose="020B0604030504040204" pitchFamily="50" charset="-128"/>
              </a:rPr>
              <a:t>（商工会地区）</a:t>
            </a:r>
            <a:endParaRPr kumimoji="1" lang="en-US" altLang="ja-JP"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12012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CB432B8-2AB8-5890-DDF0-4AC02A1C89AE}"/>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3" name="テキスト プレースホルダ 38">
            <a:extLst>
              <a:ext uri="{FF2B5EF4-FFF2-40B4-BE49-F238E27FC236}">
                <a16:creationId xmlns:a16="http://schemas.microsoft.com/office/drawing/2014/main" id="{41C6B682-0091-4583-B14C-819AA2DA04B4}"/>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申請情報入力</a:t>
            </a:r>
            <a:endParaRPr lang="en-US" altLang="ja-JP" sz="1400" b="1" dirty="0">
              <a:cs typeface="メイリオ" panose="020B0604030504040204" pitchFamily="50" charset="-128"/>
            </a:endParaRPr>
          </a:p>
        </p:txBody>
      </p:sp>
      <p:sp>
        <p:nvSpPr>
          <p:cNvPr id="5" name="テキスト ボックス 4">
            <a:extLst>
              <a:ext uri="{FF2B5EF4-FFF2-40B4-BE49-F238E27FC236}">
                <a16:creationId xmlns:a16="http://schemas.microsoft.com/office/drawing/2014/main" id="{A2795397-A10D-0720-CAAB-5F1B92B71525}"/>
              </a:ext>
            </a:extLst>
          </p:cNvPr>
          <p:cNvSpPr txBox="1"/>
          <p:nvPr/>
        </p:nvSpPr>
        <p:spPr>
          <a:xfrm>
            <a:off x="6308688" y="2898710"/>
            <a:ext cx="5609142" cy="523220"/>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①</a:t>
            </a:r>
            <a:r>
              <a:rPr kumimoji="1" lang="ja-JP" altLang="en-US" sz="1400" dirty="0">
                <a:latin typeface="Meiryo UI" panose="020B0604030504040204" pitchFamily="50" charset="-128"/>
                <a:ea typeface="Meiryo UI" panose="020B0604030504040204" pitchFamily="50" charset="-128"/>
              </a:rPr>
              <a:t>　希望する補助金枠を選択してください。</a:t>
            </a:r>
            <a:endParaRPr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追加要件等は注釈を参照</a:t>
            </a:r>
            <a:r>
              <a:rPr kumimoji="1" lang="ja-JP" altLang="en-US" sz="1200" dirty="0">
                <a:solidFill>
                  <a:srgbClr val="000000"/>
                </a:solidFill>
                <a:latin typeface="Meiryo UI" panose="020B0604030504040204" pitchFamily="50" charset="-128"/>
                <a:ea typeface="Meiryo UI" panose="020B0604030504040204" pitchFamily="50" charset="-128"/>
              </a:rPr>
              <a:t>してください。</a:t>
            </a:r>
            <a:endParaRPr kumimoji="1" lang="en-US" altLang="ja-JP" sz="1400" dirty="0">
              <a:solidFill>
                <a:srgbClr val="000000"/>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8E0664A5-B7A0-E6F4-C49F-C35407D6E089}"/>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申請情報入力画面です。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申請情報を入力してください。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94F62959-B382-90D0-882F-AA9642C2C1A4}"/>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8" name="図 17" descr="図形&#10;&#10;低い精度で自動的に生成された説明">
            <a:extLst>
              <a:ext uri="{FF2B5EF4-FFF2-40B4-BE49-F238E27FC236}">
                <a16:creationId xmlns:a16="http://schemas.microsoft.com/office/drawing/2014/main" id="{CF5346BB-90D3-CCC4-1BF8-06B5A3D8E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4" name="Picture 3">
            <a:extLst>
              <a:ext uri="{FF2B5EF4-FFF2-40B4-BE49-F238E27FC236}">
                <a16:creationId xmlns:a16="http://schemas.microsoft.com/office/drawing/2014/main" id="{2EF87F0B-C2CA-A671-9D29-0C54009C9FC0}"/>
              </a:ext>
            </a:extLst>
          </p:cNvPr>
          <p:cNvPicPr>
            <a:picLocks noChangeAspect="1"/>
          </p:cNvPicPr>
          <p:nvPr/>
        </p:nvPicPr>
        <p:blipFill>
          <a:blip r:embed="rId4"/>
          <a:stretch>
            <a:fillRect/>
          </a:stretch>
        </p:blipFill>
        <p:spPr>
          <a:xfrm>
            <a:off x="1833207" y="1409344"/>
            <a:ext cx="2354414" cy="4987923"/>
          </a:xfrm>
          <a:prstGeom prst="rect">
            <a:avLst/>
          </a:prstGeom>
        </p:spPr>
      </p:pic>
      <p:sp>
        <p:nvSpPr>
          <p:cNvPr id="36" name="テキスト ボックス 35">
            <a:extLst>
              <a:ext uri="{FF2B5EF4-FFF2-40B4-BE49-F238E27FC236}">
                <a16:creationId xmlns:a16="http://schemas.microsoft.com/office/drawing/2014/main" id="{58E0A34C-9C6D-9A1D-53F7-F7E48EB91A5A}"/>
              </a:ext>
            </a:extLst>
          </p:cNvPr>
          <p:cNvSpPr txBox="1"/>
          <p:nvPr/>
        </p:nvSpPr>
        <p:spPr>
          <a:xfrm>
            <a:off x="1582706" y="3098764"/>
            <a:ext cx="396815" cy="646331"/>
          </a:xfrm>
          <a:prstGeom prst="rect">
            <a:avLst/>
          </a:prstGeom>
          <a:noFill/>
        </p:spPr>
        <p:txBody>
          <a:bodyPr wrap="square">
            <a:spAutoFit/>
          </a:bodyPr>
          <a:lstStyle/>
          <a:p>
            <a:r>
              <a:rPr lang="ja-JP" altLang="en-US" sz="1800" dirty="0">
                <a:solidFill>
                  <a:srgbClr val="FF0000"/>
                </a:solidFill>
                <a:latin typeface="Meiryo UI" panose="020B0604030504040204" pitchFamily="50" charset="-128"/>
                <a:ea typeface="Meiryo UI" panose="020B0604030504040204" pitchFamily="50" charset="-128"/>
              </a:rPr>
              <a:t>①</a:t>
            </a:r>
            <a:endParaRPr kumimoji="1" lang="ja-JP" altLang="en-US" sz="1800" dirty="0">
              <a:solidFill>
                <a:srgbClr val="FF0000"/>
              </a:solidFill>
              <a:latin typeface="Meiryo UI" panose="020B0604030504040204" pitchFamily="50" charset="-128"/>
              <a:ea typeface="Meiryo UI" panose="020B0604030504040204" pitchFamily="50" charset="-128"/>
            </a:endParaRPr>
          </a:p>
          <a:p>
            <a:endParaRPr kumimoji="1" lang="ja-JP" altLang="en-US" dirty="0"/>
          </a:p>
        </p:txBody>
      </p:sp>
      <p:grpSp>
        <p:nvGrpSpPr>
          <p:cNvPr id="7" name="グループ化 21">
            <a:extLst>
              <a:ext uri="{FF2B5EF4-FFF2-40B4-BE49-F238E27FC236}">
                <a16:creationId xmlns:a16="http://schemas.microsoft.com/office/drawing/2014/main" id="{517633E9-F8D3-CDB0-4F10-7CC3B3BFCFF3}"/>
              </a:ext>
            </a:extLst>
          </p:cNvPr>
          <p:cNvGrpSpPr/>
          <p:nvPr/>
        </p:nvGrpSpPr>
        <p:grpSpPr>
          <a:xfrm rot="10800000">
            <a:off x="1582706" y="6397267"/>
            <a:ext cx="2855415" cy="169119"/>
            <a:chOff x="477551" y="4345778"/>
            <a:chExt cx="7920111" cy="1118424"/>
          </a:xfrm>
          <a:noFill/>
        </p:grpSpPr>
        <p:sp>
          <p:nvSpPr>
            <p:cNvPr id="8" name="フリーフォーム: 図形 22">
              <a:extLst>
                <a:ext uri="{FF2B5EF4-FFF2-40B4-BE49-F238E27FC236}">
                  <a16:creationId xmlns:a16="http://schemas.microsoft.com/office/drawing/2014/main" id="{1E5A8586-0612-68EE-F373-19929FD793C3}"/>
                </a:ext>
              </a:extLst>
            </p:cNvPr>
            <p:cNvSpPr/>
            <p:nvPr/>
          </p:nvSpPr>
          <p:spPr>
            <a:xfrm>
              <a:off x="477551" y="4345778"/>
              <a:ext cx="7920111" cy="745616"/>
            </a:xfrm>
            <a:custGeom>
              <a:avLst/>
              <a:gdLst>
                <a:gd name="connsiteX0" fmla="*/ 0 w 7920111"/>
                <a:gd name="connsiteY0" fmla="*/ 717476 h 745616"/>
                <a:gd name="connsiteX1" fmla="*/ 717452 w 7920111"/>
                <a:gd name="connsiteY1" fmla="*/ 28159 h 745616"/>
                <a:gd name="connsiteX2" fmla="*/ 1434905 w 7920111"/>
                <a:gd name="connsiteY2" fmla="*/ 703408 h 745616"/>
                <a:gd name="connsiteX3" fmla="*/ 2138289 w 7920111"/>
                <a:gd name="connsiteY3" fmla="*/ 23 h 745616"/>
                <a:gd name="connsiteX4" fmla="*/ 2869809 w 7920111"/>
                <a:gd name="connsiteY4" fmla="*/ 731543 h 745616"/>
                <a:gd name="connsiteX5" fmla="*/ 3615397 w 7920111"/>
                <a:gd name="connsiteY5" fmla="*/ 23 h 745616"/>
                <a:gd name="connsiteX6" fmla="*/ 4318781 w 7920111"/>
                <a:gd name="connsiteY6" fmla="*/ 717476 h 745616"/>
                <a:gd name="connsiteX7" fmla="*/ 5050301 w 7920111"/>
                <a:gd name="connsiteY7" fmla="*/ 23 h 745616"/>
                <a:gd name="connsiteX8" fmla="*/ 5767754 w 7920111"/>
                <a:gd name="connsiteY8" fmla="*/ 731543 h 745616"/>
                <a:gd name="connsiteX9" fmla="*/ 6457071 w 7920111"/>
                <a:gd name="connsiteY9" fmla="*/ 28159 h 745616"/>
                <a:gd name="connsiteX10" fmla="*/ 7202658 w 7920111"/>
                <a:gd name="connsiteY10" fmla="*/ 745611 h 745616"/>
                <a:gd name="connsiteX11" fmla="*/ 7920111 w 7920111"/>
                <a:gd name="connsiteY11" fmla="*/ 14091 h 7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111" h="745616">
                  <a:moveTo>
                    <a:pt x="0" y="717476"/>
                  </a:moveTo>
                  <a:cubicBezTo>
                    <a:pt x="239150" y="373990"/>
                    <a:pt x="478301" y="30504"/>
                    <a:pt x="717452" y="28159"/>
                  </a:cubicBezTo>
                  <a:cubicBezTo>
                    <a:pt x="956603" y="25814"/>
                    <a:pt x="1198099" y="708097"/>
                    <a:pt x="1434905" y="703408"/>
                  </a:cubicBezTo>
                  <a:cubicBezTo>
                    <a:pt x="1671711" y="698719"/>
                    <a:pt x="1899138" y="-4666"/>
                    <a:pt x="2138289" y="23"/>
                  </a:cubicBezTo>
                  <a:cubicBezTo>
                    <a:pt x="2377440" y="4712"/>
                    <a:pt x="2623624" y="731543"/>
                    <a:pt x="2869809" y="731543"/>
                  </a:cubicBezTo>
                  <a:cubicBezTo>
                    <a:pt x="3115994" y="731543"/>
                    <a:pt x="3373902" y="2367"/>
                    <a:pt x="3615397" y="23"/>
                  </a:cubicBezTo>
                  <a:cubicBezTo>
                    <a:pt x="3856892" y="-2322"/>
                    <a:pt x="4079630" y="717476"/>
                    <a:pt x="4318781" y="717476"/>
                  </a:cubicBezTo>
                  <a:cubicBezTo>
                    <a:pt x="4557932" y="717476"/>
                    <a:pt x="4808806" y="-2321"/>
                    <a:pt x="5050301" y="23"/>
                  </a:cubicBezTo>
                  <a:cubicBezTo>
                    <a:pt x="5291796" y="2367"/>
                    <a:pt x="5533292" y="726854"/>
                    <a:pt x="5767754" y="731543"/>
                  </a:cubicBezTo>
                  <a:cubicBezTo>
                    <a:pt x="6002216" y="736232"/>
                    <a:pt x="6217920" y="25814"/>
                    <a:pt x="6457071" y="28159"/>
                  </a:cubicBezTo>
                  <a:cubicBezTo>
                    <a:pt x="6696222" y="30504"/>
                    <a:pt x="6958818" y="747956"/>
                    <a:pt x="7202658" y="745611"/>
                  </a:cubicBezTo>
                  <a:cubicBezTo>
                    <a:pt x="7446498" y="743266"/>
                    <a:pt x="7683304" y="378678"/>
                    <a:pt x="7920111" y="14091"/>
                  </a:cubicBezTo>
                </a:path>
              </a:pathLst>
            </a:custGeom>
            <a:grpFill/>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b="1"/>
            </a:p>
          </p:txBody>
        </p:sp>
        <p:sp>
          <p:nvSpPr>
            <p:cNvPr id="9" name="フリーフォーム: 図形 23">
              <a:extLst>
                <a:ext uri="{FF2B5EF4-FFF2-40B4-BE49-F238E27FC236}">
                  <a16:creationId xmlns:a16="http://schemas.microsoft.com/office/drawing/2014/main" id="{2B7451B0-CB33-FD9E-C6F1-9B5D2C171B0E}"/>
                </a:ext>
              </a:extLst>
            </p:cNvPr>
            <p:cNvSpPr/>
            <p:nvPr/>
          </p:nvSpPr>
          <p:spPr>
            <a:xfrm>
              <a:off x="477551" y="4718586"/>
              <a:ext cx="7920111" cy="745616"/>
            </a:xfrm>
            <a:custGeom>
              <a:avLst/>
              <a:gdLst>
                <a:gd name="connsiteX0" fmla="*/ 0 w 7920111"/>
                <a:gd name="connsiteY0" fmla="*/ 717476 h 745616"/>
                <a:gd name="connsiteX1" fmla="*/ 717452 w 7920111"/>
                <a:gd name="connsiteY1" fmla="*/ 28159 h 745616"/>
                <a:gd name="connsiteX2" fmla="*/ 1434905 w 7920111"/>
                <a:gd name="connsiteY2" fmla="*/ 703408 h 745616"/>
                <a:gd name="connsiteX3" fmla="*/ 2138289 w 7920111"/>
                <a:gd name="connsiteY3" fmla="*/ 23 h 745616"/>
                <a:gd name="connsiteX4" fmla="*/ 2869809 w 7920111"/>
                <a:gd name="connsiteY4" fmla="*/ 731543 h 745616"/>
                <a:gd name="connsiteX5" fmla="*/ 3615397 w 7920111"/>
                <a:gd name="connsiteY5" fmla="*/ 23 h 745616"/>
                <a:gd name="connsiteX6" fmla="*/ 4318781 w 7920111"/>
                <a:gd name="connsiteY6" fmla="*/ 717476 h 745616"/>
                <a:gd name="connsiteX7" fmla="*/ 5050301 w 7920111"/>
                <a:gd name="connsiteY7" fmla="*/ 23 h 745616"/>
                <a:gd name="connsiteX8" fmla="*/ 5767754 w 7920111"/>
                <a:gd name="connsiteY8" fmla="*/ 731543 h 745616"/>
                <a:gd name="connsiteX9" fmla="*/ 6457071 w 7920111"/>
                <a:gd name="connsiteY9" fmla="*/ 28159 h 745616"/>
                <a:gd name="connsiteX10" fmla="*/ 7202658 w 7920111"/>
                <a:gd name="connsiteY10" fmla="*/ 745611 h 745616"/>
                <a:gd name="connsiteX11" fmla="*/ 7920111 w 7920111"/>
                <a:gd name="connsiteY11" fmla="*/ 14091 h 7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111" h="745616">
                  <a:moveTo>
                    <a:pt x="0" y="717476"/>
                  </a:moveTo>
                  <a:cubicBezTo>
                    <a:pt x="239150" y="373990"/>
                    <a:pt x="478301" y="30504"/>
                    <a:pt x="717452" y="28159"/>
                  </a:cubicBezTo>
                  <a:cubicBezTo>
                    <a:pt x="956603" y="25814"/>
                    <a:pt x="1198099" y="708097"/>
                    <a:pt x="1434905" y="703408"/>
                  </a:cubicBezTo>
                  <a:cubicBezTo>
                    <a:pt x="1671711" y="698719"/>
                    <a:pt x="1899138" y="-4666"/>
                    <a:pt x="2138289" y="23"/>
                  </a:cubicBezTo>
                  <a:cubicBezTo>
                    <a:pt x="2377440" y="4712"/>
                    <a:pt x="2623624" y="731543"/>
                    <a:pt x="2869809" y="731543"/>
                  </a:cubicBezTo>
                  <a:cubicBezTo>
                    <a:pt x="3115994" y="731543"/>
                    <a:pt x="3373902" y="2367"/>
                    <a:pt x="3615397" y="23"/>
                  </a:cubicBezTo>
                  <a:cubicBezTo>
                    <a:pt x="3856892" y="-2322"/>
                    <a:pt x="4079630" y="717476"/>
                    <a:pt x="4318781" y="717476"/>
                  </a:cubicBezTo>
                  <a:cubicBezTo>
                    <a:pt x="4557932" y="717476"/>
                    <a:pt x="4808806" y="-2321"/>
                    <a:pt x="5050301" y="23"/>
                  </a:cubicBezTo>
                  <a:cubicBezTo>
                    <a:pt x="5291796" y="2367"/>
                    <a:pt x="5533292" y="726854"/>
                    <a:pt x="5767754" y="731543"/>
                  </a:cubicBezTo>
                  <a:cubicBezTo>
                    <a:pt x="6002216" y="736232"/>
                    <a:pt x="6217920" y="25814"/>
                    <a:pt x="6457071" y="28159"/>
                  </a:cubicBezTo>
                  <a:cubicBezTo>
                    <a:pt x="6696222" y="30504"/>
                    <a:pt x="6958818" y="747956"/>
                    <a:pt x="7202658" y="745611"/>
                  </a:cubicBezTo>
                  <a:cubicBezTo>
                    <a:pt x="7446498" y="743266"/>
                    <a:pt x="7683304" y="378678"/>
                    <a:pt x="7920111" y="14091"/>
                  </a:cubicBezTo>
                </a:path>
              </a:pathLst>
            </a:custGeom>
            <a:grpFill/>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b="1"/>
            </a:p>
          </p:txBody>
        </p:sp>
      </p:grpSp>
    </p:spTree>
    <p:extLst>
      <p:ext uri="{BB962C8B-B14F-4D97-AF65-F5344CB8AC3E}">
        <p14:creationId xmlns:p14="http://schemas.microsoft.com/office/powerpoint/2010/main" val="1652466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CB432B8-2AB8-5890-DDF0-4AC02A1C89AE}"/>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3" name="テキスト プレースホルダ 38">
            <a:extLst>
              <a:ext uri="{FF2B5EF4-FFF2-40B4-BE49-F238E27FC236}">
                <a16:creationId xmlns:a16="http://schemas.microsoft.com/office/drawing/2014/main" id="{41C6B682-0091-4583-B14C-819AA2DA04B4}"/>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申請情報入力</a:t>
            </a:r>
            <a:endParaRPr lang="en-US" altLang="ja-JP" sz="1400" b="1" dirty="0">
              <a:cs typeface="メイリオ" panose="020B0604030504040204" pitchFamily="50" charset="-128"/>
            </a:endParaRPr>
          </a:p>
        </p:txBody>
      </p:sp>
      <p:sp>
        <p:nvSpPr>
          <p:cNvPr id="5" name="テキスト ボックス 4">
            <a:extLst>
              <a:ext uri="{FF2B5EF4-FFF2-40B4-BE49-F238E27FC236}">
                <a16:creationId xmlns:a16="http://schemas.microsoft.com/office/drawing/2014/main" id="{A2795397-A10D-0720-CAAB-5F1B92B71525}"/>
              </a:ext>
            </a:extLst>
          </p:cNvPr>
          <p:cNvSpPr txBox="1"/>
          <p:nvPr/>
        </p:nvSpPr>
        <p:spPr>
          <a:xfrm>
            <a:off x="6349177" y="1326166"/>
            <a:ext cx="5609142" cy="3939540"/>
          </a:xfrm>
          <a:prstGeom prst="rect">
            <a:avLst/>
          </a:prstGeom>
          <a:noFill/>
        </p:spPr>
        <p:txBody>
          <a:bodyPr wrap="square" rtlCol="0">
            <a:spAutoFit/>
          </a:bodyPr>
          <a:lstStyle/>
          <a:p>
            <a:endParaRPr kumimoji="1" lang="en-US" altLang="ja-JP" sz="12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②</a:t>
            </a:r>
            <a:r>
              <a:rPr lang="ja-JP" altLang="en-US" sz="1400" dirty="0">
                <a:latin typeface="Meiryo UI" panose="020B0604030504040204" pitchFamily="50" charset="-128"/>
                <a:ea typeface="Meiryo UI" panose="020B0604030504040204" pitchFamily="50" charset="-128"/>
              </a:rPr>
              <a:t>　インボイス特例を希望する場合は、チェックしてください。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③</a:t>
            </a:r>
            <a:r>
              <a:rPr lang="ja-JP" altLang="en-US" sz="1400" dirty="0">
                <a:latin typeface="Meiryo UI" panose="020B0604030504040204" pitchFamily="50" charset="-128"/>
                <a:ea typeface="Meiryo UI" panose="020B0604030504040204" pitchFamily="50" charset="-128"/>
              </a:rPr>
              <a:t>　事業終了日を入力してください。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第</a:t>
            </a:r>
            <a:r>
              <a:rPr lang="en-US" altLang="ja-JP" sz="1200" dirty="0">
                <a:latin typeface="Meiryo UI" panose="020B0604030504040204" pitchFamily="50" charset="-128"/>
                <a:ea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rPr>
              <a:t>回公募</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最長で</a:t>
            </a:r>
            <a:r>
              <a:rPr lang="en-US" altLang="ja-JP" sz="1200" dirty="0">
                <a:latin typeface="Meiryo UI" panose="020B0604030504040204" pitchFamily="50" charset="-128"/>
                <a:ea typeface="Meiryo UI" panose="020B0604030504040204" pitchFamily="50" charset="-128"/>
              </a:rPr>
              <a:t>2024</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31</a:t>
            </a:r>
            <a:r>
              <a:rPr lang="ja-JP" altLang="en-US" sz="1200" dirty="0">
                <a:latin typeface="Meiryo UI" panose="020B0604030504040204" pitchFamily="50" charset="-128"/>
                <a:ea typeface="Meiryo UI" panose="020B0604030504040204" pitchFamily="50" charset="-128"/>
              </a:rPr>
              <a:t>日（木）</a:t>
            </a:r>
            <a:endParaRPr lang="en-US" altLang="ja-JP" sz="12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④</a:t>
            </a:r>
            <a:r>
              <a:rPr lang="ja-JP" altLang="en-US" sz="1400" dirty="0">
                <a:latin typeface="Meiryo UI" panose="020B0604030504040204" pitchFamily="50" charset="-128"/>
                <a:ea typeface="Meiryo UI" panose="020B0604030504040204" pitchFamily="50" charset="-128"/>
              </a:rPr>
              <a:t>　収入金に関する事項有無</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該当する項目をチェックしてください。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「収入金有り」の場合は該当事項を入力してください。</a:t>
            </a:r>
            <a:endParaRPr lang="en-US" altLang="ja-JP" sz="12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solidFill>
                <a:srgbClr val="FF0000"/>
              </a:solidFill>
              <a:latin typeface="Meiryo UI" panose="020B0604030504040204" pitchFamily="50" charset="-128"/>
              <a:ea typeface="Meiryo UI" panose="020B0604030504040204" pitchFamily="50" charset="-128"/>
            </a:endParaRPr>
          </a:p>
          <a:p>
            <a:endParaRPr lang="en-US" altLang="ja-JP" sz="1400" dirty="0">
              <a:solidFill>
                <a:srgbClr val="FF0000"/>
              </a:solidFill>
              <a:latin typeface="Meiryo UI" panose="020B0604030504040204" pitchFamily="50" charset="-128"/>
              <a:ea typeface="Meiryo UI" panose="020B0604030504040204" pitchFamily="50" charset="-128"/>
            </a:endParaRPr>
          </a:p>
          <a:p>
            <a:endParaRPr lang="en-US" altLang="ja-JP" sz="1400" dirty="0">
              <a:solidFill>
                <a:srgbClr val="FF0000"/>
              </a:solidFill>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⑤　</a:t>
            </a:r>
            <a:r>
              <a:rPr lang="ja-JP" altLang="en-US" sz="1400" dirty="0">
                <a:latin typeface="Meiryo UI" panose="020B0604030504040204" pitchFamily="50" charset="-128"/>
                <a:ea typeface="Meiryo UI" panose="020B0604030504040204" pitchFamily="50" charset="-128"/>
              </a:rPr>
              <a:t>事業支援計画書</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様式</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・事業承継診断票</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様式</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の発行依頼先</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該当する項目をチェックしてください。</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様式</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は、事業承継加点を希望する事業者のみに発行されます。</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⑥　</a:t>
            </a:r>
            <a:r>
              <a:rPr lang="ja-JP" altLang="en-US" sz="1400" dirty="0">
                <a:latin typeface="Meiryo UI" panose="020B0604030504040204" pitchFamily="50" charset="-128"/>
                <a:ea typeface="Meiryo UI" panose="020B0604030504040204" pitchFamily="50" charset="-128"/>
              </a:rPr>
              <a:t>様式</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発行依頼先を赤枠内の</a:t>
            </a:r>
            <a:r>
              <a:rPr lang="en-US" altLang="ja-JP" sz="1400" dirty="0">
                <a:latin typeface="Meiryo UI" panose="020B0604030504040204" pitchFamily="50" charset="-128"/>
                <a:ea typeface="Meiryo UI" panose="020B0604030504040204" pitchFamily="50" charset="-128"/>
              </a:rPr>
              <a:t>URL</a:t>
            </a:r>
            <a:r>
              <a:rPr lang="ja-JP" altLang="en-US" sz="1400" dirty="0">
                <a:latin typeface="Meiryo UI" panose="020B0604030504040204" pitchFamily="50" charset="-128"/>
                <a:ea typeface="Meiryo UI" panose="020B0604030504040204" pitchFamily="50" charset="-128"/>
              </a:rPr>
              <a:t>から検索し、入力してください。</a:t>
            </a:r>
            <a:endParaRPr lang="en-US" altLang="ja-JP" sz="1400" dirty="0">
              <a:solidFill>
                <a:schemeClr val="tx1"/>
              </a:solidFill>
            </a:endParaRPr>
          </a:p>
          <a:p>
            <a:r>
              <a:rPr lang="ja-JP" altLang="en-US" sz="14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一部機種では、候補がすべて表示されない場合、スクロールバーを動かしてください。</a:t>
            </a:r>
            <a:endParaRPr lang="en-US" altLang="ja-JP" sz="1400" dirty="0">
              <a:latin typeface="Meiryo UI" panose="020B0604030504040204" pitchFamily="50" charset="-128"/>
              <a:ea typeface="Meiryo UI" panose="020B0604030504040204" pitchFamily="50" charset="-128"/>
            </a:endParaRPr>
          </a:p>
        </p:txBody>
      </p:sp>
      <p:sp>
        <p:nvSpPr>
          <p:cNvPr id="15" name="テキスト プレースホルダ 38">
            <a:extLst>
              <a:ext uri="{FF2B5EF4-FFF2-40B4-BE49-F238E27FC236}">
                <a16:creationId xmlns:a16="http://schemas.microsoft.com/office/drawing/2014/main" id="{06C69150-7870-FFAB-89FD-93CBD675C815}"/>
              </a:ext>
            </a:extLst>
          </p:cNvPr>
          <p:cNvSpPr txBox="1">
            <a:spLocks/>
          </p:cNvSpPr>
          <p:nvPr/>
        </p:nvSpPr>
        <p:spPr>
          <a:xfrm>
            <a:off x="6308688" y="5284525"/>
            <a:ext cx="5759483" cy="1110661"/>
          </a:xfrm>
          <a:prstGeom prst="rect">
            <a:avLst/>
          </a:prstGeom>
          <a:solidFill>
            <a:schemeClr val="accent4">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200" b="1" dirty="0">
                <a:solidFill>
                  <a:srgbClr val="FF0000"/>
                </a:solidFill>
                <a:latin typeface="Meiryo UI" panose="020B0604030504040204" pitchFamily="50" charset="-128"/>
                <a:ea typeface="Meiryo UI" panose="020B0604030504040204" pitchFamily="50" charset="-128"/>
              </a:rPr>
              <a:t>「次へ」を押すと記載内容が一時保存されます。</a:t>
            </a:r>
            <a:endParaRPr lang="en-US" altLang="ja-JP" sz="1200" b="1" dirty="0">
              <a:solidFill>
                <a:srgbClr val="FF0000"/>
              </a:solidFill>
              <a:latin typeface="Meiryo UI" panose="020B0604030504040204" pitchFamily="50" charset="-128"/>
              <a:ea typeface="Meiryo UI" panose="020B0604030504040204" pitchFamily="50" charset="-128"/>
            </a:endParaRPr>
          </a:p>
          <a:p>
            <a:pPr marL="0" indent="0">
              <a:spcBef>
                <a:spcPts val="0"/>
              </a:spcBef>
              <a:spcAft>
                <a:spcPts val="0"/>
              </a:spcAft>
              <a:buNone/>
            </a:pPr>
            <a:r>
              <a:rPr lang="en-US" altLang="ja-JP" sz="1200" dirty="0"/>
              <a:t>※</a:t>
            </a:r>
            <a:r>
              <a:rPr lang="ja-JP" altLang="en-US" sz="1200" dirty="0"/>
              <a:t>必須項目が空欄の場合は次のページに行くことができませんので、ご注意ください。</a:t>
            </a:r>
            <a:endParaRPr lang="en-US" altLang="ja-JP" sz="1200" dirty="0"/>
          </a:p>
          <a:p>
            <a:pPr marL="0" indent="0">
              <a:buNone/>
            </a:pPr>
            <a:r>
              <a:rPr lang="en-US" altLang="ja-JP" sz="1200" dirty="0">
                <a:latin typeface="Meiryo UI"/>
                <a:ea typeface="Meiryo UI"/>
              </a:rPr>
              <a:t>※</a:t>
            </a:r>
            <a:r>
              <a:rPr lang="ja-JP" altLang="en-US" sz="1200" dirty="0">
                <a:latin typeface="Meiryo UI"/>
                <a:ea typeface="Meiryo UI"/>
              </a:rPr>
              <a:t>一時保存した内容は、申請するまでは修正可能ですが、</a:t>
            </a:r>
            <a:r>
              <a:rPr lang="ja-JP" altLang="en-US" sz="1200" b="1" dirty="0">
                <a:solidFill>
                  <a:srgbClr val="FF0000"/>
                </a:solidFill>
                <a:latin typeface="Meiryo UI"/>
                <a:ea typeface="Meiryo UI"/>
              </a:rPr>
              <a:t>申請後は一切の変更ができませんのでご注意ください。</a:t>
            </a:r>
            <a:endParaRPr lang="ja-JP" altLang="en-US" sz="12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8E0664A5-B7A0-E6F4-C49F-C35407D6E089}"/>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申請情報入力画面です。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申請情報を入力してください。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94F62959-B382-90D0-882F-AA9642C2C1A4}"/>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8" name="図 17" descr="図形&#10;&#10;低い精度で自動的に生成された説明">
            <a:extLst>
              <a:ext uri="{FF2B5EF4-FFF2-40B4-BE49-F238E27FC236}">
                <a16:creationId xmlns:a16="http://schemas.microsoft.com/office/drawing/2014/main" id="{CF5346BB-90D3-CCC4-1BF8-06B5A3D8E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sp>
        <p:nvSpPr>
          <p:cNvPr id="19" name="テキスト プレースホルダ 38">
            <a:extLst>
              <a:ext uri="{FF2B5EF4-FFF2-40B4-BE49-F238E27FC236}">
                <a16:creationId xmlns:a16="http://schemas.microsoft.com/office/drawing/2014/main" id="{9D7099B9-B23E-565B-571D-5A22CBAA3CD9}"/>
              </a:ext>
            </a:extLst>
          </p:cNvPr>
          <p:cNvSpPr txBox="1">
            <a:spLocks/>
          </p:cNvSpPr>
          <p:nvPr/>
        </p:nvSpPr>
        <p:spPr>
          <a:xfrm>
            <a:off x="6308688" y="6272962"/>
            <a:ext cx="5759487" cy="402775"/>
          </a:xfrm>
          <a:prstGeom prst="rect">
            <a:avLst/>
          </a:prstGeom>
          <a:solidFill>
            <a:schemeClr val="accent4">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200" dirty="0"/>
              <a:t>各項目の　　　が付いているものについては　　　を押下いただくと解説を見ることができます。</a:t>
            </a:r>
            <a:endParaRPr lang="ja-JP" altLang="en-US" sz="1200"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A01E5617-63BD-3D7E-08B1-CA37BA6BA3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4694" y="6306070"/>
            <a:ext cx="259067" cy="259067"/>
          </a:xfrm>
          <a:prstGeom prst="rect">
            <a:avLst/>
          </a:prstGeom>
        </p:spPr>
      </p:pic>
      <p:pic>
        <p:nvPicPr>
          <p:cNvPr id="22" name="図 21">
            <a:extLst>
              <a:ext uri="{FF2B5EF4-FFF2-40B4-BE49-F238E27FC236}">
                <a16:creationId xmlns:a16="http://schemas.microsoft.com/office/drawing/2014/main" id="{78304276-BB12-E7ED-98FB-7D7072FBDE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4216" y="6306070"/>
            <a:ext cx="259067" cy="259067"/>
          </a:xfrm>
          <a:prstGeom prst="rect">
            <a:avLst/>
          </a:prstGeom>
        </p:spPr>
      </p:pic>
      <p:pic>
        <p:nvPicPr>
          <p:cNvPr id="27" name="図 26">
            <a:extLst>
              <a:ext uri="{FF2B5EF4-FFF2-40B4-BE49-F238E27FC236}">
                <a16:creationId xmlns:a16="http://schemas.microsoft.com/office/drawing/2014/main" id="{81917A3A-C6EB-A41D-DAB6-8185A4DC4E39}"/>
              </a:ext>
            </a:extLst>
          </p:cNvPr>
          <p:cNvPicPr>
            <a:picLocks noChangeAspect="1"/>
          </p:cNvPicPr>
          <p:nvPr/>
        </p:nvPicPr>
        <p:blipFill>
          <a:blip r:embed="rId5"/>
          <a:stretch>
            <a:fillRect/>
          </a:stretch>
        </p:blipFill>
        <p:spPr>
          <a:xfrm>
            <a:off x="7364011" y="3100031"/>
            <a:ext cx="2744307" cy="709277"/>
          </a:xfrm>
          <a:prstGeom prst="rect">
            <a:avLst/>
          </a:prstGeom>
          <a:ln>
            <a:solidFill>
              <a:schemeClr val="tx1"/>
            </a:solidFill>
          </a:ln>
        </p:spPr>
      </p:pic>
      <p:sp>
        <p:nvSpPr>
          <p:cNvPr id="29" name="角丸四角形 7">
            <a:extLst>
              <a:ext uri="{FF2B5EF4-FFF2-40B4-BE49-F238E27FC236}">
                <a16:creationId xmlns:a16="http://schemas.microsoft.com/office/drawing/2014/main" id="{4A1C0CC7-287F-72E9-D207-A59215F83A58}"/>
              </a:ext>
            </a:extLst>
          </p:cNvPr>
          <p:cNvSpPr/>
          <p:nvPr/>
        </p:nvSpPr>
        <p:spPr>
          <a:xfrm>
            <a:off x="7357125" y="3297171"/>
            <a:ext cx="2744305" cy="512137"/>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cxnSp>
        <p:nvCxnSpPr>
          <p:cNvPr id="54" name="直線矢印コネクタ 53">
            <a:extLst>
              <a:ext uri="{FF2B5EF4-FFF2-40B4-BE49-F238E27FC236}">
                <a16:creationId xmlns:a16="http://schemas.microsoft.com/office/drawing/2014/main" id="{F4A9DE5D-3BBA-805B-1E32-D340A67FEC7F}"/>
              </a:ext>
            </a:extLst>
          </p:cNvPr>
          <p:cNvCxnSpPr>
            <a:cxnSpLocks/>
          </p:cNvCxnSpPr>
          <p:nvPr/>
        </p:nvCxnSpPr>
        <p:spPr>
          <a:xfrm>
            <a:off x="6734292" y="3729077"/>
            <a:ext cx="649468"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FD748BC9-B4CB-4655-9DF1-1E1C57316E91}"/>
              </a:ext>
            </a:extLst>
          </p:cNvPr>
          <p:cNvCxnSpPr>
            <a:cxnSpLocks/>
          </p:cNvCxnSpPr>
          <p:nvPr/>
        </p:nvCxnSpPr>
        <p:spPr>
          <a:xfrm flipV="1">
            <a:off x="6734292" y="3078239"/>
            <a:ext cx="0" cy="6508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69361E7A-3B95-56BC-9F47-4C5F06F3FBB0}"/>
              </a:ext>
            </a:extLst>
          </p:cNvPr>
          <p:cNvPicPr>
            <a:picLocks noChangeAspect="1"/>
          </p:cNvPicPr>
          <p:nvPr/>
        </p:nvPicPr>
        <p:blipFill>
          <a:blip r:embed="rId6"/>
          <a:stretch>
            <a:fillRect/>
          </a:stretch>
        </p:blipFill>
        <p:spPr>
          <a:xfrm>
            <a:off x="30451" y="1718612"/>
            <a:ext cx="1910311" cy="4163650"/>
          </a:xfrm>
          <a:prstGeom prst="rect">
            <a:avLst/>
          </a:prstGeom>
        </p:spPr>
      </p:pic>
      <p:pic>
        <p:nvPicPr>
          <p:cNvPr id="28" name="Picture 27">
            <a:extLst>
              <a:ext uri="{FF2B5EF4-FFF2-40B4-BE49-F238E27FC236}">
                <a16:creationId xmlns:a16="http://schemas.microsoft.com/office/drawing/2014/main" id="{555B073E-564D-1005-71FB-E861E8AB58FE}"/>
              </a:ext>
            </a:extLst>
          </p:cNvPr>
          <p:cNvPicPr>
            <a:picLocks noChangeAspect="1"/>
          </p:cNvPicPr>
          <p:nvPr/>
        </p:nvPicPr>
        <p:blipFill>
          <a:blip r:embed="rId7"/>
          <a:stretch>
            <a:fillRect/>
          </a:stretch>
        </p:blipFill>
        <p:spPr>
          <a:xfrm>
            <a:off x="1926336" y="1718612"/>
            <a:ext cx="1975368" cy="4181393"/>
          </a:xfrm>
          <a:prstGeom prst="rect">
            <a:avLst/>
          </a:prstGeom>
        </p:spPr>
      </p:pic>
      <p:sp>
        <p:nvSpPr>
          <p:cNvPr id="6" name="テキスト ボックス 5">
            <a:extLst>
              <a:ext uri="{FF2B5EF4-FFF2-40B4-BE49-F238E27FC236}">
                <a16:creationId xmlns:a16="http://schemas.microsoft.com/office/drawing/2014/main" id="{D0D5D0D5-4663-23AD-3A6C-C74EFEDAB026}"/>
              </a:ext>
            </a:extLst>
          </p:cNvPr>
          <p:cNvSpPr txBox="1"/>
          <p:nvPr/>
        </p:nvSpPr>
        <p:spPr>
          <a:xfrm>
            <a:off x="-51506" y="5057170"/>
            <a:ext cx="415498" cy="369332"/>
          </a:xfrm>
          <a:prstGeom prst="rect">
            <a:avLst/>
          </a:prstGeom>
          <a:noFill/>
        </p:spPr>
        <p:txBody>
          <a:bodyPr wrap="none" rtlCol="0">
            <a:spAutoFit/>
          </a:bodyPr>
          <a:lstStyle/>
          <a:p>
            <a:r>
              <a:rPr lang="ja-JP" altLang="en-US" dirty="0">
                <a:solidFill>
                  <a:srgbClr val="FF0000"/>
                </a:solidFill>
                <a:latin typeface="Meiryo UI" panose="020B0604030504040204" pitchFamily="50" charset="-128"/>
                <a:ea typeface="Meiryo UI" panose="020B0604030504040204" pitchFamily="50" charset="-128"/>
              </a:rPr>
              <a:t>②</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3D40DFF-CC93-FEB1-B039-1BECC9752219}"/>
              </a:ext>
            </a:extLst>
          </p:cNvPr>
          <p:cNvSpPr txBox="1"/>
          <p:nvPr/>
        </p:nvSpPr>
        <p:spPr>
          <a:xfrm>
            <a:off x="1814970" y="2529378"/>
            <a:ext cx="415498" cy="369332"/>
          </a:xfrm>
          <a:prstGeom prst="rect">
            <a:avLst/>
          </a:prstGeom>
          <a:noFill/>
        </p:spPr>
        <p:txBody>
          <a:bodyPr wrap="none" rtlCol="0">
            <a:spAutoFit/>
          </a:bodyPr>
          <a:lstStyle/>
          <a:p>
            <a:r>
              <a:rPr lang="ja-JP" altLang="en-US" dirty="0">
                <a:solidFill>
                  <a:srgbClr val="FF0000"/>
                </a:solidFill>
                <a:latin typeface="Meiryo UI" panose="020B0604030504040204" pitchFamily="50" charset="-128"/>
                <a:ea typeface="Meiryo UI" panose="020B0604030504040204" pitchFamily="50" charset="-128"/>
              </a:rPr>
              <a:t>③</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918939B3-7182-AD31-A0A3-157F625C26D7}"/>
              </a:ext>
            </a:extLst>
          </p:cNvPr>
          <p:cNvSpPr txBox="1"/>
          <p:nvPr/>
        </p:nvSpPr>
        <p:spPr>
          <a:xfrm>
            <a:off x="1814970" y="3466591"/>
            <a:ext cx="415498" cy="369332"/>
          </a:xfrm>
          <a:prstGeom prst="rect">
            <a:avLst/>
          </a:prstGeom>
          <a:noFill/>
        </p:spPr>
        <p:txBody>
          <a:bodyPr wrap="non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④</a:t>
            </a:r>
          </a:p>
        </p:txBody>
      </p:sp>
      <p:grpSp>
        <p:nvGrpSpPr>
          <p:cNvPr id="16" name="グループ化 15">
            <a:extLst>
              <a:ext uri="{FF2B5EF4-FFF2-40B4-BE49-F238E27FC236}">
                <a16:creationId xmlns:a16="http://schemas.microsoft.com/office/drawing/2014/main" id="{BA117D7C-604D-3D66-2582-69970FF41106}"/>
              </a:ext>
            </a:extLst>
          </p:cNvPr>
          <p:cNvGrpSpPr/>
          <p:nvPr/>
        </p:nvGrpSpPr>
        <p:grpSpPr>
          <a:xfrm>
            <a:off x="3727668" y="1718612"/>
            <a:ext cx="2247615" cy="3128403"/>
            <a:chOff x="3776828" y="3003548"/>
            <a:chExt cx="2247615" cy="3128403"/>
          </a:xfrm>
        </p:grpSpPr>
        <p:pic>
          <p:nvPicPr>
            <p:cNvPr id="11" name="図 10">
              <a:extLst>
                <a:ext uri="{FF2B5EF4-FFF2-40B4-BE49-F238E27FC236}">
                  <a16:creationId xmlns:a16="http://schemas.microsoft.com/office/drawing/2014/main" id="{30BCE681-F541-88A0-AE42-C40D0D2055FC}"/>
                </a:ext>
              </a:extLst>
            </p:cNvPr>
            <p:cNvPicPr>
              <a:picLocks noChangeAspect="1"/>
            </p:cNvPicPr>
            <p:nvPr/>
          </p:nvPicPr>
          <p:blipFill rotWithShape="1">
            <a:blip r:embed="rId8"/>
            <a:srcRect l="502" t="32080" r="-502" b="-1172"/>
            <a:stretch/>
          </p:blipFill>
          <p:spPr>
            <a:xfrm>
              <a:off x="3954237" y="3078239"/>
              <a:ext cx="2070206" cy="3053712"/>
            </a:xfrm>
            <a:prstGeom prst="rect">
              <a:avLst/>
            </a:prstGeom>
          </p:spPr>
        </p:pic>
        <p:sp>
          <p:nvSpPr>
            <p:cNvPr id="9" name="テキスト ボックス 8">
              <a:extLst>
                <a:ext uri="{FF2B5EF4-FFF2-40B4-BE49-F238E27FC236}">
                  <a16:creationId xmlns:a16="http://schemas.microsoft.com/office/drawing/2014/main" id="{BB64DF43-9F0D-B399-C555-F1C6380ECFB8}"/>
                </a:ext>
              </a:extLst>
            </p:cNvPr>
            <p:cNvSpPr txBox="1"/>
            <p:nvPr/>
          </p:nvSpPr>
          <p:spPr>
            <a:xfrm>
              <a:off x="3776828" y="3003548"/>
              <a:ext cx="415498" cy="369332"/>
            </a:xfrm>
            <a:prstGeom prst="rect">
              <a:avLst/>
            </a:prstGeom>
            <a:noFill/>
          </p:spPr>
          <p:txBody>
            <a:bodyPr wrap="none" rtlCol="0">
              <a:spAutoFit/>
            </a:bodyPr>
            <a:lstStyle/>
            <a:p>
              <a:r>
                <a:rPr lang="ja-JP" altLang="en-US" dirty="0">
                  <a:solidFill>
                    <a:srgbClr val="FF0000"/>
                  </a:solidFill>
                  <a:latin typeface="Meiryo UI" panose="020B0604030504040204" pitchFamily="50" charset="-128"/>
                  <a:ea typeface="Meiryo UI" panose="020B0604030504040204" pitchFamily="50" charset="-128"/>
                </a:rPr>
                <a:t>⑤</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0807ECCF-C7D0-5F74-8DA6-8F3E3FC4514A}"/>
                </a:ext>
              </a:extLst>
            </p:cNvPr>
            <p:cNvSpPr txBox="1"/>
            <p:nvPr/>
          </p:nvSpPr>
          <p:spPr>
            <a:xfrm>
              <a:off x="3776828" y="4246400"/>
              <a:ext cx="415498" cy="369332"/>
            </a:xfrm>
            <a:prstGeom prst="rect">
              <a:avLst/>
            </a:prstGeom>
            <a:noFill/>
          </p:spPr>
          <p:txBody>
            <a:bodyPr wrap="non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⑥</a:t>
              </a:r>
            </a:p>
          </p:txBody>
        </p:sp>
        <p:sp>
          <p:nvSpPr>
            <p:cNvPr id="4" name="角丸四角形 7">
              <a:extLst>
                <a:ext uri="{FF2B5EF4-FFF2-40B4-BE49-F238E27FC236}">
                  <a16:creationId xmlns:a16="http://schemas.microsoft.com/office/drawing/2014/main" id="{F964040B-3DF6-D901-C998-24878CD27BFC}"/>
                </a:ext>
              </a:extLst>
            </p:cNvPr>
            <p:cNvSpPr/>
            <p:nvPr/>
          </p:nvSpPr>
          <p:spPr>
            <a:xfrm>
              <a:off x="4081111" y="5729983"/>
              <a:ext cx="1943331" cy="401968"/>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grpSp>
      <p:pic>
        <p:nvPicPr>
          <p:cNvPr id="30" name="図 29">
            <a:extLst>
              <a:ext uri="{FF2B5EF4-FFF2-40B4-BE49-F238E27FC236}">
                <a16:creationId xmlns:a16="http://schemas.microsoft.com/office/drawing/2014/main" id="{9390B14A-E907-B437-71F9-DEC2AFD13899}"/>
              </a:ext>
            </a:extLst>
          </p:cNvPr>
          <p:cNvPicPr>
            <a:picLocks noChangeAspect="1"/>
          </p:cNvPicPr>
          <p:nvPr/>
        </p:nvPicPr>
        <p:blipFill>
          <a:blip r:embed="rId9"/>
          <a:stretch>
            <a:fillRect/>
          </a:stretch>
        </p:blipFill>
        <p:spPr>
          <a:xfrm>
            <a:off x="3972937" y="5167839"/>
            <a:ext cx="2002345" cy="1293934"/>
          </a:xfrm>
          <a:prstGeom prst="rect">
            <a:avLst/>
          </a:prstGeom>
        </p:spPr>
      </p:pic>
      <p:cxnSp>
        <p:nvCxnSpPr>
          <p:cNvPr id="31" name="直線矢印コネクタ 30">
            <a:extLst>
              <a:ext uri="{FF2B5EF4-FFF2-40B4-BE49-F238E27FC236}">
                <a16:creationId xmlns:a16="http://schemas.microsoft.com/office/drawing/2014/main" id="{5DEB9948-4A14-172E-8DDD-8410ACBF5E04}"/>
              </a:ext>
            </a:extLst>
          </p:cNvPr>
          <p:cNvCxnSpPr>
            <a:cxnSpLocks/>
          </p:cNvCxnSpPr>
          <p:nvPr/>
        </p:nvCxnSpPr>
        <p:spPr>
          <a:xfrm flipH="1">
            <a:off x="5975282" y="5167839"/>
            <a:ext cx="671324" cy="67450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379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 38">
            <a:extLst>
              <a:ext uri="{FF2B5EF4-FFF2-40B4-BE49-F238E27FC236}">
                <a16:creationId xmlns:a16="http://schemas.microsoft.com/office/drawing/2014/main" id="{E22115A7-0B17-E92E-5A7D-C586ABED1BE5}"/>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基本情報入力</a:t>
            </a:r>
            <a:endParaRPr lang="en-US" altLang="ja-JP" sz="1400" b="1" dirty="0">
              <a:cs typeface="メイリオ" panose="020B0604030504040204" pitchFamily="50" charset="-128"/>
            </a:endParaRPr>
          </a:p>
        </p:txBody>
      </p:sp>
      <p:sp>
        <p:nvSpPr>
          <p:cNvPr id="14" name="TextBox 13">
            <a:extLst>
              <a:ext uri="{FF2B5EF4-FFF2-40B4-BE49-F238E27FC236}">
                <a16:creationId xmlns:a16="http://schemas.microsoft.com/office/drawing/2014/main" id="{D723F2A1-070C-788B-B14E-CE28FAABD380}"/>
              </a:ext>
            </a:extLst>
          </p:cNvPr>
          <p:cNvSpPr txBox="1"/>
          <p:nvPr/>
        </p:nvSpPr>
        <p:spPr>
          <a:xfrm>
            <a:off x="6308688" y="1623958"/>
            <a:ext cx="5691156"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400" dirty="0">
                <a:latin typeface="Meiryo UI"/>
                <a:ea typeface="Meiryo UI"/>
              </a:rPr>
              <a:t>　</a:t>
            </a:r>
            <a:br>
              <a:rPr lang="en-US" altLang="ja-JP" sz="1400" dirty="0">
                <a:latin typeface="Meiryo UI" panose="020B0604030504040204" pitchFamily="50" charset="-128"/>
                <a:ea typeface="Meiryo UI" panose="020B0604030504040204" pitchFamily="50" charset="-128"/>
              </a:rPr>
            </a:br>
            <a:endParaRPr lang="en-US" altLang="ja-JP" sz="1400" dirty="0">
              <a:latin typeface="Meiryo UI" panose="020B0604030504040204" pitchFamily="50" charset="-128"/>
              <a:ea typeface="Meiryo UI" panose="020B0604030504040204" pitchFamily="50" charset="-128"/>
            </a:endParaRPr>
          </a:p>
          <a:p>
            <a:pPr algn="l"/>
            <a:endParaRPr lang="en-US" altLang="ja-JP" sz="1400" dirty="0">
              <a:latin typeface="Meiryo UI" panose="020B0604030504040204" pitchFamily="50" charset="-128"/>
              <a:ea typeface="Meiryo UI" panose="020B0604030504040204" pitchFamily="50" charset="-128"/>
            </a:endParaRPr>
          </a:p>
          <a:p>
            <a:pPr algn="l"/>
            <a:endParaRPr lang="en-US" altLang="ja-JP" sz="1400" dirty="0">
              <a:latin typeface="Meiryo UI" panose="020B0604030504040204" pitchFamily="50" charset="-128"/>
              <a:ea typeface="Meiryo UI" panose="020B0604030504040204" pitchFamily="50" charset="-128"/>
            </a:endParaRPr>
          </a:p>
          <a:p>
            <a:pPr algn="l"/>
            <a:endParaRPr lang="en-US" altLang="ja-JP" sz="1400" dirty="0">
              <a:latin typeface="Meiryo UI" panose="020B0604030504040204" pitchFamily="50" charset="-128"/>
              <a:ea typeface="Meiryo UI" panose="020B0604030504040204" pitchFamily="50" charset="-128"/>
            </a:endParaRPr>
          </a:p>
          <a:p>
            <a:pPr algn="l"/>
            <a:endParaRPr lang="en-US" altLang="ja-JP" sz="1400" dirty="0">
              <a:latin typeface="Meiryo UI" panose="020B0604030504040204" pitchFamily="50" charset="-128"/>
              <a:ea typeface="Meiryo UI" panose="020B0604030504040204" pitchFamily="50" charset="-128"/>
            </a:endParaRPr>
          </a:p>
          <a:p>
            <a:pPr algn="l"/>
            <a:endParaRPr lang="en-US" altLang="ja-JP" sz="1400" dirty="0">
              <a:latin typeface="Meiryo UI" panose="020B0604030504040204" pitchFamily="50" charset="-128"/>
              <a:ea typeface="Meiryo UI" panose="020B0604030504040204" pitchFamily="50" charset="-128"/>
            </a:endParaRPr>
          </a:p>
          <a:p>
            <a:pPr algn="l"/>
            <a:br>
              <a:rPr lang="en-US" altLang="ja-JP" sz="1400" dirty="0">
                <a:latin typeface="Meiryo UI" panose="020B0604030504040204" pitchFamily="50" charset="-128"/>
                <a:ea typeface="Meiryo UI" panose="020B0604030504040204" pitchFamily="50" charset="-128"/>
              </a:rPr>
            </a:br>
            <a:endParaRPr lang="en-US" altLang="ja-JP" sz="1400"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EE823B4C-5860-D0AC-BBE4-9005E5149882}"/>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8" name="テキスト ボックス 8">
            <a:extLst>
              <a:ext uri="{FF2B5EF4-FFF2-40B4-BE49-F238E27FC236}">
                <a16:creationId xmlns:a16="http://schemas.microsoft.com/office/drawing/2014/main" id="{C46B7170-BC10-802C-F27E-9E65EF8BA823}"/>
              </a:ext>
            </a:extLst>
          </p:cNvPr>
          <p:cNvSpPr txBox="1">
            <a:spLocks/>
          </p:cNvSpPr>
          <p:nvPr/>
        </p:nvSpPr>
        <p:spPr>
          <a:xfrm>
            <a:off x="2381503" y="3465351"/>
            <a:ext cx="415498" cy="369332"/>
          </a:xfrm>
          <a:prstGeom prst="rect">
            <a:avLst/>
          </a:prstGeom>
          <a:noFill/>
        </p:spPr>
        <p:txBody>
          <a:bodyPr wrap="square" rtlCol="0">
            <a:spAutoFit/>
          </a:bodyPr>
          <a:lstStyle/>
          <a:p>
            <a:r>
              <a:rPr lang="ja-JP" altLang="en-US" sz="1800" dirty="0">
                <a:solidFill>
                  <a:srgbClr val="FF0000"/>
                </a:solidFill>
                <a:latin typeface="Meiryo UI"/>
                <a:ea typeface="Meiryo UI"/>
              </a:rPr>
              <a:t>①</a:t>
            </a:r>
            <a:endParaRPr kumimoji="1" lang="ja-JP" altLang="en-US" dirty="0"/>
          </a:p>
        </p:txBody>
      </p:sp>
      <p:sp>
        <p:nvSpPr>
          <p:cNvPr id="3" name="正方形/長方形 2">
            <a:extLst>
              <a:ext uri="{FF2B5EF4-FFF2-40B4-BE49-F238E27FC236}">
                <a16:creationId xmlns:a16="http://schemas.microsoft.com/office/drawing/2014/main" id="{9DF1CB25-4F48-5D9F-C08B-84CF56F9A2E8}"/>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基本情報入力画面にて、</a:t>
            </a:r>
            <a:r>
              <a:rPr lang="en-US" altLang="ja-JP" sz="1400" dirty="0">
                <a:solidFill>
                  <a:schemeClr val="tx1"/>
                </a:solidFill>
                <a:latin typeface="Meiryo UI" panose="020B0604030504040204" pitchFamily="50" charset="-128"/>
                <a:ea typeface="Meiryo UI" panose="020B0604030504040204" pitchFamily="50" charset="-128"/>
              </a:rPr>
              <a:t>G</a:t>
            </a:r>
            <a:r>
              <a:rPr lang="ja-JP" altLang="en-US" sz="1400" dirty="0">
                <a:solidFill>
                  <a:schemeClr val="tx1"/>
                </a:solidFill>
                <a:latin typeface="Meiryo UI" panose="020B0604030504040204" pitchFamily="50" charset="-128"/>
                <a:ea typeface="Meiryo UI" panose="020B0604030504040204" pitchFamily="50" charset="-128"/>
              </a:rPr>
              <a:t>ビズ</a:t>
            </a:r>
            <a:r>
              <a:rPr lang="en-US" altLang="ja-JP" sz="1400" dirty="0">
                <a:solidFill>
                  <a:schemeClr val="tx1"/>
                </a:solidFill>
                <a:latin typeface="Meiryo UI" panose="020B0604030504040204" pitchFamily="50" charset="-128"/>
                <a:ea typeface="Meiryo UI" panose="020B0604030504040204" pitchFamily="50" charset="-128"/>
              </a:rPr>
              <a:t>ID</a:t>
            </a:r>
            <a:r>
              <a:rPr lang="ja-JP" altLang="en-US" sz="1400" dirty="0">
                <a:solidFill>
                  <a:schemeClr val="tx1"/>
                </a:solidFill>
                <a:latin typeface="Meiryo UI" panose="020B0604030504040204" pitchFamily="50" charset="-128"/>
                <a:ea typeface="Meiryo UI" panose="020B0604030504040204" pitchFamily="50" charset="-128"/>
              </a:rPr>
              <a:t>表示内容との差異の有無で「はい」を選択した場合の画面です。</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7583268A-3EB9-4226-6024-C192C6D04C16}"/>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9" name="図 8" descr="図形&#10;&#10;低い精度で自動的に生成された説明">
            <a:extLst>
              <a:ext uri="{FF2B5EF4-FFF2-40B4-BE49-F238E27FC236}">
                <a16:creationId xmlns:a16="http://schemas.microsoft.com/office/drawing/2014/main" id="{083686A8-22B9-35C6-31E9-C9385CD8F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10" name="Picture 9">
            <a:extLst>
              <a:ext uri="{FF2B5EF4-FFF2-40B4-BE49-F238E27FC236}">
                <a16:creationId xmlns:a16="http://schemas.microsoft.com/office/drawing/2014/main" id="{FB138F47-74C8-D452-08C8-BEC59712B125}"/>
              </a:ext>
            </a:extLst>
          </p:cNvPr>
          <p:cNvPicPr>
            <a:picLocks noChangeAspect="1"/>
          </p:cNvPicPr>
          <p:nvPr/>
        </p:nvPicPr>
        <p:blipFill rotWithShape="1">
          <a:blip r:embed="rId4"/>
          <a:srcRect t="11879" r="1677" b="27492"/>
          <a:stretch/>
        </p:blipFill>
        <p:spPr>
          <a:xfrm>
            <a:off x="2939376" y="1979380"/>
            <a:ext cx="3090550" cy="4019334"/>
          </a:xfrm>
          <a:prstGeom prst="rect">
            <a:avLst/>
          </a:prstGeom>
        </p:spPr>
      </p:pic>
      <p:sp>
        <p:nvSpPr>
          <p:cNvPr id="4" name="角丸四角形 7">
            <a:extLst>
              <a:ext uri="{FF2B5EF4-FFF2-40B4-BE49-F238E27FC236}">
                <a16:creationId xmlns:a16="http://schemas.microsoft.com/office/drawing/2014/main" id="{DBF170D4-5A74-F4CB-3FEB-522EE9B1533F}"/>
              </a:ext>
            </a:extLst>
          </p:cNvPr>
          <p:cNvSpPr/>
          <p:nvPr/>
        </p:nvSpPr>
        <p:spPr>
          <a:xfrm>
            <a:off x="2939376" y="3551445"/>
            <a:ext cx="2934333" cy="2447269"/>
          </a:xfrm>
          <a:prstGeom prst="roundRect">
            <a:avLst>
              <a:gd name="adj" fmla="val 4683"/>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3A70827F-4FAA-D2AC-F20D-D1549C1EA407}"/>
              </a:ext>
            </a:extLst>
          </p:cNvPr>
          <p:cNvSpPr txBox="1"/>
          <p:nvPr/>
        </p:nvSpPr>
        <p:spPr>
          <a:xfrm>
            <a:off x="6491335" y="5499570"/>
            <a:ext cx="5175100" cy="954107"/>
          </a:xfrm>
          <a:prstGeom prst="rect">
            <a:avLst/>
          </a:prstGeom>
          <a:solidFill>
            <a:schemeClr val="accent4">
              <a:lumMod val="20000"/>
              <a:lumOff val="80000"/>
            </a:schemeClr>
          </a:solidFill>
          <a:ln w="28575">
            <a:solidFill>
              <a:srgbClr val="FF0000"/>
            </a:solidFill>
          </a:ln>
        </p:spPr>
        <p:txBody>
          <a:bodyPr wrap="square" rtlCol="0">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pPr rtl="0">
              <a:spcBef>
                <a:spcPts val="600"/>
              </a:spcBef>
              <a:spcAft>
                <a:spcPts val="600"/>
              </a:spcAft>
            </a:pPr>
            <a:r>
              <a:rPr lang="en-US" altLang="ja-JP" b="1" dirty="0">
                <a:effectLst/>
                <a:latin typeface="-apple-system"/>
              </a:rPr>
              <a:t>※</a:t>
            </a:r>
            <a:r>
              <a:rPr lang="ja-JP" altLang="en-US" b="1" dirty="0">
                <a:effectLst/>
                <a:latin typeface="-apple-system"/>
              </a:rPr>
              <a:t>申請フォームは</a:t>
            </a:r>
            <a:r>
              <a:rPr lang="en-US" altLang="ja-JP" b="1" dirty="0">
                <a:solidFill>
                  <a:srgbClr val="FF0000"/>
                </a:solidFill>
                <a:latin typeface="Meiryo UI" panose="020B0604030504040204" pitchFamily="50" charset="-128"/>
                <a:ea typeface="Meiryo UI" panose="020B0604030504040204" pitchFamily="50" charset="-128"/>
              </a:rPr>
              <a:t>G</a:t>
            </a:r>
            <a:r>
              <a:rPr lang="ja-JP" altLang="en-US" b="1" dirty="0">
                <a:solidFill>
                  <a:srgbClr val="FF0000"/>
                </a:solidFill>
                <a:latin typeface="Meiryo UI" panose="020B0604030504040204" pitchFamily="50" charset="-128"/>
                <a:ea typeface="Meiryo UI" panose="020B0604030504040204" pitchFamily="50" charset="-128"/>
              </a:rPr>
              <a:t>ビズ</a:t>
            </a:r>
            <a:r>
              <a:rPr lang="en-US" altLang="ja-JP" b="1" dirty="0">
                <a:solidFill>
                  <a:srgbClr val="FF0000"/>
                </a:solidFill>
                <a:latin typeface="Meiryo UI" panose="020B0604030504040204" pitchFamily="50" charset="-128"/>
                <a:ea typeface="Meiryo UI" panose="020B0604030504040204" pitchFamily="50" charset="-128"/>
              </a:rPr>
              <a:t>ID</a:t>
            </a:r>
            <a:r>
              <a:rPr lang="ja-JP" altLang="en-US" b="1" dirty="0">
                <a:effectLst/>
                <a:latin typeface="-apple-system"/>
              </a:rPr>
              <a:t>の登録情報（個人事業主または法人・</a:t>
            </a:r>
            <a:r>
              <a:rPr lang="en-US" altLang="ja-JP" dirty="0">
                <a:solidFill>
                  <a:srgbClr val="FF0000"/>
                </a:solidFill>
                <a:latin typeface="Meiryo UI" panose="020B0604030504040204" pitchFamily="50" charset="-128"/>
                <a:ea typeface="Meiryo UI" panose="020B0604030504040204" pitchFamily="50" charset="-128"/>
              </a:rPr>
              <a:t> </a:t>
            </a:r>
            <a:r>
              <a:rPr lang="en-US" altLang="ja-JP" b="1" dirty="0">
                <a:solidFill>
                  <a:srgbClr val="FF0000"/>
                </a:solidFill>
                <a:latin typeface="Meiryo UI" panose="020B0604030504040204" pitchFamily="50" charset="-128"/>
                <a:ea typeface="Meiryo UI" panose="020B0604030504040204" pitchFamily="50" charset="-128"/>
              </a:rPr>
              <a:t>NPO</a:t>
            </a:r>
            <a:r>
              <a:rPr lang="ja-JP" altLang="en-US" b="1" dirty="0">
                <a:solidFill>
                  <a:srgbClr val="FF0000"/>
                </a:solidFill>
                <a:latin typeface="Meiryo UI" panose="020B0604030504040204" pitchFamily="50" charset="-128"/>
                <a:ea typeface="Meiryo UI" panose="020B0604030504040204" pitchFamily="50" charset="-128"/>
              </a:rPr>
              <a:t>法人</a:t>
            </a:r>
            <a:r>
              <a:rPr lang="ja-JP" altLang="en-US" b="1" dirty="0">
                <a:effectLst/>
                <a:latin typeface="-apple-system"/>
              </a:rPr>
              <a:t>）</a:t>
            </a:r>
            <a:endParaRPr lang="en-US" altLang="ja-JP" b="1" dirty="0">
              <a:effectLst/>
              <a:latin typeface="-apple-system"/>
            </a:endParaRPr>
          </a:p>
          <a:p>
            <a:pPr rtl="0">
              <a:spcBef>
                <a:spcPts val="600"/>
              </a:spcBef>
              <a:spcAft>
                <a:spcPts val="600"/>
              </a:spcAft>
            </a:pPr>
            <a:r>
              <a:rPr lang="ja-JP" altLang="en-US" b="1" dirty="0">
                <a:latin typeface="-apple-system"/>
              </a:rPr>
              <a:t>　</a:t>
            </a:r>
            <a:r>
              <a:rPr lang="ja-JP" altLang="en-US" b="1" dirty="0">
                <a:effectLst/>
                <a:latin typeface="-apple-system"/>
              </a:rPr>
              <a:t>に紐づいて</a:t>
            </a:r>
            <a:r>
              <a:rPr lang="ja-JP" altLang="en-US" b="1" dirty="0">
                <a:latin typeface="-apple-system"/>
              </a:rPr>
              <a:t>おり</a:t>
            </a:r>
            <a:r>
              <a:rPr lang="ja-JP" altLang="en-US" b="1" dirty="0">
                <a:effectLst/>
                <a:latin typeface="-apple-system"/>
              </a:rPr>
              <a:t>ますので、事業形態が変わった場合（法人成り等）は必ず</a:t>
            </a:r>
            <a:endParaRPr lang="en-US" altLang="ja-JP" b="1" dirty="0">
              <a:effectLst/>
              <a:latin typeface="-apple-system"/>
            </a:endParaRPr>
          </a:p>
          <a:p>
            <a:pPr rtl="0">
              <a:spcBef>
                <a:spcPts val="600"/>
              </a:spcBef>
              <a:spcAft>
                <a:spcPts val="600"/>
              </a:spcAft>
            </a:pPr>
            <a:r>
              <a:rPr lang="ja-JP" altLang="en-US" b="1" dirty="0">
                <a:latin typeface="-apple-system"/>
              </a:rPr>
              <a:t>　</a:t>
            </a:r>
            <a:r>
              <a:rPr lang="en-US" altLang="ja-JP" b="1" dirty="0">
                <a:solidFill>
                  <a:srgbClr val="FF0000"/>
                </a:solidFill>
                <a:latin typeface="Meiryo UI" panose="020B0604030504040204" pitchFamily="50" charset="-128"/>
                <a:ea typeface="Meiryo UI" panose="020B0604030504040204" pitchFamily="50" charset="-128"/>
              </a:rPr>
              <a:t> G</a:t>
            </a:r>
            <a:r>
              <a:rPr lang="ja-JP" altLang="en-US" b="1" dirty="0">
                <a:solidFill>
                  <a:srgbClr val="FF0000"/>
                </a:solidFill>
                <a:latin typeface="Meiryo UI" panose="020B0604030504040204" pitchFamily="50" charset="-128"/>
                <a:ea typeface="Meiryo UI" panose="020B0604030504040204" pitchFamily="50" charset="-128"/>
              </a:rPr>
              <a:t>ビズ</a:t>
            </a:r>
            <a:r>
              <a:rPr lang="en-US" altLang="ja-JP" b="1" dirty="0">
                <a:solidFill>
                  <a:srgbClr val="FF0000"/>
                </a:solidFill>
                <a:latin typeface="Meiryo UI" panose="020B0604030504040204" pitchFamily="50" charset="-128"/>
                <a:ea typeface="Meiryo UI" panose="020B0604030504040204" pitchFamily="50" charset="-128"/>
              </a:rPr>
              <a:t>ID</a:t>
            </a:r>
            <a:r>
              <a:rPr lang="ja-JP" altLang="en-US" b="1" dirty="0">
                <a:effectLst/>
                <a:latin typeface="-apple-system"/>
              </a:rPr>
              <a:t>の登録情報を更新のうえ、申請を行ってください。</a:t>
            </a:r>
          </a:p>
        </p:txBody>
      </p:sp>
      <p:pic>
        <p:nvPicPr>
          <p:cNvPr id="12" name="図 11">
            <a:extLst>
              <a:ext uri="{FF2B5EF4-FFF2-40B4-BE49-F238E27FC236}">
                <a16:creationId xmlns:a16="http://schemas.microsoft.com/office/drawing/2014/main" id="{C77EA3E0-386D-5B1C-CABD-BD92B01ED98D}"/>
              </a:ext>
            </a:extLst>
          </p:cNvPr>
          <p:cNvPicPr>
            <a:picLocks noChangeAspect="1"/>
          </p:cNvPicPr>
          <p:nvPr/>
        </p:nvPicPr>
        <p:blipFill>
          <a:blip r:embed="rId5"/>
          <a:stretch>
            <a:fillRect/>
          </a:stretch>
        </p:blipFill>
        <p:spPr>
          <a:xfrm>
            <a:off x="174471" y="1832160"/>
            <a:ext cx="2693718" cy="4019334"/>
          </a:xfrm>
          <a:prstGeom prst="rect">
            <a:avLst/>
          </a:prstGeom>
        </p:spPr>
      </p:pic>
      <p:sp>
        <p:nvSpPr>
          <p:cNvPr id="13" name="角丸四角形 7">
            <a:extLst>
              <a:ext uri="{FF2B5EF4-FFF2-40B4-BE49-F238E27FC236}">
                <a16:creationId xmlns:a16="http://schemas.microsoft.com/office/drawing/2014/main" id="{3E06B729-4F24-D0E7-53E9-F493E578B970}"/>
              </a:ext>
            </a:extLst>
          </p:cNvPr>
          <p:cNvSpPr/>
          <p:nvPr/>
        </p:nvSpPr>
        <p:spPr>
          <a:xfrm>
            <a:off x="332324" y="5374441"/>
            <a:ext cx="1757733" cy="363886"/>
          </a:xfrm>
          <a:prstGeom prst="roundRect">
            <a:avLst>
              <a:gd name="adj" fmla="val 4683"/>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6AEA5846-9688-6D57-CD74-D7F248DEB357}"/>
              </a:ext>
            </a:extLst>
          </p:cNvPr>
          <p:cNvSpPr txBox="1"/>
          <p:nvPr/>
        </p:nvSpPr>
        <p:spPr>
          <a:xfrm>
            <a:off x="2931123" y="3875041"/>
            <a:ext cx="494117" cy="369332"/>
          </a:xfrm>
          <a:prstGeom prst="rect">
            <a:avLst/>
          </a:prstGeom>
          <a:noFill/>
        </p:spPr>
        <p:txBody>
          <a:bodyPr wrap="square" rtlCol="0">
            <a:spAutoFit/>
          </a:bodyPr>
          <a:lstStyle/>
          <a:p>
            <a:r>
              <a:rPr lang="ja-JP" altLang="en-US" dirty="0">
                <a:solidFill>
                  <a:srgbClr val="FF0000"/>
                </a:solidFill>
              </a:rPr>
              <a:t>②</a:t>
            </a:r>
            <a:endParaRPr kumimoji="1" lang="ja-JP" altLang="en-US" dirty="0">
              <a:solidFill>
                <a:srgbClr val="FF0000"/>
              </a:solidFill>
            </a:endParaRPr>
          </a:p>
        </p:txBody>
      </p:sp>
      <p:sp>
        <p:nvSpPr>
          <p:cNvPr id="11" name="テキスト ボックス 10">
            <a:extLst>
              <a:ext uri="{FF2B5EF4-FFF2-40B4-BE49-F238E27FC236}">
                <a16:creationId xmlns:a16="http://schemas.microsoft.com/office/drawing/2014/main" id="{B11C7E36-2D2C-E18A-3083-9BF09E7C04E2}"/>
              </a:ext>
            </a:extLst>
          </p:cNvPr>
          <p:cNvSpPr txBox="1"/>
          <p:nvPr/>
        </p:nvSpPr>
        <p:spPr>
          <a:xfrm>
            <a:off x="6392201" y="2818528"/>
            <a:ext cx="4284585" cy="461665"/>
          </a:xfrm>
          <a:prstGeom prst="rect">
            <a:avLst/>
          </a:prstGeom>
          <a:noFill/>
          <a:ln>
            <a:solidFill>
              <a:schemeClr val="tx1"/>
            </a:solidFill>
          </a:ln>
        </p:spPr>
        <p:txBody>
          <a:bodyPr wrap="square" rtlCol="0">
            <a:spAutoFit/>
          </a:bodyPr>
          <a:lstStyle/>
          <a:p>
            <a:r>
              <a:rPr lang="en-US" altLang="ja-JP" sz="1200" b="0" i="0" u="none" strike="noStrike" baseline="0" dirty="0">
                <a:solidFill>
                  <a:srgbClr val="FF0000"/>
                </a:solidFill>
                <a:latin typeface="Meiryo UI" panose="020B0604030504040204" pitchFamily="50" charset="-128"/>
                <a:ea typeface="Meiryo UI" panose="020B0604030504040204" pitchFamily="50" charset="-128"/>
              </a:rPr>
              <a:t>※</a:t>
            </a:r>
            <a:r>
              <a:rPr lang="ja-JP" altLang="en-US" sz="1200" b="0" i="0" u="none" strike="noStrike" baseline="0" dirty="0">
                <a:solidFill>
                  <a:srgbClr val="FF0000"/>
                </a:solidFill>
                <a:latin typeface="Meiryo UI" panose="020B0604030504040204" pitchFamily="50" charset="-128"/>
                <a:ea typeface="Meiryo UI" panose="020B0604030504040204" pitchFamily="50" charset="-128"/>
              </a:rPr>
              <a:t>変更内容によっては反映に時間がかかる場合があります。最新情報が表示されない場合、以下の②にて</a:t>
            </a:r>
            <a:r>
              <a:rPr lang="ja-JP" altLang="en-US" sz="1200" b="1" i="0" u="none" strike="noStrike" baseline="0" dirty="0">
                <a:solidFill>
                  <a:srgbClr val="FF0000"/>
                </a:solidFill>
                <a:latin typeface="Meiryo UI" panose="020B0604030504040204" pitchFamily="50" charset="-128"/>
                <a:ea typeface="Meiryo UI" panose="020B0604030504040204" pitchFamily="50" charset="-128"/>
              </a:rPr>
              <a:t>「はい」</a:t>
            </a:r>
            <a:r>
              <a:rPr lang="ja-JP" altLang="en-US" sz="1200" b="0" i="0" u="none" strike="noStrike" baseline="0" dirty="0">
                <a:solidFill>
                  <a:srgbClr val="FF0000"/>
                </a:solidFill>
                <a:latin typeface="Meiryo UI" panose="020B0604030504040204" pitchFamily="50" charset="-128"/>
                <a:ea typeface="Meiryo UI" panose="020B0604030504040204" pitchFamily="50" charset="-128"/>
              </a:rPr>
              <a:t>を選択してください</a:t>
            </a:r>
            <a:endParaRPr lang="en-US" altLang="ja-JP" sz="1200" b="0" i="0" u="none" strike="noStrike" baseline="0" dirty="0">
              <a:solidFill>
                <a:srgbClr val="FF0000"/>
              </a:solidFill>
              <a:latin typeface="Meiryo UI" panose="020B0604030504040204" pitchFamily="50" charset="-128"/>
              <a:ea typeface="Meiryo UI" panose="020B0604030504040204" pitchFamily="50" charset="-128"/>
            </a:endParaRPr>
          </a:p>
        </p:txBody>
      </p:sp>
      <p:sp>
        <p:nvSpPr>
          <p:cNvPr id="15" name="TextBox 13">
            <a:extLst>
              <a:ext uri="{FF2B5EF4-FFF2-40B4-BE49-F238E27FC236}">
                <a16:creationId xmlns:a16="http://schemas.microsoft.com/office/drawing/2014/main" id="{743053BB-FB8F-6604-BAC1-6C0640B49056}"/>
              </a:ext>
            </a:extLst>
          </p:cNvPr>
          <p:cNvSpPr txBox="1"/>
          <p:nvPr/>
        </p:nvSpPr>
        <p:spPr>
          <a:xfrm>
            <a:off x="6199518" y="1746811"/>
            <a:ext cx="5691156"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sz="1400" dirty="0">
                <a:solidFill>
                  <a:srgbClr val="FF0000"/>
                </a:solidFill>
                <a:latin typeface="Meiryo UI"/>
                <a:ea typeface="Meiryo UI"/>
              </a:rPr>
              <a:t>①</a:t>
            </a:r>
            <a:r>
              <a:rPr lang="ja-JP" sz="1400" dirty="0">
                <a:solidFill>
                  <a:srgbClr val="000000"/>
                </a:solidFill>
                <a:latin typeface="Meiryo UI"/>
                <a:ea typeface="Meiryo UI"/>
              </a:rPr>
              <a:t> </a:t>
            </a:r>
            <a:r>
              <a:rPr lang="ja-JP" altLang="en-US" sz="1400" dirty="0">
                <a:solidFill>
                  <a:srgbClr val="000000"/>
                </a:solidFill>
                <a:latin typeface="Meiryo UI"/>
                <a:ea typeface="Meiryo UI"/>
              </a:rPr>
              <a:t>申請入力中に</a:t>
            </a:r>
            <a:r>
              <a:rPr lang="en-US" altLang="en-US" sz="1400" dirty="0" err="1">
                <a:solidFill>
                  <a:srgbClr val="000000"/>
                </a:solidFill>
                <a:latin typeface="Meiryo UI"/>
                <a:ea typeface="Meiryo UI"/>
              </a:rPr>
              <a:t>Gビズ</a:t>
            </a:r>
            <a:r>
              <a:rPr lang="ja-JP" altLang="en-US" sz="1400" dirty="0">
                <a:solidFill>
                  <a:srgbClr val="000000"/>
                </a:solidFill>
                <a:latin typeface="Meiryo UI"/>
                <a:ea typeface="Meiryo UI"/>
              </a:rPr>
              <a:t>登録情報の</a:t>
            </a:r>
            <a:r>
              <a:rPr lang="en-US" altLang="en-US" sz="1400" dirty="0" err="1">
                <a:solidFill>
                  <a:srgbClr val="000000"/>
                </a:solidFill>
                <a:latin typeface="Meiryo UI"/>
                <a:ea typeface="Meiryo UI"/>
              </a:rPr>
              <a:t>修正を行った場合</a:t>
            </a:r>
            <a:r>
              <a:rPr lang="en-US" altLang="en-US" sz="1400" dirty="0">
                <a:solidFill>
                  <a:srgbClr val="000000"/>
                </a:solidFill>
                <a:latin typeface="Meiryo UI"/>
                <a:ea typeface="Meiryo UI"/>
              </a:rPr>
              <a:t>、「</a:t>
            </a:r>
            <a:r>
              <a:rPr lang="en-US" altLang="en-US" sz="1400" dirty="0" err="1">
                <a:solidFill>
                  <a:srgbClr val="000000"/>
                </a:solidFill>
                <a:latin typeface="Meiryo UI"/>
                <a:ea typeface="Meiryo UI"/>
              </a:rPr>
              <a:t>Gビズから最新情報を取得する」ボタンを押下し</a:t>
            </a:r>
            <a:r>
              <a:rPr lang="ja-JP" altLang="en-US" sz="1400" dirty="0">
                <a:solidFill>
                  <a:srgbClr val="000000"/>
                </a:solidFill>
                <a:latin typeface="Meiryo UI"/>
                <a:ea typeface="Meiryo UI"/>
              </a:rPr>
              <a:t>て最新情報を取得してください</a:t>
            </a:r>
            <a:r>
              <a:rPr lang="en-US" altLang="en-US" sz="1400" dirty="0">
                <a:solidFill>
                  <a:srgbClr val="000000"/>
                </a:solidFill>
                <a:latin typeface="Meiryo UI"/>
                <a:ea typeface="Meiryo UI"/>
              </a:rPr>
              <a:t>。</a:t>
            </a:r>
          </a:p>
          <a:p>
            <a:pPr lvl="1"/>
            <a:r>
              <a:rPr lang="en-US" altLang="en-US" sz="1200" dirty="0">
                <a:solidFill>
                  <a:srgbClr val="000000"/>
                </a:solidFill>
                <a:latin typeface="Meiryo UI"/>
                <a:ea typeface="Meiryo UI"/>
              </a:rPr>
              <a:t>※</a:t>
            </a:r>
            <a:r>
              <a:rPr lang="en-US" altLang="en-US" sz="1200" dirty="0" err="1">
                <a:solidFill>
                  <a:srgbClr val="000000"/>
                </a:solidFill>
                <a:latin typeface="Meiryo UI"/>
                <a:ea typeface="Meiryo UI"/>
              </a:rPr>
              <a:t>情報の更新のために</a:t>
            </a:r>
            <a:r>
              <a:rPr lang="ja-JP" altLang="en-US" sz="1200" dirty="0">
                <a:solidFill>
                  <a:srgbClr val="000000"/>
                </a:solidFill>
                <a:latin typeface="Meiryo UI"/>
                <a:ea typeface="Meiryo UI"/>
              </a:rPr>
              <a:t>ボタン押下前に</a:t>
            </a:r>
            <a:r>
              <a:rPr lang="en-US" altLang="en-US" sz="1200" dirty="0" err="1">
                <a:solidFill>
                  <a:srgbClr val="000000"/>
                </a:solidFill>
                <a:latin typeface="Meiryo UI"/>
                <a:ea typeface="Meiryo UI"/>
              </a:rPr>
              <a:t>システムに再度ログインする必要があります</a:t>
            </a:r>
            <a:r>
              <a:rPr lang="en-US" altLang="en-US" sz="1200" dirty="0">
                <a:solidFill>
                  <a:srgbClr val="000000"/>
                </a:solidFill>
                <a:latin typeface="Meiryo UI"/>
                <a:ea typeface="Meiryo UI"/>
              </a:rPr>
              <a:t>。</a:t>
            </a:r>
            <a:endParaRPr lang="en-US" altLang="ja-JP" sz="1200" dirty="0">
              <a:solidFill>
                <a:srgbClr val="000000"/>
              </a:solidFill>
              <a:latin typeface="Meiryo UI"/>
              <a:ea typeface="Meiryo UI"/>
            </a:endParaRPr>
          </a:p>
          <a:p>
            <a:pPr lvl="1"/>
            <a:r>
              <a:rPr lang="en-US" altLang="ja-JP" sz="1200" dirty="0">
                <a:latin typeface="Meiryo UI"/>
                <a:ea typeface="Meiryo UI"/>
              </a:rPr>
              <a:t>※</a:t>
            </a:r>
            <a:r>
              <a:rPr lang="ja-JP" altLang="en-US" sz="1200" dirty="0">
                <a:latin typeface="Meiryo UI"/>
                <a:ea typeface="Meiryo UI"/>
              </a:rPr>
              <a:t>原則として、</a:t>
            </a:r>
            <a:r>
              <a:rPr lang="en-US" altLang="ja-JP" sz="1200" dirty="0">
                <a:latin typeface="Meiryo UI"/>
                <a:ea typeface="Meiryo UI"/>
              </a:rPr>
              <a:t>G</a:t>
            </a:r>
            <a:r>
              <a:rPr lang="ja-JP" altLang="en-US" sz="1200" dirty="0">
                <a:latin typeface="Meiryo UI"/>
                <a:ea typeface="Meiryo UI"/>
              </a:rPr>
              <a:t>ビズ</a:t>
            </a:r>
            <a:r>
              <a:rPr lang="en-US" altLang="ja-JP" sz="1200" dirty="0">
                <a:latin typeface="Meiryo UI"/>
                <a:ea typeface="Meiryo UI"/>
              </a:rPr>
              <a:t>ID</a:t>
            </a:r>
            <a:r>
              <a:rPr lang="ja-JP" altLang="en-US" sz="1200" dirty="0">
                <a:latin typeface="Meiryo UI"/>
                <a:ea typeface="Meiryo UI"/>
              </a:rPr>
              <a:t>の登録情報を最新の状態にした上で申請を行ってください。</a:t>
            </a:r>
            <a:endParaRPr lang="en-US" altLang="ja-JP" sz="1200" dirty="0">
              <a:latin typeface="Meiryo UI"/>
              <a:ea typeface="Meiryo UI"/>
            </a:endParaRPr>
          </a:p>
          <a:p>
            <a:pPr lvl="1"/>
            <a:r>
              <a:rPr lang="en-US" altLang="ja-JP" sz="1200" dirty="0">
                <a:latin typeface="Meiryo UI"/>
                <a:ea typeface="Meiryo UI"/>
              </a:rPr>
              <a:t>※</a:t>
            </a:r>
            <a:r>
              <a:rPr lang="ja-JP" altLang="en-US" sz="1200" dirty="0">
                <a:latin typeface="Meiryo UI"/>
                <a:ea typeface="Meiryo UI"/>
              </a:rPr>
              <a:t>変更内容によっては反映が遅れる場合があります。</a:t>
            </a:r>
            <a:endParaRPr lang="en-US" altLang="ja-JP" sz="1200" dirty="0">
              <a:latin typeface="Meiryo UI"/>
              <a:ea typeface="Meiryo UI"/>
            </a:endParaRPr>
          </a:p>
          <a:p>
            <a:endParaRPr lang="en-US" altLang="ja-JP" sz="1400" b="1" dirty="0">
              <a:latin typeface="Meiryo UI" panose="020B0604030504040204" pitchFamily="50" charset="-128"/>
              <a:ea typeface="Meiryo UI" panose="020B0604030504040204" pitchFamily="50" charset="-128"/>
            </a:endParaRPr>
          </a:p>
          <a:p>
            <a:pPr algn="l"/>
            <a:endParaRPr lang="en-US" altLang="ja-JP" sz="1400" dirty="0">
              <a:solidFill>
                <a:srgbClr val="FF0000"/>
              </a:solidFill>
              <a:latin typeface="Meiryo UI"/>
              <a:ea typeface="Meiryo UI"/>
            </a:endParaRPr>
          </a:p>
        </p:txBody>
      </p:sp>
      <p:sp>
        <p:nvSpPr>
          <p:cNvPr id="16" name="TextBox 13">
            <a:extLst>
              <a:ext uri="{FF2B5EF4-FFF2-40B4-BE49-F238E27FC236}">
                <a16:creationId xmlns:a16="http://schemas.microsoft.com/office/drawing/2014/main" id="{3C4E1903-3BFD-B565-6085-CB1A8D409B6E}"/>
              </a:ext>
            </a:extLst>
          </p:cNvPr>
          <p:cNvSpPr txBox="1"/>
          <p:nvPr/>
        </p:nvSpPr>
        <p:spPr>
          <a:xfrm>
            <a:off x="6199518" y="3772085"/>
            <a:ext cx="569115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400" dirty="0">
                <a:solidFill>
                  <a:srgbClr val="FF0000"/>
                </a:solidFill>
                <a:latin typeface="Meiryo UI"/>
                <a:ea typeface="Meiryo UI"/>
              </a:rPr>
              <a:t>②</a:t>
            </a:r>
            <a:r>
              <a:rPr lang="ja-JP" altLang="en-US" sz="1400" dirty="0">
                <a:latin typeface="Meiryo UI"/>
                <a:ea typeface="Meiryo UI"/>
              </a:rPr>
              <a:t> 変更内容が反映されない場合や修正が遅れる場合、</a:t>
            </a:r>
            <a:r>
              <a:rPr lang="ja-JP" altLang="en-US" sz="1400" dirty="0">
                <a:latin typeface="Meiryo UI" panose="020B0604030504040204" pitchFamily="50" charset="-128"/>
                <a:ea typeface="Meiryo UI" panose="020B0604030504040204" pitchFamily="50" charset="-128"/>
              </a:rPr>
              <a:t>「はい」を選択してください。変更が確認できた場合は「いいえ」を選択してください。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「はい」</a:t>
            </a:r>
            <a:r>
              <a:rPr lang="ja-JP" altLang="en-US" sz="1400" dirty="0">
                <a:latin typeface="Meiryo UI" panose="020B0604030504040204" pitchFamily="50" charset="-128"/>
                <a:ea typeface="Meiryo UI" panose="020B0604030504040204" pitchFamily="50" charset="-128"/>
              </a:rPr>
              <a:t>を選択した場合</a:t>
            </a:r>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a:ea typeface="Meiryo UI"/>
              </a:rPr>
              <a:t>③ </a:t>
            </a:r>
            <a:r>
              <a:rPr lang="en-US" altLang="ja-JP" sz="1400" dirty="0">
                <a:latin typeface="Meiryo UI" panose="020B0604030504040204" pitchFamily="50" charset="-128"/>
                <a:ea typeface="Meiryo UI" panose="020B0604030504040204" pitchFamily="50" charset="-128"/>
              </a:rPr>
              <a:t>G</a:t>
            </a:r>
            <a:r>
              <a:rPr lang="ja-JP" altLang="en-US" sz="1400" dirty="0">
                <a:latin typeface="Meiryo UI" panose="020B0604030504040204" pitchFamily="50" charset="-128"/>
                <a:ea typeface="Meiryo UI" panose="020B0604030504040204" pitchFamily="50" charset="-128"/>
              </a:rPr>
              <a:t>ビズ</a:t>
            </a:r>
            <a:r>
              <a:rPr lang="en-US" altLang="ja-JP" sz="1400" dirty="0">
                <a:latin typeface="Meiryo UI" panose="020B0604030504040204" pitchFamily="50" charset="-128"/>
                <a:ea typeface="Meiryo UI" panose="020B0604030504040204" pitchFamily="50" charset="-128"/>
              </a:rPr>
              <a:t>ID</a:t>
            </a:r>
            <a:r>
              <a:rPr lang="ja-JP" altLang="en-US" sz="1400" dirty="0">
                <a:latin typeface="Meiryo UI" panose="020B0604030504040204" pitchFamily="50" charset="-128"/>
                <a:ea typeface="Meiryo UI" panose="020B0604030504040204" pitchFamily="50" charset="-128"/>
              </a:rPr>
              <a:t>の表示内容で修正が行えない箇所について項目名と変更内容を入力してください。</a:t>
            </a:r>
            <a:endParaRPr lang="ja-JP" altLang="en-US" sz="1400" dirty="0">
              <a:solidFill>
                <a:srgbClr val="FF0000"/>
              </a:solidFill>
              <a:latin typeface="Meiryo UI"/>
              <a:ea typeface="Meiryo UI"/>
            </a:endParaRPr>
          </a:p>
        </p:txBody>
      </p:sp>
      <p:sp>
        <p:nvSpPr>
          <p:cNvPr id="18" name="テキスト ボックス 17">
            <a:extLst>
              <a:ext uri="{FF2B5EF4-FFF2-40B4-BE49-F238E27FC236}">
                <a16:creationId xmlns:a16="http://schemas.microsoft.com/office/drawing/2014/main" id="{ECE8FB65-2EB9-14BC-4355-F90EA8F379CC}"/>
              </a:ext>
            </a:extLst>
          </p:cNvPr>
          <p:cNvSpPr txBox="1"/>
          <p:nvPr/>
        </p:nvSpPr>
        <p:spPr>
          <a:xfrm>
            <a:off x="-33238" y="5374441"/>
            <a:ext cx="494117" cy="369332"/>
          </a:xfrm>
          <a:prstGeom prst="rect">
            <a:avLst/>
          </a:prstGeom>
          <a:noFill/>
        </p:spPr>
        <p:txBody>
          <a:bodyPr wrap="square" rtlCol="0">
            <a:spAutoFit/>
          </a:bodyPr>
          <a:lstStyle/>
          <a:p>
            <a:r>
              <a:rPr kumimoji="1" lang="ja-JP" altLang="en-US" dirty="0">
                <a:solidFill>
                  <a:srgbClr val="FF0000"/>
                </a:solidFill>
              </a:rPr>
              <a:t>①</a:t>
            </a:r>
          </a:p>
        </p:txBody>
      </p:sp>
      <p:sp>
        <p:nvSpPr>
          <p:cNvPr id="22" name="テキスト ボックス 21">
            <a:extLst>
              <a:ext uri="{FF2B5EF4-FFF2-40B4-BE49-F238E27FC236}">
                <a16:creationId xmlns:a16="http://schemas.microsoft.com/office/drawing/2014/main" id="{FC1143B0-D7C4-75A1-639A-C43F3DE5E16D}"/>
              </a:ext>
            </a:extLst>
          </p:cNvPr>
          <p:cNvSpPr txBox="1"/>
          <p:nvPr/>
        </p:nvSpPr>
        <p:spPr>
          <a:xfrm>
            <a:off x="2931123" y="4721425"/>
            <a:ext cx="494117" cy="369332"/>
          </a:xfrm>
          <a:prstGeom prst="rect">
            <a:avLst/>
          </a:prstGeom>
          <a:noFill/>
        </p:spPr>
        <p:txBody>
          <a:bodyPr wrap="square" rtlCol="0">
            <a:spAutoFit/>
          </a:bodyPr>
          <a:lstStyle/>
          <a:p>
            <a:r>
              <a:rPr lang="ja-JP" altLang="en-US" dirty="0">
                <a:solidFill>
                  <a:srgbClr val="FF0000"/>
                </a:solidFill>
              </a:rPr>
              <a:t>③</a:t>
            </a:r>
            <a:endParaRPr kumimoji="1" lang="ja-JP" altLang="en-US" dirty="0">
              <a:solidFill>
                <a:srgbClr val="FF0000"/>
              </a:solidFill>
            </a:endParaRPr>
          </a:p>
        </p:txBody>
      </p:sp>
    </p:spTree>
    <p:extLst>
      <p:ext uri="{BB962C8B-B14F-4D97-AF65-F5344CB8AC3E}">
        <p14:creationId xmlns:p14="http://schemas.microsoft.com/office/powerpoint/2010/main" val="2191820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a:extLst>
              <a:ext uri="{FF2B5EF4-FFF2-40B4-BE49-F238E27FC236}">
                <a16:creationId xmlns:a16="http://schemas.microsoft.com/office/drawing/2014/main" id="{31DCE4F1-E608-0346-0139-392FBC6F32F0}"/>
              </a:ext>
            </a:extLst>
          </p:cNvPr>
          <p:cNvGrpSpPr/>
          <p:nvPr/>
        </p:nvGrpSpPr>
        <p:grpSpPr>
          <a:xfrm>
            <a:off x="2776273" y="1482496"/>
            <a:ext cx="1688981" cy="3465670"/>
            <a:chOff x="2776273" y="1482496"/>
            <a:chExt cx="1688981" cy="3465670"/>
          </a:xfrm>
        </p:grpSpPr>
        <p:pic>
          <p:nvPicPr>
            <p:cNvPr id="31" name="Picture 30">
              <a:extLst>
                <a:ext uri="{FF2B5EF4-FFF2-40B4-BE49-F238E27FC236}">
                  <a16:creationId xmlns:a16="http://schemas.microsoft.com/office/drawing/2014/main" id="{D0055999-8D29-6363-5553-EFC899D26512}"/>
                </a:ext>
              </a:extLst>
            </p:cNvPr>
            <p:cNvPicPr>
              <a:picLocks noChangeAspect="1"/>
            </p:cNvPicPr>
            <p:nvPr/>
          </p:nvPicPr>
          <p:blipFill>
            <a:blip r:embed="rId3"/>
            <a:stretch>
              <a:fillRect/>
            </a:stretch>
          </p:blipFill>
          <p:spPr>
            <a:xfrm>
              <a:off x="2776273" y="1482496"/>
              <a:ext cx="1579293" cy="3465670"/>
            </a:xfrm>
            <a:prstGeom prst="rect">
              <a:avLst/>
            </a:prstGeom>
          </p:spPr>
        </p:pic>
        <p:pic>
          <p:nvPicPr>
            <p:cNvPr id="14" name="図 13">
              <a:extLst>
                <a:ext uri="{FF2B5EF4-FFF2-40B4-BE49-F238E27FC236}">
                  <a16:creationId xmlns:a16="http://schemas.microsoft.com/office/drawing/2014/main" id="{36F2CEB3-2B09-C589-5B92-0763062FF660}"/>
                </a:ext>
              </a:extLst>
            </p:cNvPr>
            <p:cNvPicPr>
              <a:picLocks noChangeAspect="1"/>
            </p:cNvPicPr>
            <p:nvPr/>
          </p:nvPicPr>
          <p:blipFill rotWithShape="1">
            <a:blip r:embed="rId4"/>
            <a:srcRect l="8193" t="39053" r="59734" b="57025"/>
            <a:stretch/>
          </p:blipFill>
          <p:spPr>
            <a:xfrm>
              <a:off x="2885961" y="2555879"/>
              <a:ext cx="1579293" cy="433553"/>
            </a:xfrm>
            <a:prstGeom prst="rect">
              <a:avLst/>
            </a:prstGeom>
          </p:spPr>
        </p:pic>
      </p:grpSp>
      <p:grpSp>
        <p:nvGrpSpPr>
          <p:cNvPr id="13" name="Group 12">
            <a:extLst>
              <a:ext uri="{FF2B5EF4-FFF2-40B4-BE49-F238E27FC236}">
                <a16:creationId xmlns:a16="http://schemas.microsoft.com/office/drawing/2014/main" id="{106E3DF0-4CC4-AF74-AA52-31CDFF9F08FD}"/>
              </a:ext>
            </a:extLst>
          </p:cNvPr>
          <p:cNvGrpSpPr/>
          <p:nvPr/>
        </p:nvGrpSpPr>
        <p:grpSpPr>
          <a:xfrm>
            <a:off x="512294" y="1158404"/>
            <a:ext cx="1553047" cy="3346453"/>
            <a:chOff x="512294" y="1158404"/>
            <a:chExt cx="1553047" cy="3346453"/>
          </a:xfrm>
        </p:grpSpPr>
        <p:pic>
          <p:nvPicPr>
            <p:cNvPr id="4" name="Picture 3">
              <a:extLst>
                <a:ext uri="{FF2B5EF4-FFF2-40B4-BE49-F238E27FC236}">
                  <a16:creationId xmlns:a16="http://schemas.microsoft.com/office/drawing/2014/main" id="{F8BCFACA-2DBC-DF3D-970E-6E0D153EBA23}"/>
                </a:ext>
              </a:extLst>
            </p:cNvPr>
            <p:cNvPicPr>
              <a:picLocks noChangeAspect="1"/>
            </p:cNvPicPr>
            <p:nvPr/>
          </p:nvPicPr>
          <p:blipFill>
            <a:blip r:embed="rId5"/>
            <a:stretch>
              <a:fillRect/>
            </a:stretch>
          </p:blipFill>
          <p:spPr>
            <a:xfrm>
              <a:off x="512294" y="1158404"/>
              <a:ext cx="1553047" cy="3346453"/>
            </a:xfrm>
            <a:prstGeom prst="rect">
              <a:avLst/>
            </a:prstGeom>
          </p:spPr>
        </p:pic>
        <p:pic>
          <p:nvPicPr>
            <p:cNvPr id="12" name="Picture 11">
              <a:extLst>
                <a:ext uri="{FF2B5EF4-FFF2-40B4-BE49-F238E27FC236}">
                  <a16:creationId xmlns:a16="http://schemas.microsoft.com/office/drawing/2014/main" id="{D2779C3D-3CC7-3479-B6C1-999E138C940E}"/>
                </a:ext>
              </a:extLst>
            </p:cNvPr>
            <p:cNvPicPr>
              <a:picLocks noChangeAspect="1"/>
            </p:cNvPicPr>
            <p:nvPr/>
          </p:nvPicPr>
          <p:blipFill>
            <a:blip r:embed="rId6"/>
            <a:stretch>
              <a:fillRect/>
            </a:stretch>
          </p:blipFill>
          <p:spPr>
            <a:xfrm>
              <a:off x="725483" y="1720395"/>
              <a:ext cx="1229594" cy="220223"/>
            </a:xfrm>
            <a:prstGeom prst="rect">
              <a:avLst/>
            </a:prstGeom>
          </p:spPr>
        </p:pic>
      </p:grpSp>
      <p:sp>
        <p:nvSpPr>
          <p:cNvPr id="2" name="テキスト プレースホルダ 38">
            <a:extLst>
              <a:ext uri="{FF2B5EF4-FFF2-40B4-BE49-F238E27FC236}">
                <a16:creationId xmlns:a16="http://schemas.microsoft.com/office/drawing/2014/main" id="{DEA51A21-CF02-642D-A4BE-5916F701D43D}"/>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a:cs typeface="メイリオ" panose="020B0604030504040204" pitchFamily="50" charset="-128"/>
              </a:rPr>
              <a:t>応募者</a:t>
            </a:r>
            <a:r>
              <a:rPr lang="ja-JP" altLang="en-US" sz="1400" b="1" dirty="0">
                <a:cs typeface="メイリオ" panose="020B0604030504040204" pitchFamily="50" charset="-128"/>
              </a:rPr>
              <a:t>概要入力</a:t>
            </a:r>
            <a:endParaRPr lang="en-US" altLang="ja-JP" sz="1400" b="1" dirty="0">
              <a:cs typeface="メイリオ" panose="020B0604030504040204" pitchFamily="50" charset="-128"/>
            </a:endParaRPr>
          </a:p>
        </p:txBody>
      </p:sp>
      <p:sp>
        <p:nvSpPr>
          <p:cNvPr id="5" name="テキスト ボックス 4">
            <a:extLst>
              <a:ext uri="{FF2B5EF4-FFF2-40B4-BE49-F238E27FC236}">
                <a16:creationId xmlns:a16="http://schemas.microsoft.com/office/drawing/2014/main" id="{1B0FBFAF-9A6C-371D-6F02-7B0F92D3C53A}"/>
              </a:ext>
            </a:extLst>
          </p:cNvPr>
          <p:cNvSpPr txBox="1"/>
          <p:nvPr/>
        </p:nvSpPr>
        <p:spPr>
          <a:xfrm>
            <a:off x="6154236" y="1482496"/>
            <a:ext cx="5939518" cy="5170646"/>
          </a:xfrm>
          <a:prstGeom prst="rect">
            <a:avLst/>
          </a:prstGeom>
          <a:noFill/>
        </p:spPr>
        <p:txBody>
          <a:bodyPr wrap="square">
            <a:spAutoFit/>
          </a:bodyPr>
          <a:lstStyle/>
          <a:p>
            <a:r>
              <a:rPr lang="ja-JP" altLang="en-US" sz="1100" dirty="0">
                <a:solidFill>
                  <a:srgbClr val="FF0000"/>
                </a:solidFill>
                <a:latin typeface="Meiryo UI" panose="020B0604030504040204" pitchFamily="50" charset="-128"/>
                <a:ea typeface="Meiryo UI" panose="020B0604030504040204" pitchFamily="50" charset="-128"/>
              </a:rPr>
              <a:t>①　</a:t>
            </a:r>
            <a:r>
              <a:rPr lang="ja-JP" altLang="en-US" sz="1100" dirty="0">
                <a:latin typeface="Meiryo UI" panose="020B0604030504040204" pitchFamily="50" charset="-128"/>
                <a:ea typeface="Meiryo UI" panose="020B0604030504040204" pitchFamily="50" charset="-128"/>
              </a:rPr>
              <a:t>自社のホームページをお持ちの場合は「あり」を選択し、</a:t>
            </a:r>
            <a:r>
              <a:rPr lang="en-US" altLang="ja-JP" sz="1100" dirty="0">
                <a:latin typeface="Meiryo UI" panose="020B0604030504040204" pitchFamily="50" charset="-128"/>
                <a:ea typeface="Meiryo UI" panose="020B0604030504040204" pitchFamily="50" charset="-128"/>
              </a:rPr>
              <a:t>URL</a:t>
            </a:r>
            <a:r>
              <a:rPr lang="ja-JP" altLang="en-US" sz="1100" dirty="0">
                <a:latin typeface="Meiryo UI" panose="020B0604030504040204" pitchFamily="50" charset="-128"/>
                <a:ea typeface="Meiryo UI" panose="020B0604030504040204" pitchFamily="50" charset="-128"/>
              </a:rPr>
              <a:t>を入力してください。　</a:t>
            </a:r>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rPr>
              <a:t>②　</a:t>
            </a:r>
            <a:r>
              <a:rPr lang="ja-JP" altLang="en-US" sz="1100" dirty="0">
                <a:latin typeface="Meiryo UI" panose="020B0604030504040204" pitchFamily="50" charset="-128"/>
                <a:ea typeface="Meiryo UI" panose="020B0604030504040204" pitchFamily="50" charset="-128"/>
              </a:rPr>
              <a:t>主たる業種</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該当する項目をチェックしてください。（参考資料をご確認ください。</a:t>
            </a:r>
            <a:r>
              <a:rPr lang="en-US" altLang="ja-JP" sz="1100" dirty="0">
                <a:latin typeface="Meiryo UI" panose="020B0604030504040204" pitchFamily="50" charset="-128"/>
                <a:ea typeface="Meiryo UI" panose="020B0604030504040204" pitchFamily="50" charset="-128"/>
              </a:rPr>
              <a:t>)</a:t>
            </a:r>
          </a:p>
          <a:p>
            <a:r>
              <a:rPr lang="ja-JP" altLang="en-US" sz="1100" dirty="0">
                <a:solidFill>
                  <a:srgbClr val="FF0000"/>
                </a:solidFill>
                <a:latin typeface="Meiryo UI" panose="020B0604030504040204" pitchFamily="50" charset="-128"/>
                <a:ea typeface="Meiryo UI" panose="020B0604030504040204" pitchFamily="50" charset="-128"/>
              </a:rPr>
              <a:t>　　</a:t>
            </a:r>
            <a:r>
              <a:rPr lang="en-US" altLang="ja-JP" sz="1100" dirty="0">
                <a:solidFill>
                  <a:srgbClr val="FF0000"/>
                </a:solidFill>
                <a:latin typeface="Meiryo UI" panose="020B0604030504040204" pitchFamily="50" charset="-128"/>
                <a:ea typeface="Meiryo UI" panose="020B0604030504040204" pitchFamily="50" charset="-128"/>
              </a:rPr>
              <a:t>※NPO</a:t>
            </a:r>
            <a:r>
              <a:rPr lang="ja-JP" altLang="en-US" sz="1100" dirty="0">
                <a:solidFill>
                  <a:srgbClr val="FF0000"/>
                </a:solidFill>
                <a:latin typeface="Meiryo UI" panose="020B0604030504040204" pitchFamily="50" charset="-128"/>
                <a:ea typeface="Meiryo UI" panose="020B0604030504040204" pitchFamily="50" charset="-128"/>
              </a:rPr>
              <a:t>法人の場合</a:t>
            </a:r>
            <a:endParaRPr lang="en-US" altLang="ja-JP" sz="1100" dirty="0">
              <a:solidFill>
                <a:srgbClr val="FF0000"/>
              </a:solidFill>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特定非営利活動法人</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主たる業種の選択不要</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を選択してください。</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認定特定非営利活動法人の確認</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該当する項目をチェックしてください。</a:t>
            </a:r>
            <a:endParaRPr lang="en-US" altLang="ja-JP" sz="1100" dirty="0">
              <a:latin typeface="Meiryo UI" panose="020B0604030504040204" pitchFamily="50" charset="-128"/>
              <a:ea typeface="Meiryo UI" panose="020B0604030504040204" pitchFamily="50" charset="-128"/>
            </a:endParaRPr>
          </a:p>
          <a:p>
            <a:br>
              <a:rPr lang="en-US" altLang="ja-JP" sz="1100" dirty="0">
                <a:latin typeface="Meiryo UI" panose="020B0604030504040204" pitchFamily="50" charset="-128"/>
                <a:ea typeface="Meiryo UI" panose="020B0604030504040204" pitchFamily="50" charset="-128"/>
              </a:rPr>
            </a:br>
            <a:r>
              <a:rPr lang="ja-JP" altLang="en-US" sz="1100" dirty="0">
                <a:solidFill>
                  <a:srgbClr val="FF0000"/>
                </a:solidFill>
                <a:latin typeface="Meiryo UI" panose="020B0604030504040204" pitchFamily="50" charset="-128"/>
                <a:ea typeface="Meiryo UI" panose="020B0604030504040204" pitchFamily="50" charset="-128"/>
              </a:rPr>
              <a:t>③　</a:t>
            </a:r>
            <a:r>
              <a:rPr lang="ja-JP" altLang="en-US" sz="1100" dirty="0">
                <a:latin typeface="Meiryo UI" panose="020B0604030504040204" pitchFamily="50" charset="-128"/>
                <a:ea typeface="Meiryo UI" panose="020B0604030504040204" pitchFamily="50" charset="-128"/>
              </a:rPr>
              <a:t>業種</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当てはまる業種を選択してください。（参考資料をご確認ください。）</a:t>
            </a:r>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rPr>
              <a:t>④　</a:t>
            </a:r>
            <a:r>
              <a:rPr lang="ja-JP" altLang="en-US" sz="1100" dirty="0">
                <a:latin typeface="Meiryo UI" panose="020B0604030504040204" pitchFamily="50" charset="-128"/>
                <a:ea typeface="Meiryo UI" panose="020B0604030504040204" pitchFamily="50" charset="-128"/>
              </a:rPr>
              <a:t>常時使用する従業員数を半角数字で入力してください。　（参考資料をご確認ください。）</a:t>
            </a:r>
            <a:endParaRPr lang="en-US" altLang="ja-JP" sz="1100" dirty="0">
              <a:latin typeface="Meiryo UI" panose="020B0604030504040204" pitchFamily="50" charset="-128"/>
              <a:ea typeface="Meiryo UI" panose="020B0604030504040204" pitchFamily="50" charset="-128"/>
            </a:endParaRPr>
          </a:p>
          <a:p>
            <a:endParaRPr lang="en-US" altLang="ja-JP" sz="1100" dirty="0">
              <a:solidFill>
                <a:srgbClr val="FF0000"/>
              </a:solidFill>
              <a:latin typeface="Meiryo UI" panose="020B0604030504040204" pitchFamily="50" charset="-128"/>
              <a:ea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rPr>
              <a:t>⑤　</a:t>
            </a:r>
            <a:r>
              <a:rPr lang="ja-JP" altLang="en-US" sz="1100" dirty="0">
                <a:latin typeface="Meiryo UI" panose="020B0604030504040204" pitchFamily="50" charset="-128"/>
                <a:ea typeface="Meiryo UI" panose="020B0604030504040204" pitchFamily="50" charset="-128"/>
              </a:rPr>
              <a:t>資本金額を半角数字で入力してください。（単位</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万円）</a:t>
            </a:r>
            <a:endParaRPr lang="en-US" altLang="ja-JP" sz="1100" dirty="0">
              <a:latin typeface="Meiryo UI" panose="020B0604030504040204" pitchFamily="50" charset="-128"/>
              <a:ea typeface="Meiryo UI" panose="020B0604030504040204" pitchFamily="50" charset="-128"/>
            </a:endParaRPr>
          </a:p>
          <a:p>
            <a:r>
              <a:rPr lang="en-US" altLang="ja-JP" sz="1100" dirty="0">
                <a:solidFill>
                  <a:srgbClr val="FF0000"/>
                </a:solidFill>
                <a:latin typeface="Meiryo UI" panose="020B0604030504040204" pitchFamily="50" charset="-128"/>
                <a:ea typeface="Meiryo UI" panose="020B0604030504040204" pitchFamily="50" charset="-128"/>
              </a:rPr>
              <a:t>※</a:t>
            </a:r>
            <a:r>
              <a:rPr lang="ja-JP" altLang="en-US" sz="1100" dirty="0">
                <a:solidFill>
                  <a:srgbClr val="FF0000"/>
                </a:solidFill>
                <a:latin typeface="Meiryo UI" panose="020B0604030504040204" pitchFamily="50" charset="-128"/>
                <a:ea typeface="Meiryo UI" panose="020B0604030504040204" pitchFamily="50" charset="-128"/>
              </a:rPr>
              <a:t>法人のみ</a:t>
            </a:r>
            <a:endParaRPr lang="en-US" altLang="ja-JP" sz="1100" dirty="0">
              <a:solidFill>
                <a:srgbClr val="FF0000"/>
              </a:solidFill>
              <a:latin typeface="Meiryo UI" panose="020B0604030504040204" pitchFamily="50" charset="-128"/>
              <a:ea typeface="Meiryo UI" panose="020B0604030504040204" pitchFamily="50" charset="-128"/>
            </a:endParaRPr>
          </a:p>
          <a:p>
            <a:endParaRPr lang="en-US" altLang="ja-JP" sz="1100" dirty="0">
              <a:solidFill>
                <a:srgbClr val="FF0000"/>
              </a:solidFill>
              <a:latin typeface="Meiryo UI" panose="020B0604030504040204" pitchFamily="50" charset="-128"/>
              <a:ea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rPr>
              <a:t>⑥ </a:t>
            </a:r>
            <a:r>
              <a:rPr lang="ja-JP" altLang="en-US" sz="1100" dirty="0">
                <a:latin typeface="Meiryo UI" panose="020B0604030504040204" pitchFamily="50" charset="-128"/>
                <a:ea typeface="Meiryo UI" panose="020B0604030504040204" pitchFamily="50" charset="-128"/>
              </a:rPr>
              <a:t>設立した日が明確か否か：該当する項目をチェックしてください。</a:t>
            </a:r>
            <a:br>
              <a:rPr lang="en-US" altLang="ja-JP" sz="1100" dirty="0">
                <a:latin typeface="Meiryo UI" panose="020B0604030504040204" pitchFamily="50" charset="-128"/>
                <a:ea typeface="Meiryo UI" panose="020B0604030504040204" pitchFamily="50" charset="-128"/>
              </a:rPr>
            </a:b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「はい」を選択した場合は項目内のカレンダーボタンを押下し、設立年月日</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西暦）を選択してください。また、直接入力することも可能です。</a:t>
            </a:r>
            <a:endParaRPr lang="en-US" altLang="ja-JP" sz="1100" dirty="0">
              <a:latin typeface="Meiryo UI" panose="020B0604030504040204" pitchFamily="50" charset="-128"/>
              <a:ea typeface="Meiryo UI" panose="020B0604030504040204" pitchFamily="50" charset="-128"/>
            </a:endParaRPr>
          </a:p>
          <a:p>
            <a:r>
              <a:rPr lang="en-US" altLang="ja-JP" sz="1100" dirty="0">
                <a:solidFill>
                  <a:srgbClr val="FF0000"/>
                </a:solidFill>
                <a:latin typeface="Meiryo UI" panose="020B0604030504040204" pitchFamily="50" charset="-128"/>
                <a:ea typeface="Meiryo UI" panose="020B0604030504040204" pitchFamily="50" charset="-128"/>
              </a:rPr>
              <a:t>※</a:t>
            </a:r>
            <a:r>
              <a:rPr lang="ja-JP" altLang="en-US" sz="1100" dirty="0">
                <a:solidFill>
                  <a:srgbClr val="FF0000"/>
                </a:solidFill>
                <a:latin typeface="Meiryo UI" panose="020B0604030504040204" pitchFamily="50" charset="-128"/>
                <a:ea typeface="Meiryo UI" panose="020B0604030504040204" pitchFamily="50" charset="-128"/>
              </a:rPr>
              <a:t>法人の場合、⑥‘のみ表示されます。</a:t>
            </a:r>
            <a:endParaRPr lang="en-US" altLang="ja-JP" sz="1100" dirty="0">
              <a:solidFill>
                <a:srgbClr val="FF0000"/>
              </a:solidFill>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rPr>
              <a:t>⑦　</a:t>
            </a:r>
            <a:r>
              <a:rPr lang="ja-JP" altLang="en-US" sz="1100" dirty="0">
                <a:latin typeface="Meiryo UI" panose="020B0604030504040204" pitchFamily="50" charset="-128"/>
                <a:ea typeface="Meiryo UI" panose="020B0604030504040204" pitchFamily="50" charset="-128"/>
              </a:rPr>
              <a:t>事業所数を半角数字で入力してください。</a:t>
            </a:r>
            <a:endParaRPr lang="en-US" altLang="ja-JP" sz="1100" dirty="0">
              <a:solidFill>
                <a:srgbClr val="FF0000"/>
              </a:solidFill>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rPr>
              <a:t>⑧　</a:t>
            </a:r>
            <a:r>
              <a:rPr lang="ja-JP" altLang="en-US" sz="1100" dirty="0">
                <a:latin typeface="Meiryo UI" panose="020B0604030504040204" pitchFamily="50" charset="-128"/>
                <a:ea typeface="Meiryo UI" panose="020B0604030504040204" pitchFamily="50" charset="-128"/>
              </a:rPr>
              <a:t>補助事業実施場所の郵便番号及び住所を入力してください。</a:t>
            </a:r>
            <a:endParaRPr lang="en-US" altLang="ja-JP" sz="1100" dirty="0">
              <a:latin typeface="Meiryo UI" panose="020B0604030504040204" pitchFamily="50" charset="-128"/>
              <a:ea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郵便番号は半角数字、住所は全角文字で入力してください。</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郵便番号を入力後、検索ボタンを押下することで、町域名までが自動入力されます。</a:t>
            </a:r>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ja-JP" altLang="en-US" sz="1100" dirty="0">
                <a:solidFill>
                  <a:srgbClr val="FF0000"/>
                </a:solidFill>
                <a:latin typeface="Meiryo UI" panose="020B0604030504040204" pitchFamily="50" charset="-128"/>
                <a:ea typeface="Meiryo UI" panose="020B0604030504040204" pitchFamily="50" charset="-128"/>
              </a:rPr>
              <a:t>⑨　</a:t>
            </a:r>
            <a:r>
              <a:rPr lang="ja-JP" altLang="en-US" sz="1100" dirty="0">
                <a:latin typeface="Meiryo UI" panose="020B0604030504040204" pitchFamily="50" charset="-128"/>
                <a:ea typeface="Meiryo UI" panose="020B0604030504040204" pitchFamily="50" charset="-128"/>
              </a:rPr>
              <a:t>決算期</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該当する項目をチェックしてください。</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　　詳細について、個人事業主の方は</a:t>
            </a:r>
            <a:r>
              <a:rPr lang="en-US" altLang="ja-JP" sz="1100" dirty="0">
                <a:latin typeface="Meiryo UI" panose="020B0604030504040204" pitchFamily="50" charset="-128"/>
                <a:ea typeface="Meiryo UI" panose="020B0604030504040204" pitchFamily="50" charset="-128"/>
              </a:rPr>
              <a:t>P.13,14</a:t>
            </a:r>
            <a:r>
              <a:rPr lang="ja-JP" altLang="en-US" sz="1100" dirty="0">
                <a:latin typeface="Meiryo UI" panose="020B0604030504040204" pitchFamily="50" charset="-128"/>
                <a:ea typeface="Meiryo UI" panose="020B0604030504040204" pitchFamily="50" charset="-128"/>
              </a:rPr>
              <a:t>を、法人・</a:t>
            </a:r>
            <a:r>
              <a:rPr lang="en-US" altLang="ja-JP" sz="1100" dirty="0">
                <a:latin typeface="Meiryo UI" panose="020B0604030504040204" pitchFamily="50" charset="-128"/>
                <a:ea typeface="Meiryo UI" panose="020B0604030504040204" pitchFamily="50" charset="-128"/>
              </a:rPr>
              <a:t>NPO</a:t>
            </a:r>
            <a:r>
              <a:rPr lang="ja-JP" altLang="en-US" sz="1100" dirty="0">
                <a:latin typeface="Meiryo UI" panose="020B0604030504040204" pitchFamily="50" charset="-128"/>
                <a:ea typeface="Meiryo UI" panose="020B0604030504040204" pitchFamily="50" charset="-128"/>
              </a:rPr>
              <a:t>法人の方は</a:t>
            </a:r>
            <a:r>
              <a:rPr lang="en-US" altLang="ja-JP" sz="1100" dirty="0">
                <a:latin typeface="Meiryo UI" panose="020B0604030504040204" pitchFamily="50" charset="-128"/>
                <a:ea typeface="Meiryo UI" panose="020B0604030504040204" pitchFamily="50" charset="-128"/>
              </a:rPr>
              <a:t>P.15,16</a:t>
            </a:r>
            <a:r>
              <a:rPr lang="ja-JP" altLang="en-US" sz="1100" dirty="0">
                <a:latin typeface="Meiryo UI" panose="020B0604030504040204" pitchFamily="50" charset="-128"/>
                <a:ea typeface="Meiryo UI" panose="020B0604030504040204" pitchFamily="50" charset="-128"/>
              </a:rPr>
              <a:t>をご参照ください。</a:t>
            </a:r>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参考資料 </a:t>
            </a:r>
            <a:r>
              <a:rPr lang="en-US" altLang="ja-JP" sz="1100" dirty="0">
                <a:latin typeface="Meiryo UI" panose="020B0604030504040204" pitchFamily="50" charset="-128"/>
                <a:ea typeface="Meiryo UI" panose="020B0604030504040204" pitchFamily="50" charset="-128"/>
              </a:rPr>
              <a:t>P.2</a:t>
            </a:r>
            <a:r>
              <a:rPr lang="ja-JP" altLang="en-US" sz="1100" dirty="0">
                <a:latin typeface="Meiryo UI" panose="020B0604030504040204" pitchFamily="50" charset="-128"/>
                <a:ea typeface="Meiryo UI" panose="020B0604030504040204" pitchFamily="50" charset="-128"/>
              </a:rPr>
              <a:t>（</a:t>
            </a:r>
            <a:r>
              <a:rPr lang="en-US" altLang="ja-JP" sz="1100" dirty="0">
                <a:hlinkClick r:id="rId7" tooltip="https://www.shokokai.or.jp/jizokuka_r1h/doc/kobo/r5_12/%e4%b8%80%e8%88%ac%e5%9e%8b_%e5%88%a5%e7%b4%99_%e5%8f%82%e8%80%83%e8%b3%87%e6%96%99_%e7%ac%ac12%e7%89%88.pdf"/>
              </a:rPr>
              <a:t> https://www.shokokai.or.jp/jizokuka_r1h/doc/kobo/r5_12/</a:t>
            </a:r>
            <a:r>
              <a:rPr lang="ja-JP" altLang="en-US" sz="1100" dirty="0">
                <a:hlinkClick r:id="rId7" tooltip="https://www.shokokai.or.jp/jizokuka_r1h/doc/kobo/r5_12/%e4%b8%80%e8%88%ac%e5%9e%8b_%e5%88%a5%e7%b4%99_%e5%8f%82%e8%80%83%e8%b3%87%e6%96%99_%e7%ac%ac12%e7%89%88.pdf"/>
              </a:rPr>
              <a:t>一般型</a:t>
            </a:r>
            <a:r>
              <a:rPr lang="en-US" altLang="ja-JP" sz="1100" dirty="0">
                <a:hlinkClick r:id="rId7" tooltip="https://www.shokokai.or.jp/jizokuka_r1h/doc/kobo/r5_12/%e4%b8%80%e8%88%ac%e5%9e%8b_%e5%88%a5%e7%b4%99_%e5%8f%82%e8%80%83%e8%b3%87%e6%96%99_%e7%ac%ac12%e7%89%88.pdf"/>
              </a:rPr>
              <a:t>_</a:t>
            </a:r>
            <a:r>
              <a:rPr lang="ja-JP" altLang="en-US" sz="1100" dirty="0">
                <a:hlinkClick r:id="rId7" tooltip="https://www.shokokai.or.jp/jizokuka_r1h/doc/kobo/r5_12/%e4%b8%80%e8%88%ac%e5%9e%8b_%e5%88%a5%e7%b4%99_%e5%8f%82%e8%80%83%e8%b3%87%e6%96%99_%e7%ac%ac12%e7%89%88.pdf"/>
              </a:rPr>
              <a:t>別紙</a:t>
            </a:r>
            <a:r>
              <a:rPr lang="en-US" altLang="ja-JP" sz="1100" dirty="0">
                <a:hlinkClick r:id="rId7" tooltip="https://www.shokokai.or.jp/jizokuka_r1h/doc/kobo/r5_12/%e4%b8%80%e8%88%ac%e5%9e%8b_%e5%88%a5%e7%b4%99_%e5%8f%82%e8%80%83%e8%b3%87%e6%96%99_%e7%ac%ac12%e7%89%88.pdf"/>
              </a:rPr>
              <a:t>_</a:t>
            </a:r>
            <a:r>
              <a:rPr lang="ja-JP" altLang="en-US" sz="1100" dirty="0">
                <a:hlinkClick r:id="rId7" tooltip="https://www.shokokai.or.jp/jizokuka_r1h/doc/kobo/r5_12/%e4%b8%80%e8%88%ac%e5%9e%8b_%e5%88%a5%e7%b4%99_%e5%8f%82%e8%80%83%e8%b3%87%e6%96%99_%e7%ac%ac12%e7%89%88.pdf"/>
              </a:rPr>
              <a:t>参考資料</a:t>
            </a:r>
            <a:r>
              <a:rPr lang="en-US" altLang="ja-JP" sz="1100" dirty="0">
                <a:hlinkClick r:id="rId7" tooltip="https://www.shokokai.or.jp/jizokuka_r1h/doc/kobo/r5_12/%e4%b8%80%e8%88%ac%e5%9e%8b_%e5%88%a5%e7%b4%99_%e5%8f%82%e8%80%83%e8%b3%87%e6%96%99_%e7%ac%ac12%e7%89%88.pdf"/>
              </a:rPr>
              <a:t>_</a:t>
            </a:r>
            <a:r>
              <a:rPr lang="ja-JP" altLang="en-US" sz="1100" dirty="0">
                <a:hlinkClick r:id="rId7" tooltip="https://www.shokokai.or.jp/jizokuka_r1h/doc/kobo/r5_12/%e4%b8%80%e8%88%ac%e5%9e%8b_%e5%88%a5%e7%b4%99_%e5%8f%82%e8%80%83%e8%b3%87%e6%96%99_%e7%ac%ac12%e7%89%88.pdf"/>
              </a:rPr>
              <a:t>第</a:t>
            </a:r>
            <a:r>
              <a:rPr lang="en-US" altLang="ja-JP" sz="1100" dirty="0">
                <a:hlinkClick r:id="rId7" tooltip="https://www.shokokai.or.jp/jizokuka_r1h/doc/kobo/r5_12/%e4%b8%80%e8%88%ac%e5%9e%8b_%e5%88%a5%e7%b4%99_%e5%8f%82%e8%80%83%e8%b3%87%e6%96%99_%e7%ac%ac12%e7%89%88.pdf"/>
              </a:rPr>
              <a:t>12</a:t>
            </a:r>
            <a:r>
              <a:rPr lang="ja-JP" altLang="en-US" sz="1100" dirty="0">
                <a:hlinkClick r:id="rId7" tooltip="https://www.shokokai.or.jp/jizokuka_r1h/doc/kobo/r5_12/%e4%b8%80%e8%88%ac%e5%9e%8b_%e5%88%a5%e7%b4%99_%e5%8f%82%e8%80%83%e8%b3%87%e6%96%99_%e7%ac%ac12%e7%89%88.pdf"/>
              </a:rPr>
              <a:t>版</a:t>
            </a:r>
            <a:r>
              <a:rPr lang="en-US" altLang="ja-JP" sz="1100" dirty="0">
                <a:hlinkClick r:id="rId7" tooltip="https://www.shokokai.or.jp/jizokuka_r1h/doc/kobo/r5_12/%e4%b8%80%e8%88%ac%e5%9e%8b_%e5%88%a5%e7%b4%99_%e5%8f%82%e8%80%83%e8%b3%87%e6%96%99_%e7%ac%ac12%e7%89%88.pdf"/>
              </a:rPr>
              <a:t>.pdf </a:t>
            </a:r>
            <a:r>
              <a:rPr lang="ja-JP" altLang="en-US" sz="1100" dirty="0">
                <a:latin typeface="Meiryo UI" panose="020B0604030504040204" pitchFamily="50" charset="-128"/>
                <a:ea typeface="Meiryo UI" panose="020B0604030504040204" pitchFamily="50" charset="-128"/>
              </a:rPr>
              <a:t>）</a:t>
            </a:r>
          </a:p>
        </p:txBody>
      </p:sp>
      <p:sp>
        <p:nvSpPr>
          <p:cNvPr id="3" name="正方形/長方形 2">
            <a:extLst>
              <a:ext uri="{FF2B5EF4-FFF2-40B4-BE49-F238E27FC236}">
                <a16:creationId xmlns:a16="http://schemas.microsoft.com/office/drawing/2014/main" id="{BA6F9192-4F1A-0C3E-37EF-39596E66BBA7}"/>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FEBB9B07-E8B2-7A03-B8B1-ED7719DC6D55}"/>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応募者概要入力画面です。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応募者の概要情報を入力してください。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1442E1D0-041F-06D7-60BB-B6FDB15FE9FE}"/>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9" name="図 8" descr="図形&#10;&#10;低い精度で自動的に生成された説明">
            <a:extLst>
              <a:ext uri="{FF2B5EF4-FFF2-40B4-BE49-F238E27FC236}">
                <a16:creationId xmlns:a16="http://schemas.microsoft.com/office/drawing/2014/main" id="{6E74435E-3D78-5CF1-A9E4-CC0B126703C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28" name="Picture 27">
            <a:extLst>
              <a:ext uri="{FF2B5EF4-FFF2-40B4-BE49-F238E27FC236}">
                <a16:creationId xmlns:a16="http://schemas.microsoft.com/office/drawing/2014/main" id="{4ACD239B-9E6F-C21C-D5FF-8F97750DC70B}"/>
              </a:ext>
            </a:extLst>
          </p:cNvPr>
          <p:cNvPicPr>
            <a:picLocks noChangeAspect="1"/>
          </p:cNvPicPr>
          <p:nvPr/>
        </p:nvPicPr>
        <p:blipFill rotWithShape="1">
          <a:blip r:embed="rId9"/>
          <a:srcRect r="22495" b="146"/>
          <a:stretch/>
        </p:blipFill>
        <p:spPr>
          <a:xfrm>
            <a:off x="516457" y="5180557"/>
            <a:ext cx="1713186" cy="1223896"/>
          </a:xfrm>
          <a:prstGeom prst="rect">
            <a:avLst/>
          </a:prstGeom>
        </p:spPr>
      </p:pic>
      <p:sp>
        <p:nvSpPr>
          <p:cNvPr id="51" name="テキスト ボックス 50">
            <a:extLst>
              <a:ext uri="{FF2B5EF4-FFF2-40B4-BE49-F238E27FC236}">
                <a16:creationId xmlns:a16="http://schemas.microsoft.com/office/drawing/2014/main" id="{01028278-5CD6-9571-5508-34744C304275}"/>
              </a:ext>
            </a:extLst>
          </p:cNvPr>
          <p:cNvSpPr txBox="1">
            <a:spLocks/>
          </p:cNvSpPr>
          <p:nvPr/>
        </p:nvSpPr>
        <p:spPr>
          <a:xfrm>
            <a:off x="306454" y="2252418"/>
            <a:ext cx="415498" cy="369332"/>
          </a:xfrm>
          <a:prstGeom prst="rect">
            <a:avLst/>
          </a:prstGeom>
          <a:noFill/>
        </p:spPr>
        <p:txBody>
          <a:bodyPr wrap="square" rtlCol="0">
            <a:spAutoFit/>
          </a:bodyPr>
          <a:lstStyle/>
          <a:p>
            <a:r>
              <a:rPr lang="ja-JP" altLang="en-US" sz="1800" dirty="0">
                <a:solidFill>
                  <a:srgbClr val="FF0000"/>
                </a:solidFill>
                <a:latin typeface="Meiryo UI"/>
                <a:ea typeface="Meiryo UI"/>
              </a:rPr>
              <a:t>①</a:t>
            </a:r>
            <a:endParaRPr kumimoji="1" lang="ja-JP" altLang="en-US" dirty="0"/>
          </a:p>
        </p:txBody>
      </p:sp>
      <p:sp>
        <p:nvSpPr>
          <p:cNvPr id="52" name="テキスト ボックス 51">
            <a:extLst>
              <a:ext uri="{FF2B5EF4-FFF2-40B4-BE49-F238E27FC236}">
                <a16:creationId xmlns:a16="http://schemas.microsoft.com/office/drawing/2014/main" id="{C05D3E08-BD86-66B5-6FA9-CC75A418703B}"/>
              </a:ext>
            </a:extLst>
          </p:cNvPr>
          <p:cNvSpPr txBox="1">
            <a:spLocks/>
          </p:cNvSpPr>
          <p:nvPr/>
        </p:nvSpPr>
        <p:spPr>
          <a:xfrm>
            <a:off x="306454" y="2745145"/>
            <a:ext cx="415498" cy="369332"/>
          </a:xfrm>
          <a:prstGeom prst="rect">
            <a:avLst/>
          </a:prstGeom>
          <a:noFill/>
        </p:spPr>
        <p:txBody>
          <a:bodyPr wrap="square" rtlCol="0">
            <a:spAutoFit/>
          </a:bodyPr>
          <a:lstStyle/>
          <a:p>
            <a:r>
              <a:rPr kumimoji="1" lang="ja-JP" altLang="en-US" dirty="0">
                <a:solidFill>
                  <a:srgbClr val="FF0000"/>
                </a:solidFill>
                <a:latin typeface="Meiryo UI"/>
                <a:ea typeface="Meiryo UI"/>
              </a:rPr>
              <a:t>②</a:t>
            </a:r>
            <a:endParaRPr kumimoji="1" lang="ja-JP" altLang="en-US" dirty="0"/>
          </a:p>
        </p:txBody>
      </p:sp>
      <p:sp>
        <p:nvSpPr>
          <p:cNvPr id="54" name="テキスト ボックス 53">
            <a:extLst>
              <a:ext uri="{FF2B5EF4-FFF2-40B4-BE49-F238E27FC236}">
                <a16:creationId xmlns:a16="http://schemas.microsoft.com/office/drawing/2014/main" id="{82F9BFB4-6A66-F5D4-2E25-E38C97D775E5}"/>
              </a:ext>
            </a:extLst>
          </p:cNvPr>
          <p:cNvSpPr txBox="1">
            <a:spLocks/>
          </p:cNvSpPr>
          <p:nvPr/>
        </p:nvSpPr>
        <p:spPr>
          <a:xfrm>
            <a:off x="306454" y="3303849"/>
            <a:ext cx="415498" cy="369332"/>
          </a:xfrm>
          <a:prstGeom prst="rect">
            <a:avLst/>
          </a:prstGeom>
          <a:noFill/>
        </p:spPr>
        <p:txBody>
          <a:bodyPr wrap="square" rtlCol="0">
            <a:spAutoFit/>
          </a:bodyPr>
          <a:lstStyle/>
          <a:p>
            <a:r>
              <a:rPr kumimoji="1" lang="ja-JP" altLang="en-US" dirty="0">
                <a:solidFill>
                  <a:srgbClr val="FF0000"/>
                </a:solidFill>
                <a:latin typeface="Meiryo UI"/>
                <a:ea typeface="Meiryo UI"/>
              </a:rPr>
              <a:t>③</a:t>
            </a:r>
            <a:endParaRPr kumimoji="1" lang="ja-JP" altLang="en-US" dirty="0"/>
          </a:p>
        </p:txBody>
      </p:sp>
      <p:sp>
        <p:nvSpPr>
          <p:cNvPr id="53" name="テキスト ボックス 52">
            <a:extLst>
              <a:ext uri="{FF2B5EF4-FFF2-40B4-BE49-F238E27FC236}">
                <a16:creationId xmlns:a16="http://schemas.microsoft.com/office/drawing/2014/main" id="{B3336F31-AE20-CA2B-4AC5-6FE5D3CB7840}"/>
              </a:ext>
            </a:extLst>
          </p:cNvPr>
          <p:cNvSpPr txBox="1">
            <a:spLocks/>
          </p:cNvSpPr>
          <p:nvPr/>
        </p:nvSpPr>
        <p:spPr>
          <a:xfrm>
            <a:off x="2499701" y="1792851"/>
            <a:ext cx="415498" cy="369332"/>
          </a:xfrm>
          <a:prstGeom prst="rect">
            <a:avLst/>
          </a:prstGeom>
          <a:noFill/>
        </p:spPr>
        <p:txBody>
          <a:bodyPr wrap="square" rtlCol="0">
            <a:spAutoFit/>
          </a:bodyPr>
          <a:lstStyle/>
          <a:p>
            <a:r>
              <a:rPr kumimoji="1" lang="ja-JP" altLang="en-US" dirty="0">
                <a:solidFill>
                  <a:srgbClr val="FF0000"/>
                </a:solidFill>
                <a:latin typeface="Meiryo UI"/>
                <a:ea typeface="Meiryo UI"/>
              </a:rPr>
              <a:t>④</a:t>
            </a:r>
            <a:endParaRPr kumimoji="1" lang="ja-JP" altLang="en-US" dirty="0"/>
          </a:p>
        </p:txBody>
      </p:sp>
      <p:sp>
        <p:nvSpPr>
          <p:cNvPr id="1025" name="テキスト ボックス 1024">
            <a:extLst>
              <a:ext uri="{FF2B5EF4-FFF2-40B4-BE49-F238E27FC236}">
                <a16:creationId xmlns:a16="http://schemas.microsoft.com/office/drawing/2014/main" id="{D1BF952A-C7C3-3BD0-C801-88AB27201997}"/>
              </a:ext>
            </a:extLst>
          </p:cNvPr>
          <p:cNvSpPr txBox="1">
            <a:spLocks/>
          </p:cNvSpPr>
          <p:nvPr/>
        </p:nvSpPr>
        <p:spPr>
          <a:xfrm>
            <a:off x="2499701" y="2180186"/>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⑤</a:t>
            </a:r>
            <a:endParaRPr kumimoji="1" lang="ja-JP" altLang="en-US" dirty="0"/>
          </a:p>
        </p:txBody>
      </p:sp>
      <p:sp>
        <p:nvSpPr>
          <p:cNvPr id="1029" name="テキスト ボックス 1028">
            <a:extLst>
              <a:ext uri="{FF2B5EF4-FFF2-40B4-BE49-F238E27FC236}">
                <a16:creationId xmlns:a16="http://schemas.microsoft.com/office/drawing/2014/main" id="{CAE44494-6F02-A7E6-A98B-B6AD1CF0F828}"/>
              </a:ext>
            </a:extLst>
          </p:cNvPr>
          <p:cNvSpPr txBox="1">
            <a:spLocks/>
          </p:cNvSpPr>
          <p:nvPr/>
        </p:nvSpPr>
        <p:spPr>
          <a:xfrm>
            <a:off x="2499701" y="2549518"/>
            <a:ext cx="415498" cy="369332"/>
          </a:xfrm>
          <a:prstGeom prst="rect">
            <a:avLst/>
          </a:prstGeom>
          <a:noFill/>
        </p:spPr>
        <p:txBody>
          <a:bodyPr wrap="square" rtlCol="0">
            <a:spAutoFit/>
          </a:bodyPr>
          <a:lstStyle/>
          <a:p>
            <a:r>
              <a:rPr kumimoji="1" lang="ja-JP" altLang="en-US" dirty="0">
                <a:solidFill>
                  <a:srgbClr val="FF0000"/>
                </a:solidFill>
                <a:latin typeface="Meiryo UI"/>
                <a:ea typeface="Meiryo UI"/>
              </a:rPr>
              <a:t>⑥</a:t>
            </a:r>
            <a:endParaRPr kumimoji="1" lang="ja-JP" altLang="en-US" dirty="0"/>
          </a:p>
        </p:txBody>
      </p:sp>
      <p:pic>
        <p:nvPicPr>
          <p:cNvPr id="11" name="Picture 10">
            <a:extLst>
              <a:ext uri="{FF2B5EF4-FFF2-40B4-BE49-F238E27FC236}">
                <a16:creationId xmlns:a16="http://schemas.microsoft.com/office/drawing/2014/main" id="{62FB6330-CEDE-2175-BD3E-50477AD91630}"/>
              </a:ext>
            </a:extLst>
          </p:cNvPr>
          <p:cNvPicPr>
            <a:picLocks noChangeAspect="1"/>
          </p:cNvPicPr>
          <p:nvPr/>
        </p:nvPicPr>
        <p:blipFill rotWithShape="1">
          <a:blip r:embed="rId10"/>
          <a:srcRect t="29829" r="310" b="568"/>
          <a:stretch/>
        </p:blipFill>
        <p:spPr>
          <a:xfrm>
            <a:off x="2765226" y="3015544"/>
            <a:ext cx="1646183" cy="2525780"/>
          </a:xfrm>
          <a:prstGeom prst="rect">
            <a:avLst/>
          </a:prstGeom>
        </p:spPr>
      </p:pic>
      <p:sp>
        <p:nvSpPr>
          <p:cNvPr id="1031" name="テキスト ボックス 1030">
            <a:extLst>
              <a:ext uri="{FF2B5EF4-FFF2-40B4-BE49-F238E27FC236}">
                <a16:creationId xmlns:a16="http://schemas.microsoft.com/office/drawing/2014/main" id="{2A78F63A-0D09-7940-93A9-4A51B9397178}"/>
              </a:ext>
            </a:extLst>
          </p:cNvPr>
          <p:cNvSpPr txBox="1">
            <a:spLocks/>
          </p:cNvSpPr>
          <p:nvPr/>
        </p:nvSpPr>
        <p:spPr>
          <a:xfrm>
            <a:off x="2499701" y="2883793"/>
            <a:ext cx="415498" cy="369332"/>
          </a:xfrm>
          <a:prstGeom prst="rect">
            <a:avLst/>
          </a:prstGeom>
          <a:noFill/>
        </p:spPr>
        <p:txBody>
          <a:bodyPr wrap="square" rtlCol="0">
            <a:spAutoFit/>
          </a:bodyPr>
          <a:lstStyle/>
          <a:p>
            <a:r>
              <a:rPr kumimoji="1" lang="ja-JP" altLang="en-US" dirty="0">
                <a:solidFill>
                  <a:srgbClr val="FF0000"/>
                </a:solidFill>
                <a:latin typeface="Meiryo UI"/>
                <a:ea typeface="Meiryo UI"/>
              </a:rPr>
              <a:t>⑦</a:t>
            </a:r>
            <a:endParaRPr kumimoji="1" lang="ja-JP" altLang="en-US" dirty="0"/>
          </a:p>
        </p:txBody>
      </p:sp>
      <p:sp>
        <p:nvSpPr>
          <p:cNvPr id="1032" name="テキスト ボックス 1031">
            <a:extLst>
              <a:ext uri="{FF2B5EF4-FFF2-40B4-BE49-F238E27FC236}">
                <a16:creationId xmlns:a16="http://schemas.microsoft.com/office/drawing/2014/main" id="{DC50BD41-0869-F83B-DD7A-31576EF2B3D0}"/>
              </a:ext>
            </a:extLst>
          </p:cNvPr>
          <p:cNvSpPr txBox="1">
            <a:spLocks/>
          </p:cNvSpPr>
          <p:nvPr/>
        </p:nvSpPr>
        <p:spPr>
          <a:xfrm>
            <a:off x="2499701" y="3288182"/>
            <a:ext cx="415498" cy="369332"/>
          </a:xfrm>
          <a:prstGeom prst="rect">
            <a:avLst/>
          </a:prstGeom>
          <a:noFill/>
        </p:spPr>
        <p:txBody>
          <a:bodyPr wrap="square" rtlCol="0">
            <a:spAutoFit/>
          </a:bodyPr>
          <a:lstStyle/>
          <a:p>
            <a:r>
              <a:rPr kumimoji="1" lang="ja-JP" altLang="en-US" dirty="0">
                <a:solidFill>
                  <a:srgbClr val="FF0000"/>
                </a:solidFill>
                <a:latin typeface="Meiryo UI"/>
                <a:ea typeface="Meiryo UI"/>
              </a:rPr>
              <a:t>⑧</a:t>
            </a:r>
            <a:endParaRPr kumimoji="1" lang="ja-JP" altLang="en-US" dirty="0"/>
          </a:p>
        </p:txBody>
      </p:sp>
      <p:sp>
        <p:nvSpPr>
          <p:cNvPr id="1033" name="テキスト ボックス 1032">
            <a:extLst>
              <a:ext uri="{FF2B5EF4-FFF2-40B4-BE49-F238E27FC236}">
                <a16:creationId xmlns:a16="http://schemas.microsoft.com/office/drawing/2014/main" id="{B11F3BB6-9904-E468-0806-09E4DA913262}"/>
              </a:ext>
            </a:extLst>
          </p:cNvPr>
          <p:cNvSpPr txBox="1">
            <a:spLocks/>
          </p:cNvSpPr>
          <p:nvPr/>
        </p:nvSpPr>
        <p:spPr>
          <a:xfrm>
            <a:off x="2499701" y="5177247"/>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⑨</a:t>
            </a:r>
            <a:endParaRPr kumimoji="1" lang="ja-JP" altLang="en-US" dirty="0"/>
          </a:p>
        </p:txBody>
      </p:sp>
      <p:sp>
        <p:nvSpPr>
          <p:cNvPr id="1037" name="テキスト ボックス 1036">
            <a:extLst>
              <a:ext uri="{FF2B5EF4-FFF2-40B4-BE49-F238E27FC236}">
                <a16:creationId xmlns:a16="http://schemas.microsoft.com/office/drawing/2014/main" id="{D9D891D6-133F-DCC7-594C-3C2CF2A07A27}"/>
              </a:ext>
            </a:extLst>
          </p:cNvPr>
          <p:cNvSpPr txBox="1"/>
          <p:nvPr/>
        </p:nvSpPr>
        <p:spPr>
          <a:xfrm>
            <a:off x="304236" y="4758189"/>
            <a:ext cx="2592313" cy="307777"/>
          </a:xfrm>
          <a:prstGeom prst="rect">
            <a:avLst/>
          </a:prstGeom>
          <a:noFill/>
        </p:spPr>
        <p:txBody>
          <a:bodyPr wrap="square">
            <a:spAutoFit/>
          </a:bodyPr>
          <a:lstStyle/>
          <a:p>
            <a:r>
              <a:rPr lang="en-US" altLang="ja-JP" sz="1400" dirty="0">
                <a:solidFill>
                  <a:srgbClr val="FF0000"/>
                </a:solidFill>
                <a:latin typeface="Meiryo UI" panose="020B0604030504040204" pitchFamily="50" charset="-128"/>
                <a:ea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rPr>
              <a:t>②</a:t>
            </a:r>
            <a:r>
              <a:rPr lang="en-US" altLang="ja-JP" sz="1400" dirty="0">
                <a:solidFill>
                  <a:srgbClr val="FF0000"/>
                </a:solidFill>
                <a:latin typeface="Meiryo UI" panose="020B0604030504040204" pitchFamily="50" charset="-128"/>
                <a:ea typeface="Meiryo UI" panose="020B0604030504040204" pitchFamily="50" charset="-128"/>
              </a:rPr>
              <a:t>※NPO</a:t>
            </a:r>
            <a:r>
              <a:rPr lang="ja-JP" altLang="en-US" sz="1400" dirty="0">
                <a:solidFill>
                  <a:srgbClr val="FF0000"/>
                </a:solidFill>
                <a:latin typeface="Meiryo UI" panose="020B0604030504040204" pitchFamily="50" charset="-128"/>
                <a:ea typeface="Meiryo UI" panose="020B0604030504040204" pitchFamily="50" charset="-128"/>
              </a:rPr>
              <a:t>法人の場合</a:t>
            </a:r>
            <a:endParaRPr lang="en-US" altLang="ja-JP" sz="1400" dirty="0">
              <a:solidFill>
                <a:srgbClr val="FF0000"/>
              </a:solidFill>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98EC985C-C069-C9E1-700F-FFF49024BFDF}"/>
              </a:ext>
            </a:extLst>
          </p:cNvPr>
          <p:cNvGrpSpPr/>
          <p:nvPr/>
        </p:nvGrpSpPr>
        <p:grpSpPr>
          <a:xfrm>
            <a:off x="3943009" y="2549518"/>
            <a:ext cx="2104391" cy="559659"/>
            <a:chOff x="3441332" y="4041424"/>
            <a:chExt cx="2118289" cy="539667"/>
          </a:xfrm>
        </p:grpSpPr>
        <p:pic>
          <p:nvPicPr>
            <p:cNvPr id="10" name="図 9">
              <a:extLst>
                <a:ext uri="{FF2B5EF4-FFF2-40B4-BE49-F238E27FC236}">
                  <a16:creationId xmlns:a16="http://schemas.microsoft.com/office/drawing/2014/main" id="{1C4063E5-7422-8AED-8FF6-E4ADDB083CC7}"/>
                </a:ext>
              </a:extLst>
            </p:cNvPr>
            <p:cNvPicPr>
              <a:picLocks noChangeAspect="1"/>
            </p:cNvPicPr>
            <p:nvPr/>
          </p:nvPicPr>
          <p:blipFill rotWithShape="1">
            <a:blip r:embed="rId11"/>
            <a:srcRect l="3184" t="-691" r="4157" b="12733"/>
            <a:stretch/>
          </p:blipFill>
          <p:spPr>
            <a:xfrm>
              <a:off x="3572861" y="4244510"/>
              <a:ext cx="1950694" cy="328570"/>
            </a:xfrm>
            <a:prstGeom prst="rect">
              <a:avLst/>
            </a:prstGeom>
          </p:spPr>
        </p:pic>
        <p:grpSp>
          <p:nvGrpSpPr>
            <p:cNvPr id="18" name="グループ化 17">
              <a:extLst>
                <a:ext uri="{FF2B5EF4-FFF2-40B4-BE49-F238E27FC236}">
                  <a16:creationId xmlns:a16="http://schemas.microsoft.com/office/drawing/2014/main" id="{6384F60A-A0C1-D19D-2DEE-3160E61186A7}"/>
                </a:ext>
              </a:extLst>
            </p:cNvPr>
            <p:cNvGrpSpPr/>
            <p:nvPr/>
          </p:nvGrpSpPr>
          <p:grpSpPr>
            <a:xfrm>
              <a:off x="3441332" y="4041424"/>
              <a:ext cx="2118289" cy="539667"/>
              <a:chOff x="3498585" y="4479082"/>
              <a:chExt cx="2118289" cy="539667"/>
            </a:xfrm>
          </p:grpSpPr>
          <p:sp>
            <p:nvSpPr>
              <p:cNvPr id="19" name="角丸四角形 7">
                <a:extLst>
                  <a:ext uri="{FF2B5EF4-FFF2-40B4-BE49-F238E27FC236}">
                    <a16:creationId xmlns:a16="http://schemas.microsoft.com/office/drawing/2014/main" id="{2F6A8D01-05D5-EB71-BF9B-3363146C2D09}"/>
                  </a:ext>
                </a:extLst>
              </p:cNvPr>
              <p:cNvSpPr/>
              <p:nvPr/>
            </p:nvSpPr>
            <p:spPr>
              <a:xfrm>
                <a:off x="3564099" y="4712542"/>
                <a:ext cx="2052775" cy="306207"/>
              </a:xfrm>
              <a:prstGeom prst="roundRect">
                <a:avLst>
                  <a:gd name="adj" fmla="val 4222"/>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5C4E84B2-E178-C97D-755C-7B29560A6755}"/>
                  </a:ext>
                </a:extLst>
              </p:cNvPr>
              <p:cNvSpPr txBox="1"/>
              <p:nvPr/>
            </p:nvSpPr>
            <p:spPr>
              <a:xfrm>
                <a:off x="3498585" y="4479082"/>
                <a:ext cx="1954832" cy="243643"/>
              </a:xfrm>
              <a:prstGeom prst="rect">
                <a:avLst/>
              </a:prstGeom>
              <a:noFill/>
            </p:spPr>
            <p:txBody>
              <a:bodyPr wrap="square">
                <a:spAutoFit/>
              </a:bodyPr>
              <a:lstStyle/>
              <a:p>
                <a:r>
                  <a:rPr lang="ja-JP" altLang="en-US" sz="1600" dirty="0">
                    <a:solidFill>
                      <a:srgbClr val="FF0000"/>
                    </a:solidFill>
                    <a:latin typeface="Meiryo UI"/>
                    <a:ea typeface="Meiryo UI"/>
                  </a:rPr>
                  <a:t>⑥‘</a:t>
                </a:r>
                <a:endParaRPr kumimoji="1" lang="ja-JP" altLang="en-US" sz="1600" dirty="0"/>
              </a:p>
            </p:txBody>
          </p:sp>
        </p:grpSp>
      </p:grpSp>
    </p:spTree>
    <p:extLst>
      <p:ext uri="{BB962C8B-B14F-4D97-AF65-F5344CB8AC3E}">
        <p14:creationId xmlns:p14="http://schemas.microsoft.com/office/powerpoint/2010/main" val="1153654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589A6141-FCFF-FE2D-94D5-2D690539BDFF}"/>
              </a:ext>
            </a:extLst>
          </p:cNvPr>
          <p:cNvPicPr>
            <a:picLocks noChangeAspect="1"/>
          </p:cNvPicPr>
          <p:nvPr/>
        </p:nvPicPr>
        <p:blipFill>
          <a:blip r:embed="rId3"/>
          <a:stretch>
            <a:fillRect/>
          </a:stretch>
        </p:blipFill>
        <p:spPr>
          <a:xfrm>
            <a:off x="2358736" y="1224452"/>
            <a:ext cx="2013053" cy="1212912"/>
          </a:xfrm>
          <a:prstGeom prst="rect">
            <a:avLst/>
          </a:prstGeom>
          <a:ln w="38100">
            <a:solidFill>
              <a:schemeClr val="tx1"/>
            </a:solidFill>
          </a:ln>
        </p:spPr>
      </p:pic>
      <p:pic>
        <p:nvPicPr>
          <p:cNvPr id="12" name="図 11">
            <a:extLst>
              <a:ext uri="{FF2B5EF4-FFF2-40B4-BE49-F238E27FC236}">
                <a16:creationId xmlns:a16="http://schemas.microsoft.com/office/drawing/2014/main" id="{A5E27F88-9922-121F-546B-0F246BCB9AAB}"/>
              </a:ext>
            </a:extLst>
          </p:cNvPr>
          <p:cNvPicPr>
            <a:picLocks noChangeAspect="1"/>
          </p:cNvPicPr>
          <p:nvPr/>
        </p:nvPicPr>
        <p:blipFill>
          <a:blip r:embed="rId4"/>
          <a:stretch>
            <a:fillRect/>
          </a:stretch>
        </p:blipFill>
        <p:spPr>
          <a:xfrm>
            <a:off x="3749715" y="2729284"/>
            <a:ext cx="2038455" cy="3289469"/>
          </a:xfrm>
          <a:prstGeom prst="rect">
            <a:avLst/>
          </a:prstGeom>
          <a:ln w="38100">
            <a:solidFill>
              <a:srgbClr val="FF0000"/>
            </a:solidFill>
          </a:ln>
        </p:spPr>
      </p:pic>
      <p:sp>
        <p:nvSpPr>
          <p:cNvPr id="2" name="テキスト プレースホルダ 38">
            <a:extLst>
              <a:ext uri="{FF2B5EF4-FFF2-40B4-BE49-F238E27FC236}">
                <a16:creationId xmlns:a16="http://schemas.microsoft.com/office/drawing/2014/main" id="{DEA51A21-CF02-642D-A4BE-5916F701D43D}"/>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a:cs typeface="メイリオ" panose="020B0604030504040204" pitchFamily="50" charset="-128"/>
              </a:rPr>
              <a:t>応募者</a:t>
            </a:r>
            <a:r>
              <a:rPr lang="ja-JP" altLang="en-US" sz="1400" b="1" dirty="0">
                <a:cs typeface="メイリオ" panose="020B0604030504040204" pitchFamily="50" charset="-128"/>
              </a:rPr>
              <a:t>概要入力（個人事業主の場合）</a:t>
            </a:r>
            <a:endParaRPr lang="en-US" altLang="ja-JP" sz="1400" b="1" dirty="0">
              <a:cs typeface="メイリオ" panose="020B0604030504040204" pitchFamily="50" charset="-128"/>
            </a:endParaRPr>
          </a:p>
        </p:txBody>
      </p:sp>
      <p:sp>
        <p:nvSpPr>
          <p:cNvPr id="5" name="テキスト ボックス 4">
            <a:extLst>
              <a:ext uri="{FF2B5EF4-FFF2-40B4-BE49-F238E27FC236}">
                <a16:creationId xmlns:a16="http://schemas.microsoft.com/office/drawing/2014/main" id="{1B0FBFAF-9A6C-371D-6F02-7B0F92D3C53A}"/>
              </a:ext>
            </a:extLst>
          </p:cNvPr>
          <p:cNvSpPr txBox="1"/>
          <p:nvPr/>
        </p:nvSpPr>
        <p:spPr>
          <a:xfrm>
            <a:off x="6193268" y="1513891"/>
            <a:ext cx="5765052" cy="5073184"/>
          </a:xfrm>
          <a:prstGeom prst="rect">
            <a:avLst/>
          </a:prstGeom>
          <a:noFill/>
        </p:spPr>
        <p:txBody>
          <a:bodyPr wrap="square" lIns="91440" tIns="45720" rIns="91440" bIns="45720" anchor="t">
            <a:spAutoFit/>
          </a:bodyPr>
          <a:lstStyle/>
          <a:p>
            <a:r>
              <a:rPr lang="ja-JP" altLang="en-US" sz="1200" dirty="0">
                <a:latin typeface="Meiryo UI"/>
                <a:ea typeface="Meiryo UI"/>
              </a:rPr>
              <a:t>　</a:t>
            </a:r>
            <a:r>
              <a:rPr lang="en-US" altLang="ja-JP" sz="1200" dirty="0">
                <a:latin typeface="Meiryo UI"/>
                <a:ea typeface="Meiryo UI"/>
              </a:rPr>
              <a:t>※</a:t>
            </a:r>
            <a:r>
              <a:rPr lang="ja-JP" altLang="en-US" sz="1200" dirty="0">
                <a:latin typeface="Meiryo UI"/>
                <a:ea typeface="Meiryo UI"/>
              </a:rPr>
              <a:t>インボイス特例を選択した方は、</a:t>
            </a:r>
            <a:r>
              <a:rPr lang="en-US" altLang="ja-JP" sz="1200" dirty="0">
                <a:latin typeface="Meiryo UI"/>
                <a:ea typeface="Meiryo UI"/>
              </a:rPr>
              <a:t>P.17</a:t>
            </a:r>
            <a:r>
              <a:rPr lang="ja-JP" altLang="en-US" sz="1200" dirty="0">
                <a:latin typeface="Meiryo UI"/>
                <a:ea typeface="Meiryo UI"/>
              </a:rPr>
              <a:t>もご確認ください。</a:t>
            </a:r>
            <a:endParaRPr lang="en-US" altLang="ja-JP" sz="1200" dirty="0">
              <a:latin typeface="Meiryo UI"/>
              <a:ea typeface="Meiryo UI"/>
            </a:endParaRPr>
          </a:p>
          <a:p>
            <a:endParaRPr lang="en-US" altLang="ja-JP" sz="1200" dirty="0">
              <a:solidFill>
                <a:srgbClr val="FF0000"/>
              </a:solidFill>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⑨　</a:t>
            </a:r>
            <a:r>
              <a:rPr lang="ja-JP" altLang="en-US" sz="1200" dirty="0">
                <a:latin typeface="Meiryo UI" panose="020B0604030504040204" pitchFamily="50" charset="-128"/>
                <a:ea typeface="Meiryo UI" panose="020B0604030504040204" pitchFamily="50" charset="-128"/>
              </a:rPr>
              <a:t>決算期</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該当する項目をチェックしてください。</a:t>
            </a:r>
            <a:endParaRPr lang="en-US" altLang="ja-JP" sz="1200" dirty="0">
              <a:latin typeface="Meiryo UI" panose="020B0604030504040204" pitchFamily="50" charset="-128"/>
              <a:ea typeface="Meiryo UI" panose="020B0604030504040204" pitchFamily="50" charset="-128"/>
            </a:endParaRPr>
          </a:p>
          <a:p>
            <a:pPr lvl="1"/>
            <a:r>
              <a:rPr lang="ja-JP" altLang="en-US" sz="1200"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いいえ</a:t>
            </a:r>
            <a:r>
              <a:rPr lang="ja-JP" altLang="en-US" sz="1200" dirty="0">
                <a:latin typeface="Meiryo UI" panose="020B0604030504040204" pitchFamily="50" charset="-128"/>
                <a:ea typeface="Meiryo UI" panose="020B0604030504040204" pitchFamily="50" charset="-128"/>
              </a:rPr>
              <a:t>」と選択した場合は、</a:t>
            </a:r>
            <a:r>
              <a:rPr lang="en-US" altLang="ja-JP" sz="1200" b="1" u="sng" dirty="0">
                <a:solidFill>
                  <a:srgbClr val="FF0000"/>
                </a:solidFill>
                <a:latin typeface="Meiryo UI" panose="020B0604030504040204" pitchFamily="50" charset="-128"/>
                <a:ea typeface="Meiryo UI" panose="020B0604030504040204" pitchFamily="50" charset="-128"/>
              </a:rPr>
              <a:t>P.14</a:t>
            </a:r>
            <a:r>
              <a:rPr lang="ja-JP" altLang="en-US" sz="1200" dirty="0">
                <a:latin typeface="Meiryo UI" panose="020B0604030504040204" pitchFamily="50" charset="-128"/>
                <a:ea typeface="Meiryo UI" panose="020B0604030504040204" pitchFamily="50" charset="-128"/>
              </a:rPr>
              <a:t>へ</a:t>
            </a:r>
            <a:endParaRPr lang="en-US" altLang="ja-JP" sz="1200" dirty="0">
              <a:latin typeface="Meiryo UI" panose="020B0604030504040204" pitchFamily="50" charset="-128"/>
              <a:ea typeface="Meiryo UI" panose="020B0604030504040204" pitchFamily="50" charset="-128"/>
            </a:endParaRPr>
          </a:p>
          <a:p>
            <a:pPr>
              <a:lnSpc>
                <a:spcPts val="1000"/>
              </a:lnSpc>
            </a:pPr>
            <a:endParaRPr lang="en-US" altLang="ja-JP" sz="1200" dirty="0">
              <a:latin typeface="Meiryo UI" panose="020B0604030504040204" pitchFamily="50" charset="-128"/>
              <a:ea typeface="Meiryo UI" panose="020B0604030504040204" pitchFamily="50" charset="-128"/>
            </a:endParaRPr>
          </a:p>
          <a:p>
            <a:pPr>
              <a:lnSpc>
                <a:spcPts val="1000"/>
              </a:lnSpc>
            </a:pPr>
            <a:r>
              <a:rPr lang="ja-JP" altLang="en-US" sz="1200" dirty="0">
                <a:solidFill>
                  <a:srgbClr val="FF0000"/>
                </a:solidFill>
                <a:latin typeface="Meiryo UI" panose="020B0604030504040204" pitchFamily="50" charset="-128"/>
                <a:ea typeface="Meiryo UI" panose="020B0604030504040204" pitchFamily="50" charset="-128"/>
              </a:rPr>
              <a:t>⑩</a:t>
            </a:r>
            <a:r>
              <a:rPr lang="ja-JP" altLang="en-US" sz="1200" dirty="0">
                <a:latin typeface="Meiryo UI" panose="020B0604030504040204" pitchFamily="50" charset="-128"/>
                <a:ea typeface="Meiryo UI" panose="020B0604030504040204" pitchFamily="50" charset="-128"/>
              </a:rPr>
              <a:t>　直前決算期間</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該当する項目をチェックしてください。</a:t>
            </a:r>
            <a:br>
              <a:rPr lang="en-US" altLang="ja-JP" sz="1200" dirty="0">
                <a:latin typeface="Meiryo UI" panose="020B0604030504040204" pitchFamily="50" charset="-128"/>
                <a:ea typeface="Meiryo UI" panose="020B0604030504040204" pitchFamily="50" charset="-128"/>
              </a:rPr>
            </a:br>
            <a:endParaRPr lang="en-US" altLang="ja-JP" sz="1200" dirty="0">
              <a:latin typeface="Meiryo UI" panose="020B0604030504040204" pitchFamily="50" charset="-128"/>
              <a:ea typeface="Meiryo UI" panose="020B0604030504040204" pitchFamily="50" charset="-128"/>
            </a:endParaRPr>
          </a:p>
          <a:p>
            <a:pPr>
              <a:lnSpc>
                <a:spcPts val="1000"/>
              </a:lnSpc>
            </a:pPr>
            <a:r>
              <a:rPr lang="ja-JP" altLang="en-US" sz="1200" dirty="0">
                <a:solidFill>
                  <a:srgbClr val="FF0000"/>
                </a:solidFill>
                <a:latin typeface="Meiryo UI" panose="020B0604030504040204" pitchFamily="50" charset="-128"/>
                <a:ea typeface="Meiryo UI" panose="020B0604030504040204" pitchFamily="50" charset="-128"/>
              </a:rPr>
              <a:t>⑮　</a:t>
            </a:r>
            <a:r>
              <a:rPr lang="ja-JP" altLang="en-US" sz="1200" i="0" dirty="0">
                <a:solidFill>
                  <a:srgbClr val="000000"/>
                </a:solidFill>
                <a:effectLst/>
                <a:latin typeface="Meiryo UI" panose="020B0604030504040204" pitchFamily="50" charset="-128"/>
                <a:ea typeface="Meiryo UI" panose="020B0604030504040204" pitchFamily="50" charset="-128"/>
              </a:rPr>
              <a:t>直近の確定申告書一式を添付してください。</a:t>
            </a:r>
            <a:endParaRPr lang="en-US" altLang="ja-JP" sz="1200" i="0" dirty="0">
              <a:solidFill>
                <a:srgbClr val="000000"/>
              </a:solidFill>
              <a:effectLst/>
              <a:latin typeface="Meiryo UI" panose="020B0604030504040204" pitchFamily="50" charset="-128"/>
              <a:ea typeface="Meiryo UI" panose="020B0604030504040204" pitchFamily="50" charset="-128"/>
            </a:endParaRPr>
          </a:p>
          <a:p>
            <a:r>
              <a:rPr lang="ja-JP" altLang="en-US" sz="1200" b="0" i="0" dirty="0">
                <a:solidFill>
                  <a:srgbClr val="212529"/>
                </a:solidFill>
                <a:effectLst/>
                <a:latin typeface="Meiryo UI" panose="020B0604030504040204" pitchFamily="50" charset="-128"/>
                <a:ea typeface="Meiryo UI" panose="020B0604030504040204" pitchFamily="50" charset="-128"/>
              </a:rPr>
              <a:t>　　</a:t>
            </a:r>
            <a:r>
              <a:rPr lang="en-US" altLang="ja-JP" sz="1200" b="0" i="0" dirty="0">
                <a:solidFill>
                  <a:srgbClr val="000000"/>
                </a:solidFill>
                <a:effectLst/>
                <a:latin typeface="Meiryo UI" panose="020B0604030504040204" pitchFamily="50" charset="-128"/>
                <a:ea typeface="Meiryo UI" panose="020B0604030504040204" pitchFamily="50" charset="-128"/>
              </a:rPr>
              <a:t>※</a:t>
            </a:r>
            <a:r>
              <a:rPr lang="ja-JP" altLang="en-US" sz="1200" b="0" i="0" dirty="0">
                <a:solidFill>
                  <a:srgbClr val="000000"/>
                </a:solidFill>
                <a:effectLst/>
                <a:latin typeface="Meiryo UI" panose="020B0604030504040204" pitchFamily="50" charset="-128"/>
                <a:ea typeface="Meiryo UI" panose="020B0604030504040204" pitchFamily="50" charset="-128"/>
              </a:rPr>
              <a:t>ファイル名は「確定申告書（事業者名）」としてください。</a:t>
            </a:r>
            <a:endParaRPr lang="en-US" altLang="ja-JP" sz="1200" dirty="0">
              <a:solidFill>
                <a:srgbClr val="000000"/>
              </a:solidFill>
              <a:latin typeface="Meiryo UI" panose="020B0604030504040204" pitchFamily="50" charset="-128"/>
              <a:ea typeface="Meiryo UI" panose="020B0604030504040204" pitchFamily="50" charset="-128"/>
            </a:endParaRPr>
          </a:p>
          <a:p>
            <a:pPr>
              <a:lnSpc>
                <a:spcPts val="1000"/>
              </a:lnSpc>
            </a:pPr>
            <a:endParaRPr lang="en-US" altLang="ja-JP" sz="1200" dirty="0">
              <a:latin typeface="Meiryo UI" panose="020B0604030504040204" pitchFamily="50" charset="-128"/>
              <a:ea typeface="Meiryo UI" panose="020B0604030504040204" pitchFamily="50" charset="-128"/>
            </a:endParaRPr>
          </a:p>
          <a:p>
            <a:pPr>
              <a:lnSpc>
                <a:spcPts val="1000"/>
              </a:lnSpc>
            </a:pPr>
            <a:r>
              <a:rPr lang="ja-JP" altLang="en-US" sz="1200" dirty="0">
                <a:latin typeface="Meiryo UI" panose="020B0604030504040204" pitchFamily="50" charset="-128"/>
                <a:ea typeface="Meiryo UI" panose="020B0604030504040204" pitchFamily="50" charset="-128"/>
              </a:rPr>
              <a:t>⇒　上記すべての項目終了後、</a:t>
            </a:r>
            <a:r>
              <a:rPr lang="en-US" altLang="ja-JP" sz="1200" dirty="0">
                <a:latin typeface="Meiryo UI" panose="020B0604030504040204" pitchFamily="50" charset="-128"/>
                <a:ea typeface="Meiryo UI" panose="020B0604030504040204" pitchFamily="50" charset="-128"/>
              </a:rPr>
              <a:t>P.17</a:t>
            </a:r>
            <a:r>
              <a:rPr lang="ja-JP" altLang="en-US" sz="1200" dirty="0">
                <a:latin typeface="Meiryo UI" panose="020B0604030504040204" pitchFamily="50" charset="-128"/>
                <a:ea typeface="Meiryo UI" panose="020B0604030504040204" pitchFamily="50" charset="-128"/>
              </a:rPr>
              <a:t>へお進みください</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⑩で</a:t>
            </a:r>
            <a:r>
              <a:rPr lang="ja-JP" altLang="en-US" sz="1200" b="1" dirty="0">
                <a:latin typeface="Meiryo UI" panose="020B0604030504040204" pitchFamily="50" charset="-128"/>
                <a:ea typeface="Meiryo UI" panose="020B0604030504040204" pitchFamily="50" charset="-128"/>
              </a:rPr>
              <a:t>「はい」</a:t>
            </a:r>
            <a:r>
              <a:rPr lang="ja-JP" altLang="en-US" sz="1200" dirty="0">
                <a:latin typeface="Meiryo UI" panose="020B0604030504040204" pitchFamily="50" charset="-128"/>
                <a:ea typeface="Meiryo UI" panose="020B0604030504040204" pitchFamily="50" charset="-128"/>
              </a:rPr>
              <a:t>を選択した場合</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pPr>
              <a:lnSpc>
                <a:spcPts val="1000"/>
              </a:lnSpc>
            </a:pPr>
            <a:r>
              <a:rPr lang="ja-JP" altLang="en-US" sz="1200" dirty="0">
                <a:solidFill>
                  <a:schemeClr val="accent1"/>
                </a:solidFill>
                <a:latin typeface="Meiryo UI" panose="020B0604030504040204" pitchFamily="50" charset="-128"/>
                <a:ea typeface="Meiryo UI" panose="020B0604030504040204" pitchFamily="50" charset="-128"/>
              </a:rPr>
              <a:t>⑪</a:t>
            </a:r>
            <a:r>
              <a:rPr lang="ja-JP" altLang="en-US" sz="1200" dirty="0">
                <a:latin typeface="Meiryo UI" panose="020B0604030504040204" pitchFamily="50" charset="-128"/>
                <a:ea typeface="Meiryo UI" panose="020B0604030504040204" pitchFamily="50" charset="-128"/>
              </a:rPr>
              <a:t>　直近</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期</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年間</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の売上高を入力してください。</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単位：円）</a:t>
            </a:r>
            <a:endParaRPr lang="en-US" altLang="ja-JP" sz="1200" dirty="0">
              <a:latin typeface="Meiryo UI" panose="020B0604030504040204" pitchFamily="50" charset="-128"/>
              <a:ea typeface="Meiryo UI" panose="020B0604030504040204" pitchFamily="50" charset="-128"/>
            </a:endParaRPr>
          </a:p>
          <a:p>
            <a:pPr>
              <a:lnSpc>
                <a:spcPts val="1000"/>
              </a:lnSpc>
            </a:pPr>
            <a:endParaRPr lang="en-US" altLang="ja-JP" sz="1200" dirty="0">
              <a:latin typeface="Meiryo UI" panose="020B0604030504040204" pitchFamily="50" charset="-128"/>
              <a:ea typeface="Meiryo UI" panose="020B0604030504040204" pitchFamily="50" charset="-128"/>
            </a:endParaRPr>
          </a:p>
          <a:p>
            <a:pPr>
              <a:lnSpc>
                <a:spcPts val="1000"/>
              </a:lnSpc>
            </a:pPr>
            <a:r>
              <a:rPr lang="ja-JP" altLang="en-US" sz="1200" dirty="0">
                <a:solidFill>
                  <a:schemeClr val="accent1"/>
                </a:solidFill>
                <a:latin typeface="Meiryo UI" panose="020B0604030504040204" pitchFamily="50" charset="-128"/>
                <a:ea typeface="Meiryo UI" panose="020B0604030504040204" pitchFamily="50" charset="-128"/>
              </a:rPr>
              <a:t>⑫</a:t>
            </a:r>
            <a:r>
              <a:rPr lang="ja-JP" altLang="en-US" sz="1200" dirty="0">
                <a:latin typeface="Meiryo UI" panose="020B0604030504040204" pitchFamily="50" charset="-128"/>
                <a:ea typeface="Meiryo UI" panose="020B0604030504040204" pitchFamily="50" charset="-128"/>
              </a:rPr>
              <a:t>　直近</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期</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年間</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の売上総利益を入力してください。</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単位：円）</a:t>
            </a:r>
            <a:endParaRPr lang="en-US" altLang="ja-JP" sz="1200" dirty="0">
              <a:latin typeface="Meiryo UI" panose="020B0604030504040204" pitchFamily="50" charset="-128"/>
              <a:ea typeface="Meiryo UI" panose="020B0604030504040204" pitchFamily="50" charset="-128"/>
            </a:endParaRPr>
          </a:p>
          <a:p>
            <a:pPr>
              <a:lnSpc>
                <a:spcPts val="1000"/>
              </a:lnSpc>
            </a:pPr>
            <a:endParaRPr lang="en-US" altLang="ja-JP" sz="1200" dirty="0">
              <a:latin typeface="Meiryo UI" panose="020B0604030504040204" pitchFamily="50" charset="-128"/>
              <a:ea typeface="Meiryo UI" panose="020B0604030504040204" pitchFamily="50" charset="-128"/>
            </a:endParaRPr>
          </a:p>
          <a:p>
            <a:pPr>
              <a:lnSpc>
                <a:spcPts val="1000"/>
              </a:lnSpc>
            </a:pPr>
            <a:r>
              <a:rPr lang="ja-JP" altLang="en-US" sz="1200" dirty="0">
                <a:solidFill>
                  <a:schemeClr val="accent1"/>
                </a:solidFill>
                <a:latin typeface="Meiryo UI" panose="020B0604030504040204" pitchFamily="50" charset="-128"/>
                <a:ea typeface="Meiryo UI" panose="020B0604030504040204" pitchFamily="50" charset="-128"/>
              </a:rPr>
              <a:t>⑬</a:t>
            </a:r>
            <a:r>
              <a:rPr lang="ja-JP" altLang="en-US" sz="1200" dirty="0">
                <a:latin typeface="Meiryo UI" panose="020B0604030504040204" pitchFamily="50" charset="-128"/>
                <a:ea typeface="Meiryo UI" panose="020B0604030504040204" pitchFamily="50" charset="-128"/>
              </a:rPr>
              <a:t>　直近</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期</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年間</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の経常利益を入力してください。</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単位：円）</a:t>
            </a:r>
            <a:endParaRPr lang="en-US" altLang="ja-JP" sz="1200" dirty="0">
              <a:latin typeface="Meiryo UI" panose="020B0604030504040204" pitchFamily="50" charset="-128"/>
              <a:ea typeface="Meiryo UI" panose="020B0604030504040204" pitchFamily="50" charset="-128"/>
            </a:endParaRPr>
          </a:p>
          <a:p>
            <a:pPr>
              <a:lnSpc>
                <a:spcPts val="1000"/>
              </a:lnSpc>
            </a:pP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⑩で</a:t>
            </a:r>
            <a:r>
              <a:rPr lang="ja-JP" altLang="en-US" sz="1200" b="1" dirty="0">
                <a:latin typeface="Meiryo UI" panose="020B0604030504040204" pitchFamily="50" charset="-128"/>
                <a:ea typeface="Meiryo UI" panose="020B0604030504040204" pitchFamily="50" charset="-128"/>
              </a:rPr>
              <a:t>「いいえ」</a:t>
            </a:r>
            <a:r>
              <a:rPr lang="ja-JP" altLang="en-US" sz="1200" dirty="0">
                <a:latin typeface="Meiryo UI" panose="020B0604030504040204" pitchFamily="50" charset="-128"/>
                <a:ea typeface="Meiryo UI" panose="020B0604030504040204" pitchFamily="50" charset="-128"/>
              </a:rPr>
              <a:t>を選択した場合</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必ず注釈を確認のうえ、入力してください。</a:t>
            </a:r>
            <a:endParaRPr lang="en-US" altLang="ja-JP" sz="1200" dirty="0">
              <a:latin typeface="Meiryo UI" panose="020B0604030504040204" pitchFamily="50" charset="-128"/>
              <a:ea typeface="Meiryo UI" panose="020B0604030504040204" pitchFamily="50" charset="-128"/>
            </a:endParaRPr>
          </a:p>
          <a:p>
            <a:pPr>
              <a:lnSpc>
                <a:spcPts val="1000"/>
              </a:lnSpc>
            </a:pPr>
            <a:endParaRPr lang="en-US" altLang="ja-JP" sz="1200" dirty="0">
              <a:solidFill>
                <a:srgbClr val="FF0000"/>
              </a:solidFill>
              <a:latin typeface="Meiryo UI" panose="020B0604030504040204" pitchFamily="50" charset="-128"/>
              <a:ea typeface="Meiryo UI" panose="020B0604030504040204" pitchFamily="50" charset="-128"/>
            </a:endParaRPr>
          </a:p>
          <a:p>
            <a:pPr>
              <a:lnSpc>
                <a:spcPts val="1000"/>
              </a:lnSpc>
            </a:pPr>
            <a:r>
              <a:rPr lang="ja-JP" altLang="en-US" sz="1200" dirty="0">
                <a:solidFill>
                  <a:srgbClr val="FF0000"/>
                </a:solidFill>
                <a:latin typeface="Meiryo UI" panose="020B0604030504040204" pitchFamily="50" charset="-128"/>
                <a:ea typeface="Meiryo UI" panose="020B0604030504040204" pitchFamily="50" charset="-128"/>
              </a:rPr>
              <a:t>⑪‘　</a:t>
            </a:r>
            <a:r>
              <a:rPr lang="ja-JP" altLang="en-US" sz="1200" dirty="0">
                <a:latin typeface="Meiryo UI" panose="020B0604030504040204" pitchFamily="50" charset="-128"/>
                <a:ea typeface="Meiryo UI" panose="020B0604030504040204" pitchFamily="50" charset="-128"/>
              </a:rPr>
              <a:t>直近</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期</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年間</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の売上高を入力してください。</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単位：円）</a:t>
            </a:r>
            <a:endParaRPr lang="en-US" altLang="ja-JP" sz="1200" dirty="0">
              <a:latin typeface="Meiryo UI" panose="020B0604030504040204" pitchFamily="50" charset="-128"/>
              <a:ea typeface="Meiryo UI" panose="020B0604030504040204" pitchFamily="50" charset="-128"/>
            </a:endParaRPr>
          </a:p>
          <a:p>
            <a:pPr>
              <a:lnSpc>
                <a:spcPts val="1000"/>
              </a:lnSpc>
            </a:pPr>
            <a:endParaRPr lang="en-US" altLang="ja-JP" sz="1200" dirty="0">
              <a:latin typeface="Meiryo UI" panose="020B0604030504040204" pitchFamily="50" charset="-128"/>
              <a:ea typeface="Meiryo UI" panose="020B0604030504040204" pitchFamily="50" charset="-128"/>
            </a:endParaRPr>
          </a:p>
          <a:p>
            <a:pPr>
              <a:lnSpc>
                <a:spcPts val="1000"/>
              </a:lnSpc>
            </a:pPr>
            <a:r>
              <a:rPr lang="ja-JP" altLang="en-US" sz="1200" dirty="0">
                <a:solidFill>
                  <a:srgbClr val="FF0000"/>
                </a:solidFill>
                <a:latin typeface="Meiryo UI" panose="020B0604030504040204" pitchFamily="50" charset="-128"/>
                <a:ea typeface="Meiryo UI" panose="020B0604030504040204" pitchFamily="50" charset="-128"/>
              </a:rPr>
              <a:t>⑫‘  </a:t>
            </a:r>
            <a:r>
              <a:rPr lang="ja-JP" altLang="en-US" sz="1200" dirty="0">
                <a:latin typeface="Meiryo UI" panose="020B0604030504040204" pitchFamily="50" charset="-128"/>
                <a:ea typeface="Meiryo UI" panose="020B0604030504040204" pitchFamily="50" charset="-128"/>
              </a:rPr>
              <a:t>決算期間</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年未満の場合</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月数</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を入力してください</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単位：円）</a:t>
            </a:r>
            <a:endParaRPr lang="en-US" altLang="ja-JP" sz="1200" dirty="0">
              <a:latin typeface="Meiryo UI" panose="020B0604030504040204" pitchFamily="50" charset="-128"/>
              <a:ea typeface="Meiryo UI" panose="020B0604030504040204" pitchFamily="50" charset="-128"/>
            </a:endParaRPr>
          </a:p>
          <a:p>
            <a:pPr>
              <a:lnSpc>
                <a:spcPts val="1000"/>
              </a:lnSpc>
            </a:pPr>
            <a:endParaRPr lang="en-US" altLang="ja-JP" sz="1200" dirty="0">
              <a:latin typeface="Meiryo UI" panose="020B0604030504040204" pitchFamily="50" charset="-128"/>
              <a:ea typeface="Meiryo UI" panose="020B0604030504040204" pitchFamily="50" charset="-128"/>
            </a:endParaRPr>
          </a:p>
          <a:p>
            <a:pPr>
              <a:lnSpc>
                <a:spcPts val="1000"/>
              </a:lnSpc>
            </a:pPr>
            <a:r>
              <a:rPr lang="ja-JP" altLang="en-US" sz="1200" dirty="0">
                <a:solidFill>
                  <a:srgbClr val="FF0000"/>
                </a:solidFill>
                <a:latin typeface="Meiryo UI" panose="020B0604030504040204" pitchFamily="50" charset="-128"/>
                <a:ea typeface="Meiryo UI" panose="020B0604030504040204" pitchFamily="50" charset="-128"/>
              </a:rPr>
              <a:t>⑬‘  </a:t>
            </a:r>
            <a:r>
              <a:rPr lang="ja-JP" altLang="en-US" sz="1200" dirty="0">
                <a:latin typeface="Meiryo UI" panose="020B0604030504040204" pitchFamily="50" charset="-128"/>
                <a:ea typeface="Meiryo UI" panose="020B0604030504040204" pitchFamily="50" charset="-128"/>
              </a:rPr>
              <a:t>直近</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期</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年間</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の売上総利益を入力してください。</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単位：円）</a:t>
            </a:r>
            <a:endParaRPr lang="en-US" altLang="ja-JP" sz="1200" dirty="0">
              <a:latin typeface="Meiryo UI" panose="020B0604030504040204" pitchFamily="50" charset="-128"/>
              <a:ea typeface="Meiryo UI" panose="020B0604030504040204" pitchFamily="50" charset="-128"/>
            </a:endParaRPr>
          </a:p>
          <a:p>
            <a:pPr>
              <a:lnSpc>
                <a:spcPts val="1000"/>
              </a:lnSpc>
            </a:pPr>
            <a:endParaRPr lang="en-US" altLang="ja-JP" sz="1200" dirty="0">
              <a:latin typeface="Meiryo UI" panose="020B0604030504040204" pitchFamily="50" charset="-128"/>
              <a:ea typeface="Meiryo UI" panose="020B0604030504040204" pitchFamily="50" charset="-128"/>
            </a:endParaRPr>
          </a:p>
          <a:p>
            <a:pPr>
              <a:lnSpc>
                <a:spcPts val="1000"/>
              </a:lnSpc>
            </a:pPr>
            <a:r>
              <a:rPr lang="ja-JP" altLang="en-US" sz="1200" dirty="0">
                <a:solidFill>
                  <a:srgbClr val="FF0000"/>
                </a:solidFill>
                <a:latin typeface="Meiryo UI" panose="020B0604030504040204" pitchFamily="50" charset="-128"/>
                <a:ea typeface="Meiryo UI" panose="020B0604030504040204" pitchFamily="50" charset="-128"/>
              </a:rPr>
              <a:t>⑭‘　</a:t>
            </a:r>
            <a:r>
              <a:rPr lang="ja-JP" altLang="en-US" sz="1200" dirty="0">
                <a:latin typeface="Meiryo UI" panose="020B0604030504040204" pitchFamily="50" charset="-128"/>
                <a:ea typeface="Meiryo UI" panose="020B0604030504040204" pitchFamily="50" charset="-128"/>
              </a:rPr>
              <a:t>直近</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期</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年間</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の経常利益を入力してください。</a:t>
            </a:r>
          </a:p>
          <a:p>
            <a:pPr>
              <a:lnSpc>
                <a:spcPts val="1000"/>
              </a:lnSpc>
            </a:pPr>
            <a:endParaRPr lang="en-US" altLang="ja-JP" sz="1200" dirty="0">
              <a:latin typeface="Meiryo UI" panose="020B0604030504040204" pitchFamily="50" charset="-128"/>
              <a:ea typeface="Meiryo UI" panose="020B0604030504040204" pitchFamily="50" charset="-128"/>
            </a:endParaRPr>
          </a:p>
          <a:p>
            <a:pPr>
              <a:lnSpc>
                <a:spcPts val="1000"/>
              </a:lnSpc>
            </a:pPr>
            <a:endParaRPr lang="en-US" altLang="ja-JP" sz="1200" dirty="0">
              <a:solidFill>
                <a:srgbClr val="FF0000"/>
              </a:solidFill>
              <a:latin typeface="Meiryo UI" panose="020B0604030504040204" pitchFamily="50" charset="-128"/>
              <a:ea typeface="Meiryo UI" panose="020B0604030504040204" pitchFamily="50" charset="-128"/>
            </a:endParaRPr>
          </a:p>
          <a:p>
            <a:pPr>
              <a:lnSpc>
                <a:spcPts val="1000"/>
              </a:lnSpc>
            </a:pPr>
            <a:r>
              <a:rPr lang="ja-JP" altLang="en-US" sz="1200" dirty="0">
                <a:solidFill>
                  <a:srgbClr val="FF0000"/>
                </a:solidFill>
                <a:latin typeface="Meiryo UI" panose="020B0604030504040204" pitchFamily="50" charset="-128"/>
                <a:ea typeface="Meiryo UI" panose="020B0604030504040204" pitchFamily="50" charset="-128"/>
              </a:rPr>
              <a:t>⑮ </a:t>
            </a:r>
            <a:r>
              <a:rPr lang="ja-JP" altLang="en-US" sz="1200" i="0" dirty="0">
                <a:solidFill>
                  <a:srgbClr val="000000"/>
                </a:solidFill>
                <a:effectLst/>
                <a:latin typeface="Meiryo UI" panose="020B0604030504040204" pitchFamily="50" charset="-128"/>
                <a:ea typeface="Meiryo UI" panose="020B0604030504040204" pitchFamily="50" charset="-128"/>
              </a:rPr>
              <a:t>直近の確定申告書一式を添付してください。</a:t>
            </a:r>
            <a:endParaRPr lang="en-US" altLang="ja-JP" sz="1200" dirty="0">
              <a:solidFill>
                <a:srgbClr val="000000"/>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BA6F9192-4F1A-0C3E-37EF-39596E66BBA7}"/>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FEBB9B07-E8B2-7A03-B8B1-ED7719DC6D55}"/>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応募者概要入力画面です。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応募者の概要情報を入力してください。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1442E1D0-041F-06D7-60BB-B6FDB15FE9FE}"/>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9" name="図 8" descr="図形&#10;&#10;低い精度で自動的に生成された説明">
            <a:extLst>
              <a:ext uri="{FF2B5EF4-FFF2-40B4-BE49-F238E27FC236}">
                <a16:creationId xmlns:a16="http://schemas.microsoft.com/office/drawing/2014/main" id="{6E74435E-3D78-5CF1-A9E4-CC0B126703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cxnSp>
        <p:nvCxnSpPr>
          <p:cNvPr id="37" name="コネクタ: カギ線 36">
            <a:extLst>
              <a:ext uri="{FF2B5EF4-FFF2-40B4-BE49-F238E27FC236}">
                <a16:creationId xmlns:a16="http://schemas.microsoft.com/office/drawing/2014/main" id="{A0A65BE9-08E3-74ED-BE16-7021990BE9AD}"/>
              </a:ext>
            </a:extLst>
          </p:cNvPr>
          <p:cNvCxnSpPr>
            <a:cxnSpLocks/>
          </p:cNvCxnSpPr>
          <p:nvPr/>
        </p:nvCxnSpPr>
        <p:spPr>
          <a:xfrm rot="10800000" flipV="1">
            <a:off x="519099" y="2201264"/>
            <a:ext cx="1965197" cy="433005"/>
          </a:xfrm>
          <a:prstGeom prst="bentConnector3">
            <a:avLst>
              <a:gd name="adj1" fmla="val 100407"/>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コネクタ: カギ線 48">
            <a:extLst>
              <a:ext uri="{FF2B5EF4-FFF2-40B4-BE49-F238E27FC236}">
                <a16:creationId xmlns:a16="http://schemas.microsoft.com/office/drawing/2014/main" id="{31A4770D-E56D-6F35-B1AE-E9340D1E0778}"/>
              </a:ext>
            </a:extLst>
          </p:cNvPr>
          <p:cNvCxnSpPr>
            <a:cxnSpLocks/>
            <a:endCxn id="12" idx="0"/>
          </p:cNvCxnSpPr>
          <p:nvPr/>
        </p:nvCxnSpPr>
        <p:spPr>
          <a:xfrm>
            <a:off x="2973918" y="2316163"/>
            <a:ext cx="1795025" cy="413121"/>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87BDEA0-35FD-59C1-00D5-4EF545BB3B28}"/>
              </a:ext>
            </a:extLst>
          </p:cNvPr>
          <p:cNvSpPr txBox="1"/>
          <p:nvPr/>
        </p:nvSpPr>
        <p:spPr>
          <a:xfrm>
            <a:off x="1998366" y="1316983"/>
            <a:ext cx="419254" cy="369332"/>
          </a:xfrm>
          <a:prstGeom prst="rect">
            <a:avLst/>
          </a:prstGeom>
          <a:noFill/>
        </p:spPr>
        <p:txBody>
          <a:bodyPr wrap="square">
            <a:spAutoFit/>
          </a:bodyPr>
          <a:lstStyle/>
          <a:p>
            <a:r>
              <a:rPr lang="ja-JP" altLang="en-US" dirty="0">
                <a:solidFill>
                  <a:srgbClr val="FF0000"/>
                </a:solidFill>
                <a:latin typeface="Meiryo UI" panose="020B0604030504040204" pitchFamily="50" charset="-128"/>
                <a:ea typeface="Meiryo UI" panose="020B0604030504040204" pitchFamily="50" charset="-128"/>
              </a:rPr>
              <a:t>⑨</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A19E179A-EECE-9730-4A96-3969EB8C4F59}"/>
              </a:ext>
            </a:extLst>
          </p:cNvPr>
          <p:cNvSpPr txBox="1"/>
          <p:nvPr/>
        </p:nvSpPr>
        <p:spPr>
          <a:xfrm>
            <a:off x="1998366" y="1774127"/>
            <a:ext cx="419254" cy="369332"/>
          </a:xfrm>
          <a:prstGeom prst="rect">
            <a:avLst/>
          </a:prstGeom>
          <a:noFill/>
        </p:spPr>
        <p:txBody>
          <a:bodyPr wrap="square">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⑩</a:t>
            </a:r>
          </a:p>
        </p:txBody>
      </p:sp>
      <p:sp>
        <p:nvSpPr>
          <p:cNvPr id="19" name="テキスト ボックス 18">
            <a:extLst>
              <a:ext uri="{FF2B5EF4-FFF2-40B4-BE49-F238E27FC236}">
                <a16:creationId xmlns:a16="http://schemas.microsoft.com/office/drawing/2014/main" id="{F6A91276-516B-AFF2-2903-975FB61D3634}"/>
              </a:ext>
            </a:extLst>
          </p:cNvPr>
          <p:cNvSpPr txBox="1"/>
          <p:nvPr/>
        </p:nvSpPr>
        <p:spPr>
          <a:xfrm>
            <a:off x="2134233" y="3644246"/>
            <a:ext cx="419318" cy="369332"/>
          </a:xfrm>
          <a:prstGeom prst="rect">
            <a:avLst/>
          </a:prstGeom>
          <a:noFill/>
        </p:spPr>
        <p:txBody>
          <a:bodyPr wrap="square">
            <a:spAutoFit/>
          </a:bodyPr>
          <a:lstStyle/>
          <a:p>
            <a:r>
              <a:rPr kumimoji="1" lang="ja-JP" altLang="en-US" dirty="0">
                <a:solidFill>
                  <a:schemeClr val="accent1"/>
                </a:solidFill>
                <a:latin typeface="Meiryo UI" panose="020B0604030504040204" pitchFamily="50" charset="-128"/>
                <a:ea typeface="Meiryo UI" panose="020B0604030504040204" pitchFamily="50" charset="-128"/>
              </a:rPr>
              <a:t>⑫</a:t>
            </a:r>
          </a:p>
        </p:txBody>
      </p:sp>
      <p:sp>
        <p:nvSpPr>
          <p:cNvPr id="20" name="テキスト ボックス 19">
            <a:extLst>
              <a:ext uri="{FF2B5EF4-FFF2-40B4-BE49-F238E27FC236}">
                <a16:creationId xmlns:a16="http://schemas.microsoft.com/office/drawing/2014/main" id="{15E89095-D226-AF96-223D-72857AB86D6D}"/>
              </a:ext>
            </a:extLst>
          </p:cNvPr>
          <p:cNvSpPr txBox="1"/>
          <p:nvPr/>
        </p:nvSpPr>
        <p:spPr>
          <a:xfrm>
            <a:off x="2134233" y="3241979"/>
            <a:ext cx="419318" cy="369332"/>
          </a:xfrm>
          <a:prstGeom prst="rect">
            <a:avLst/>
          </a:prstGeom>
          <a:noFill/>
        </p:spPr>
        <p:txBody>
          <a:bodyPr wrap="square">
            <a:spAutoFit/>
          </a:bodyPr>
          <a:lstStyle/>
          <a:p>
            <a:r>
              <a:rPr lang="ja-JP" altLang="en-US" dirty="0">
                <a:solidFill>
                  <a:schemeClr val="accent1"/>
                </a:solidFill>
                <a:latin typeface="Meiryo UI" panose="020B0604030504040204" pitchFamily="50" charset="-128"/>
                <a:ea typeface="Meiryo UI" panose="020B0604030504040204" pitchFamily="50" charset="-128"/>
              </a:rPr>
              <a:t>⑪</a:t>
            </a:r>
            <a:endParaRPr kumimoji="1" lang="ja-JP" altLang="en-US" dirty="0">
              <a:solidFill>
                <a:schemeClr val="accent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CD56E560-CA97-969D-E8D5-D106024B561A}"/>
              </a:ext>
            </a:extLst>
          </p:cNvPr>
          <p:cNvSpPr txBox="1"/>
          <p:nvPr/>
        </p:nvSpPr>
        <p:spPr>
          <a:xfrm>
            <a:off x="2134233" y="4050483"/>
            <a:ext cx="419318" cy="369332"/>
          </a:xfrm>
          <a:prstGeom prst="rect">
            <a:avLst/>
          </a:prstGeom>
          <a:noFill/>
        </p:spPr>
        <p:txBody>
          <a:bodyPr wrap="square">
            <a:spAutoFit/>
          </a:bodyPr>
          <a:lstStyle/>
          <a:p>
            <a:r>
              <a:rPr kumimoji="1" lang="ja-JP" altLang="en-US" dirty="0">
                <a:solidFill>
                  <a:schemeClr val="accent1"/>
                </a:solidFill>
                <a:latin typeface="Meiryo UI" panose="020B0604030504040204" pitchFamily="50" charset="-128"/>
                <a:ea typeface="Meiryo UI" panose="020B0604030504040204" pitchFamily="50" charset="-128"/>
              </a:rPr>
              <a:t>⑬</a:t>
            </a:r>
          </a:p>
        </p:txBody>
      </p:sp>
      <p:sp>
        <p:nvSpPr>
          <p:cNvPr id="24" name="テキスト ボックス 23">
            <a:extLst>
              <a:ext uri="{FF2B5EF4-FFF2-40B4-BE49-F238E27FC236}">
                <a16:creationId xmlns:a16="http://schemas.microsoft.com/office/drawing/2014/main" id="{D33FC56E-BD90-F0EF-B2CA-DB2F541E7862}"/>
              </a:ext>
            </a:extLst>
          </p:cNvPr>
          <p:cNvSpPr txBox="1"/>
          <p:nvPr/>
        </p:nvSpPr>
        <p:spPr>
          <a:xfrm>
            <a:off x="3309422" y="4862551"/>
            <a:ext cx="612057" cy="369332"/>
          </a:xfrm>
          <a:prstGeom prst="rect">
            <a:avLst/>
          </a:prstGeom>
          <a:noFill/>
        </p:spPr>
        <p:txBody>
          <a:bodyPr wrap="square">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⑫’</a:t>
            </a:r>
          </a:p>
        </p:txBody>
      </p:sp>
      <p:sp>
        <p:nvSpPr>
          <p:cNvPr id="25" name="テキスト ボックス 24">
            <a:extLst>
              <a:ext uri="{FF2B5EF4-FFF2-40B4-BE49-F238E27FC236}">
                <a16:creationId xmlns:a16="http://schemas.microsoft.com/office/drawing/2014/main" id="{D75C1AB2-5C0D-6015-D1A3-F6FF6F45AD7E}"/>
              </a:ext>
            </a:extLst>
          </p:cNvPr>
          <p:cNvSpPr txBox="1"/>
          <p:nvPr/>
        </p:nvSpPr>
        <p:spPr>
          <a:xfrm>
            <a:off x="3309420" y="4526764"/>
            <a:ext cx="612058" cy="369332"/>
          </a:xfrm>
          <a:prstGeom prst="rect">
            <a:avLst/>
          </a:prstGeom>
          <a:noFill/>
        </p:spPr>
        <p:txBody>
          <a:bodyPr wrap="square">
            <a:spAutoFit/>
          </a:bodyPr>
          <a:lstStyle/>
          <a:p>
            <a:r>
              <a:rPr lang="ja-JP" altLang="en-US" dirty="0">
                <a:solidFill>
                  <a:srgbClr val="FF0000"/>
                </a:solidFill>
                <a:latin typeface="Meiryo UI" panose="020B0604030504040204" pitchFamily="50" charset="-128"/>
                <a:ea typeface="Meiryo UI" panose="020B0604030504040204" pitchFamily="50" charset="-128"/>
              </a:rPr>
              <a:t>⑪‘</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CF5B8B62-90C8-108C-351C-D753552448F4}"/>
              </a:ext>
            </a:extLst>
          </p:cNvPr>
          <p:cNvSpPr txBox="1"/>
          <p:nvPr/>
        </p:nvSpPr>
        <p:spPr>
          <a:xfrm>
            <a:off x="3309422" y="5226722"/>
            <a:ext cx="612056" cy="369332"/>
          </a:xfrm>
          <a:prstGeom prst="rect">
            <a:avLst/>
          </a:prstGeom>
          <a:noFill/>
        </p:spPr>
        <p:txBody>
          <a:bodyPr wrap="square">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⑬‘</a:t>
            </a:r>
          </a:p>
        </p:txBody>
      </p:sp>
      <p:sp>
        <p:nvSpPr>
          <p:cNvPr id="28" name="テキスト ボックス 27">
            <a:extLst>
              <a:ext uri="{FF2B5EF4-FFF2-40B4-BE49-F238E27FC236}">
                <a16:creationId xmlns:a16="http://schemas.microsoft.com/office/drawing/2014/main" id="{C4507583-A434-E9C6-D319-3927FAB24E92}"/>
              </a:ext>
            </a:extLst>
          </p:cNvPr>
          <p:cNvSpPr txBox="1"/>
          <p:nvPr/>
        </p:nvSpPr>
        <p:spPr>
          <a:xfrm>
            <a:off x="3309422" y="5612333"/>
            <a:ext cx="646110" cy="369332"/>
          </a:xfrm>
          <a:prstGeom prst="rect">
            <a:avLst/>
          </a:prstGeom>
          <a:noFill/>
        </p:spPr>
        <p:txBody>
          <a:bodyPr wrap="square">
            <a:spAutoFit/>
          </a:bodyPr>
          <a:lstStyle/>
          <a:p>
            <a:r>
              <a:rPr lang="ja-JP" altLang="en-US" dirty="0">
                <a:solidFill>
                  <a:srgbClr val="FF0000"/>
                </a:solidFill>
                <a:latin typeface="Meiryo UI" panose="020B0604030504040204" pitchFamily="50" charset="-128"/>
                <a:ea typeface="Meiryo UI" panose="020B0604030504040204" pitchFamily="50" charset="-128"/>
              </a:rPr>
              <a:t>⑭</a:t>
            </a:r>
            <a:r>
              <a:rPr kumimoji="1" lang="ja-JP" altLang="en-US" dirty="0">
                <a:solidFill>
                  <a:srgbClr val="FF0000"/>
                </a:solidFill>
                <a:latin typeface="Meiryo UI" panose="020B0604030504040204" pitchFamily="50" charset="-128"/>
                <a:ea typeface="Meiryo UI" panose="020B0604030504040204" pitchFamily="50" charset="-128"/>
              </a:rPr>
              <a:t>‘</a:t>
            </a:r>
          </a:p>
        </p:txBody>
      </p:sp>
      <p:sp>
        <p:nvSpPr>
          <p:cNvPr id="27" name="テキスト ボックス 26">
            <a:extLst>
              <a:ext uri="{FF2B5EF4-FFF2-40B4-BE49-F238E27FC236}">
                <a16:creationId xmlns:a16="http://schemas.microsoft.com/office/drawing/2014/main" id="{FC2DCC07-DA1F-96E6-1A2D-9957CCF5F3FE}"/>
              </a:ext>
            </a:extLst>
          </p:cNvPr>
          <p:cNvSpPr txBox="1"/>
          <p:nvPr/>
        </p:nvSpPr>
        <p:spPr>
          <a:xfrm>
            <a:off x="75221" y="5226722"/>
            <a:ext cx="419254" cy="369332"/>
          </a:xfrm>
          <a:prstGeom prst="rect">
            <a:avLst/>
          </a:prstGeom>
          <a:noFill/>
        </p:spPr>
        <p:txBody>
          <a:bodyPr wrap="square">
            <a:spAutoFit/>
          </a:bodyPr>
          <a:lstStyle/>
          <a:p>
            <a:r>
              <a:rPr lang="ja-JP" altLang="en-US" dirty="0">
                <a:solidFill>
                  <a:srgbClr val="FF0000"/>
                </a:solidFill>
                <a:latin typeface="Meiryo UI" panose="020B0604030504040204" pitchFamily="50" charset="-128"/>
                <a:ea typeface="Meiryo UI" panose="020B0604030504040204" pitchFamily="50" charset="-128"/>
              </a:rPr>
              <a:t>⑮</a:t>
            </a:r>
            <a:endParaRPr kumimoji="1" lang="ja-JP" altLang="en-US" dirty="0">
              <a:solidFill>
                <a:srgbClr val="FF0000"/>
              </a:solidFill>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968E25FA-0BB4-9189-FFCE-0DBC0DC66A6D}"/>
              </a:ext>
            </a:extLst>
          </p:cNvPr>
          <p:cNvPicPr>
            <a:picLocks noChangeAspect="1"/>
          </p:cNvPicPr>
          <p:nvPr/>
        </p:nvPicPr>
        <p:blipFill>
          <a:blip r:embed="rId6"/>
          <a:stretch>
            <a:fillRect/>
          </a:stretch>
        </p:blipFill>
        <p:spPr>
          <a:xfrm>
            <a:off x="469769" y="5226722"/>
            <a:ext cx="2063856" cy="997001"/>
          </a:xfrm>
          <a:prstGeom prst="rect">
            <a:avLst/>
          </a:prstGeom>
        </p:spPr>
      </p:pic>
      <p:pic>
        <p:nvPicPr>
          <p:cNvPr id="29" name="図 28">
            <a:extLst>
              <a:ext uri="{FF2B5EF4-FFF2-40B4-BE49-F238E27FC236}">
                <a16:creationId xmlns:a16="http://schemas.microsoft.com/office/drawing/2014/main" id="{D0BB7AB6-3EE5-21F2-DD23-40FDE7C1DBD6}"/>
              </a:ext>
            </a:extLst>
          </p:cNvPr>
          <p:cNvPicPr>
            <a:picLocks noChangeAspect="1"/>
          </p:cNvPicPr>
          <p:nvPr/>
        </p:nvPicPr>
        <p:blipFill>
          <a:blip r:embed="rId7"/>
          <a:stretch>
            <a:fillRect/>
          </a:stretch>
        </p:blipFill>
        <p:spPr>
          <a:xfrm>
            <a:off x="115729" y="2644475"/>
            <a:ext cx="2038455" cy="1727289"/>
          </a:xfrm>
          <a:prstGeom prst="rect">
            <a:avLst/>
          </a:prstGeom>
          <a:ln w="38100">
            <a:solidFill>
              <a:schemeClr val="accent1"/>
            </a:solidFill>
          </a:ln>
        </p:spPr>
      </p:pic>
    </p:spTree>
    <p:extLst>
      <p:ext uri="{BB962C8B-B14F-4D97-AF65-F5344CB8AC3E}">
        <p14:creationId xmlns:p14="http://schemas.microsoft.com/office/powerpoint/2010/main" val="836852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A2F0B-AAC6-1D0E-7F51-9248D8094F47}"/>
            </a:ext>
          </a:extLst>
        </p:cNvPr>
        <p:cNvGrpSpPr/>
        <p:nvPr/>
      </p:nvGrpSpPr>
      <p:grpSpPr>
        <a:xfrm>
          <a:off x="0" y="0"/>
          <a:ext cx="0" cy="0"/>
          <a:chOff x="0" y="0"/>
          <a:chExt cx="0" cy="0"/>
        </a:xfrm>
      </p:grpSpPr>
      <p:pic>
        <p:nvPicPr>
          <p:cNvPr id="20" name="図 19">
            <a:extLst>
              <a:ext uri="{FF2B5EF4-FFF2-40B4-BE49-F238E27FC236}">
                <a16:creationId xmlns:a16="http://schemas.microsoft.com/office/drawing/2014/main" id="{84483F04-D4FD-F808-0DEB-E1B519F410F8}"/>
              </a:ext>
            </a:extLst>
          </p:cNvPr>
          <p:cNvPicPr>
            <a:picLocks noChangeAspect="1"/>
          </p:cNvPicPr>
          <p:nvPr/>
        </p:nvPicPr>
        <p:blipFill>
          <a:blip r:embed="rId3"/>
          <a:stretch>
            <a:fillRect/>
          </a:stretch>
        </p:blipFill>
        <p:spPr>
          <a:xfrm>
            <a:off x="526343" y="4709212"/>
            <a:ext cx="2051155" cy="1327218"/>
          </a:xfrm>
          <a:prstGeom prst="rect">
            <a:avLst/>
          </a:prstGeom>
          <a:ln w="38100">
            <a:solidFill>
              <a:schemeClr val="accent1"/>
            </a:solidFill>
          </a:ln>
        </p:spPr>
      </p:pic>
      <p:pic>
        <p:nvPicPr>
          <p:cNvPr id="18" name="図 17">
            <a:extLst>
              <a:ext uri="{FF2B5EF4-FFF2-40B4-BE49-F238E27FC236}">
                <a16:creationId xmlns:a16="http://schemas.microsoft.com/office/drawing/2014/main" id="{8B95CE3F-5104-39D0-CE31-DD79B2632A76}"/>
              </a:ext>
            </a:extLst>
          </p:cNvPr>
          <p:cNvPicPr>
            <a:picLocks noChangeAspect="1"/>
          </p:cNvPicPr>
          <p:nvPr/>
        </p:nvPicPr>
        <p:blipFill rotWithShape="1">
          <a:blip r:embed="rId4"/>
          <a:srcRect l="5088" r="8186"/>
          <a:stretch/>
        </p:blipFill>
        <p:spPr>
          <a:xfrm>
            <a:off x="2357387" y="1326166"/>
            <a:ext cx="2392500" cy="2868357"/>
          </a:xfrm>
          <a:prstGeom prst="rect">
            <a:avLst/>
          </a:prstGeom>
          <a:ln w="38100">
            <a:solidFill>
              <a:schemeClr val="tx1"/>
            </a:solidFill>
          </a:ln>
        </p:spPr>
      </p:pic>
      <p:sp>
        <p:nvSpPr>
          <p:cNvPr id="2" name="テキスト プレースホルダ 38">
            <a:extLst>
              <a:ext uri="{FF2B5EF4-FFF2-40B4-BE49-F238E27FC236}">
                <a16:creationId xmlns:a16="http://schemas.microsoft.com/office/drawing/2014/main" id="{42A25B09-C122-3CB0-C9A3-AA4493E6205F}"/>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a:cs typeface="メイリオ" panose="020B0604030504040204" pitchFamily="50" charset="-128"/>
              </a:rPr>
              <a:t>応募者</a:t>
            </a:r>
            <a:r>
              <a:rPr lang="ja-JP" altLang="en-US" sz="1400" b="1" dirty="0">
                <a:cs typeface="メイリオ" panose="020B0604030504040204" pitchFamily="50" charset="-128"/>
              </a:rPr>
              <a:t>概要入力（個人事業主の場合）</a:t>
            </a:r>
            <a:endParaRPr lang="en-US" altLang="ja-JP" sz="1400" b="1" dirty="0">
              <a:cs typeface="メイリオ" panose="020B0604030504040204" pitchFamily="50" charset="-128"/>
            </a:endParaRPr>
          </a:p>
        </p:txBody>
      </p:sp>
      <p:sp>
        <p:nvSpPr>
          <p:cNvPr id="5" name="テキスト ボックス 4">
            <a:extLst>
              <a:ext uri="{FF2B5EF4-FFF2-40B4-BE49-F238E27FC236}">
                <a16:creationId xmlns:a16="http://schemas.microsoft.com/office/drawing/2014/main" id="{B43F3797-678A-D81F-8254-23F250EE435A}"/>
              </a:ext>
            </a:extLst>
          </p:cNvPr>
          <p:cNvSpPr txBox="1"/>
          <p:nvPr/>
        </p:nvSpPr>
        <p:spPr>
          <a:xfrm>
            <a:off x="6096000" y="1606535"/>
            <a:ext cx="5998732" cy="4185761"/>
          </a:xfrm>
          <a:prstGeom prst="rect">
            <a:avLst/>
          </a:prstGeom>
          <a:noFill/>
        </p:spPr>
        <p:txBody>
          <a:bodyPr wrap="square">
            <a:spAutoFit/>
          </a:bodyPr>
          <a:lstStyle/>
          <a:p>
            <a:r>
              <a:rPr lang="ja-JP" altLang="en-US" sz="1400" dirty="0">
                <a:solidFill>
                  <a:srgbClr val="FF0000"/>
                </a:solidFill>
                <a:latin typeface="Meiryo UI" panose="020B0604030504040204" pitchFamily="50" charset="-128"/>
                <a:ea typeface="Meiryo UI" panose="020B0604030504040204" pitchFamily="50" charset="-128"/>
              </a:rPr>
              <a:t>⑨　</a:t>
            </a:r>
            <a:r>
              <a:rPr lang="ja-JP" altLang="en-US" sz="1400" dirty="0">
                <a:latin typeface="Meiryo UI" panose="020B0604030504040204" pitchFamily="50" charset="-128"/>
                <a:ea typeface="Meiryo UI" panose="020B0604030504040204" pitchFamily="50" charset="-128"/>
              </a:rPr>
              <a:t>決算期</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該当する項目をチェックしてください。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いいえ</a:t>
            </a:r>
            <a:r>
              <a:rPr lang="ja-JP" altLang="en-US" sz="1200" dirty="0">
                <a:latin typeface="Meiryo UI" panose="020B0604030504040204" pitchFamily="50" charset="-128"/>
                <a:ea typeface="Meiryo UI" panose="020B0604030504040204" pitchFamily="50" charset="-128"/>
              </a:rPr>
              <a:t>」と選択した場合</a:t>
            </a:r>
            <a:endParaRPr lang="en-US" altLang="ja-JP" sz="12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⑩</a:t>
            </a:r>
            <a:r>
              <a:rPr lang="ja-JP" altLang="en-US" sz="1400" dirty="0">
                <a:latin typeface="Meiryo UI" panose="020B0604030504040204" pitchFamily="50" charset="-128"/>
                <a:ea typeface="Meiryo UI" panose="020B0604030504040204" pitchFamily="50" charset="-128"/>
              </a:rPr>
              <a:t>　申請段階で開業していることがわかる開業届の写しを添付してください。</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税務署受付印のあるものを添付してください。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⑪　</a:t>
            </a:r>
            <a:r>
              <a:rPr lang="ja-JP" altLang="en-US" sz="1400" dirty="0">
                <a:latin typeface="Meiryo UI" panose="020B0604030504040204" pitchFamily="50" charset="-128"/>
                <a:ea typeface="Meiryo UI" panose="020B0604030504040204" pitchFamily="50" charset="-128"/>
              </a:rPr>
              <a:t>電子申告の確認</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該当する項目をチェックしてください。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「はい」</a:t>
            </a:r>
            <a:r>
              <a:rPr lang="ja-JP" altLang="en-US" sz="1400" dirty="0">
                <a:latin typeface="Meiryo UI" panose="020B0604030504040204" pitchFamily="50" charset="-128"/>
                <a:ea typeface="Meiryo UI" panose="020B0604030504040204" pitchFamily="50" charset="-128"/>
              </a:rPr>
              <a:t>を選択した場合</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chemeClr val="accent1"/>
                </a:solidFill>
                <a:latin typeface="Meiryo UI" panose="020B0604030504040204" pitchFamily="50" charset="-128"/>
                <a:ea typeface="Meiryo UI" panose="020B0604030504040204" pitchFamily="50" charset="-128"/>
              </a:rPr>
              <a:t>⑫　</a:t>
            </a:r>
            <a:r>
              <a:rPr lang="ja-JP" altLang="en-US" sz="1400" dirty="0">
                <a:latin typeface="Meiryo UI" panose="020B0604030504040204" pitchFamily="50" charset="-128"/>
                <a:ea typeface="Meiryo UI" panose="020B0604030504040204" pitchFamily="50" charset="-128"/>
              </a:rPr>
              <a:t>「受付結果</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受信通知</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を印刷したものを添付してください。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「いいえ」</a:t>
            </a:r>
            <a:r>
              <a:rPr lang="ja-JP" altLang="en-US" sz="1400" dirty="0">
                <a:latin typeface="Meiryo UI" panose="020B0604030504040204" pitchFamily="50" charset="-128"/>
                <a:ea typeface="Meiryo UI" panose="020B0604030504040204" pitchFamily="50" charset="-128"/>
              </a:rPr>
              <a:t>を選択した場合</a:t>
            </a:r>
            <a:endParaRPr lang="en-US" altLang="ja-JP" sz="1400" dirty="0">
              <a:latin typeface="Meiryo UI" panose="020B0604030504040204" pitchFamily="50" charset="-128"/>
              <a:ea typeface="Meiryo UI" panose="020B0604030504040204" pitchFamily="50" charset="-128"/>
            </a:endParaRPr>
          </a:p>
          <a:p>
            <a:endParaRPr lang="en-US" altLang="ja-JP" sz="1400" dirty="0">
              <a:solidFill>
                <a:srgbClr val="FF0000"/>
              </a:solidFill>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⑫‘　</a:t>
            </a:r>
            <a:r>
              <a:rPr lang="ja-JP" altLang="en-US" sz="1400" dirty="0">
                <a:latin typeface="Meiryo UI" panose="020B0604030504040204" pitchFamily="50" charset="-128"/>
                <a:ea typeface="Meiryo UI" panose="020B0604030504040204" pitchFamily="50" charset="-128"/>
              </a:rPr>
              <a:t>税務署受付印の有無</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該当する項目を選択してください。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solidFill>
                <a:srgbClr val="FF0000"/>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1F32FAFA-E7CF-5DE9-DE86-2C629B1298EB}"/>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2AB4B06B-2713-ABDD-9065-69FC1D8ADAC1}"/>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応募者概要入力画面です。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応募者の概要情報を入力してください。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099EE4C5-6808-CA2D-AC88-FF55CF1F8247}"/>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9" name="図 8" descr="図形&#10;&#10;低い精度で自動的に生成された説明">
            <a:extLst>
              <a:ext uri="{FF2B5EF4-FFF2-40B4-BE49-F238E27FC236}">
                <a16:creationId xmlns:a16="http://schemas.microsoft.com/office/drawing/2014/main" id="{F66039C6-B839-A853-979F-DCDE706F65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cxnSp>
        <p:nvCxnSpPr>
          <p:cNvPr id="37" name="コネクタ: カギ線 36">
            <a:extLst>
              <a:ext uri="{FF2B5EF4-FFF2-40B4-BE49-F238E27FC236}">
                <a16:creationId xmlns:a16="http://schemas.microsoft.com/office/drawing/2014/main" id="{ADCC5109-F783-2D9B-F7EF-262FCA6D435D}"/>
              </a:ext>
            </a:extLst>
          </p:cNvPr>
          <p:cNvCxnSpPr>
            <a:cxnSpLocks/>
          </p:cNvCxnSpPr>
          <p:nvPr/>
        </p:nvCxnSpPr>
        <p:spPr>
          <a:xfrm rot="10800000" flipV="1">
            <a:off x="1323592" y="3867837"/>
            <a:ext cx="1117371" cy="740544"/>
          </a:xfrm>
          <a:prstGeom prst="bentConnector3">
            <a:avLst>
              <a:gd name="adj1" fmla="val 100768"/>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コネクタ: カギ線 48">
            <a:extLst>
              <a:ext uri="{FF2B5EF4-FFF2-40B4-BE49-F238E27FC236}">
                <a16:creationId xmlns:a16="http://schemas.microsoft.com/office/drawing/2014/main" id="{81A698E9-9823-1A71-6CE9-F1C70E44497E}"/>
              </a:ext>
            </a:extLst>
          </p:cNvPr>
          <p:cNvCxnSpPr>
            <a:cxnSpLocks/>
          </p:cNvCxnSpPr>
          <p:nvPr/>
        </p:nvCxnSpPr>
        <p:spPr>
          <a:xfrm>
            <a:off x="3026085" y="4063840"/>
            <a:ext cx="1261985" cy="993920"/>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B231F4B8-CBC1-6924-3681-B33F444E506C}"/>
              </a:ext>
            </a:extLst>
          </p:cNvPr>
          <p:cNvSpPr txBox="1"/>
          <p:nvPr/>
        </p:nvSpPr>
        <p:spPr>
          <a:xfrm>
            <a:off x="2961050" y="5944652"/>
            <a:ext cx="612058" cy="369332"/>
          </a:xfrm>
          <a:prstGeom prst="rect">
            <a:avLst/>
          </a:prstGeom>
          <a:noFill/>
        </p:spPr>
        <p:txBody>
          <a:bodyPr wrap="square">
            <a:spAutoFit/>
          </a:bodyPr>
          <a:lstStyle/>
          <a:p>
            <a:r>
              <a:rPr lang="ja-JP" altLang="en-US" dirty="0">
                <a:solidFill>
                  <a:srgbClr val="FF0000"/>
                </a:solidFill>
                <a:latin typeface="Meiryo UI" panose="020B0604030504040204" pitchFamily="50" charset="-128"/>
                <a:ea typeface="Meiryo UI" panose="020B0604030504040204" pitchFamily="50" charset="-128"/>
              </a:rPr>
              <a:t>⑫‘</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DFEF23C2-CDF3-739A-FD92-B71FCB90D25A}"/>
              </a:ext>
            </a:extLst>
          </p:cNvPr>
          <p:cNvSpPr txBox="1"/>
          <p:nvPr/>
        </p:nvSpPr>
        <p:spPr>
          <a:xfrm>
            <a:off x="2210001" y="5254585"/>
            <a:ext cx="419254" cy="369332"/>
          </a:xfrm>
          <a:prstGeom prst="rect">
            <a:avLst/>
          </a:prstGeom>
          <a:noFill/>
        </p:spPr>
        <p:txBody>
          <a:bodyPr wrap="square">
            <a:spAutoFit/>
          </a:bodyPr>
          <a:lstStyle/>
          <a:p>
            <a:r>
              <a:rPr kumimoji="1" lang="ja-JP" altLang="en-US" dirty="0">
                <a:solidFill>
                  <a:schemeClr val="accent1"/>
                </a:solidFill>
                <a:latin typeface="Meiryo UI" panose="020B0604030504040204" pitchFamily="50" charset="-128"/>
                <a:ea typeface="Meiryo UI" panose="020B0604030504040204" pitchFamily="50" charset="-128"/>
              </a:rPr>
              <a:t>⑫</a:t>
            </a:r>
          </a:p>
        </p:txBody>
      </p:sp>
      <p:sp>
        <p:nvSpPr>
          <p:cNvPr id="6" name="テキスト ボックス 5">
            <a:extLst>
              <a:ext uri="{FF2B5EF4-FFF2-40B4-BE49-F238E27FC236}">
                <a16:creationId xmlns:a16="http://schemas.microsoft.com/office/drawing/2014/main" id="{1C29A805-0701-21F9-18DD-A75DC042A75B}"/>
              </a:ext>
            </a:extLst>
          </p:cNvPr>
          <p:cNvSpPr txBox="1"/>
          <p:nvPr/>
        </p:nvSpPr>
        <p:spPr>
          <a:xfrm>
            <a:off x="1938133" y="3468247"/>
            <a:ext cx="419254" cy="369332"/>
          </a:xfrm>
          <a:prstGeom prst="rect">
            <a:avLst/>
          </a:prstGeom>
          <a:noFill/>
        </p:spPr>
        <p:txBody>
          <a:bodyPr wrap="square">
            <a:spAutoFit/>
          </a:bodyPr>
          <a:lstStyle/>
          <a:p>
            <a:r>
              <a:rPr lang="ja-JP" altLang="en-US" dirty="0">
                <a:solidFill>
                  <a:srgbClr val="FF0000"/>
                </a:solidFill>
                <a:latin typeface="Meiryo UI" panose="020B0604030504040204" pitchFamily="50" charset="-128"/>
                <a:ea typeface="Meiryo UI" panose="020B0604030504040204" pitchFamily="50" charset="-128"/>
              </a:rPr>
              <a:t>⑪</a:t>
            </a:r>
            <a:endParaRPr kumimoji="1" lang="ja-JP" altLang="en-US" dirty="0">
              <a:solidFill>
                <a:srgbClr val="FF0000"/>
              </a:solidFill>
              <a:latin typeface="Meiryo UI" panose="020B0604030504040204" pitchFamily="50" charset="-128"/>
              <a:ea typeface="Meiryo UI" panose="020B0604030504040204" pitchFamily="50" charset="-128"/>
            </a:endParaRPr>
          </a:p>
        </p:txBody>
      </p:sp>
      <p:pic>
        <p:nvPicPr>
          <p:cNvPr id="22" name="図 21">
            <a:extLst>
              <a:ext uri="{FF2B5EF4-FFF2-40B4-BE49-F238E27FC236}">
                <a16:creationId xmlns:a16="http://schemas.microsoft.com/office/drawing/2014/main" id="{61DEDA5B-4292-5E87-E1A5-2FAEF9E0D1ED}"/>
              </a:ext>
            </a:extLst>
          </p:cNvPr>
          <p:cNvPicPr>
            <a:picLocks noChangeAspect="1"/>
          </p:cNvPicPr>
          <p:nvPr/>
        </p:nvPicPr>
        <p:blipFill>
          <a:blip r:embed="rId6"/>
          <a:stretch>
            <a:fillRect/>
          </a:stretch>
        </p:blipFill>
        <p:spPr>
          <a:xfrm>
            <a:off x="3395338" y="5048971"/>
            <a:ext cx="2051155" cy="1206562"/>
          </a:xfrm>
          <a:prstGeom prst="rect">
            <a:avLst/>
          </a:prstGeom>
          <a:ln w="38100">
            <a:solidFill>
              <a:srgbClr val="FF0000"/>
            </a:solidFill>
          </a:ln>
        </p:spPr>
      </p:pic>
      <p:sp>
        <p:nvSpPr>
          <p:cNvPr id="17" name="テキスト ボックス 16">
            <a:extLst>
              <a:ext uri="{FF2B5EF4-FFF2-40B4-BE49-F238E27FC236}">
                <a16:creationId xmlns:a16="http://schemas.microsoft.com/office/drawing/2014/main" id="{EF03BBDC-A490-1ED3-7403-22A323A25C09}"/>
              </a:ext>
            </a:extLst>
          </p:cNvPr>
          <p:cNvSpPr txBox="1"/>
          <p:nvPr/>
        </p:nvSpPr>
        <p:spPr>
          <a:xfrm>
            <a:off x="1938133" y="2161547"/>
            <a:ext cx="419254" cy="369332"/>
          </a:xfrm>
          <a:prstGeom prst="rect">
            <a:avLst/>
          </a:prstGeom>
          <a:noFill/>
        </p:spPr>
        <p:txBody>
          <a:bodyPr wrap="square">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⑩</a:t>
            </a:r>
          </a:p>
        </p:txBody>
      </p:sp>
      <p:sp>
        <p:nvSpPr>
          <p:cNvPr id="19" name="テキスト ボックス 18">
            <a:extLst>
              <a:ext uri="{FF2B5EF4-FFF2-40B4-BE49-F238E27FC236}">
                <a16:creationId xmlns:a16="http://schemas.microsoft.com/office/drawing/2014/main" id="{AFEEC911-6556-EC06-408D-3F4016FBBD0E}"/>
              </a:ext>
            </a:extLst>
          </p:cNvPr>
          <p:cNvSpPr txBox="1"/>
          <p:nvPr/>
        </p:nvSpPr>
        <p:spPr>
          <a:xfrm>
            <a:off x="1938133" y="1446850"/>
            <a:ext cx="419254" cy="369332"/>
          </a:xfrm>
          <a:prstGeom prst="rect">
            <a:avLst/>
          </a:prstGeom>
          <a:noFill/>
        </p:spPr>
        <p:txBody>
          <a:bodyPr wrap="square">
            <a:spAutoFit/>
          </a:bodyPr>
          <a:lstStyle/>
          <a:p>
            <a:r>
              <a:rPr lang="ja-JP" altLang="en-US" dirty="0">
                <a:solidFill>
                  <a:srgbClr val="FF0000"/>
                </a:solidFill>
                <a:latin typeface="Meiryo UI" panose="020B0604030504040204" pitchFamily="50" charset="-128"/>
                <a:ea typeface="Meiryo UI" panose="020B0604030504040204" pitchFamily="50" charset="-128"/>
              </a:rPr>
              <a:t>⑨</a:t>
            </a:r>
            <a:endParaRPr kumimoji="1" lang="en-US" altLang="ja-JP"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28129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CF92E577-8FE9-B742-641D-BCFC9627EEF8}"/>
              </a:ext>
            </a:extLst>
          </p:cNvPr>
          <p:cNvPicPr>
            <a:picLocks noChangeAspect="1"/>
          </p:cNvPicPr>
          <p:nvPr/>
        </p:nvPicPr>
        <p:blipFill>
          <a:blip r:embed="rId3"/>
          <a:stretch>
            <a:fillRect/>
          </a:stretch>
        </p:blipFill>
        <p:spPr>
          <a:xfrm>
            <a:off x="2281116" y="1307187"/>
            <a:ext cx="2057506" cy="1162110"/>
          </a:xfrm>
          <a:prstGeom prst="rect">
            <a:avLst/>
          </a:prstGeom>
          <a:ln w="38100">
            <a:solidFill>
              <a:srgbClr val="000000"/>
            </a:solidFill>
          </a:ln>
        </p:spPr>
      </p:pic>
      <p:sp>
        <p:nvSpPr>
          <p:cNvPr id="2" name="テキスト プレースホルダ 38">
            <a:extLst>
              <a:ext uri="{FF2B5EF4-FFF2-40B4-BE49-F238E27FC236}">
                <a16:creationId xmlns:a16="http://schemas.microsoft.com/office/drawing/2014/main" id="{DEA51A21-CF02-642D-A4BE-5916F701D43D}"/>
              </a:ext>
            </a:extLst>
          </p:cNvPr>
          <p:cNvSpPr txBox="1">
            <a:spLocks/>
          </p:cNvSpPr>
          <p:nvPr/>
        </p:nvSpPr>
        <p:spPr>
          <a:xfrm>
            <a:off x="237259" y="726049"/>
            <a:ext cx="5659198" cy="433553"/>
          </a:xfrm>
          <a:prstGeom prst="rect">
            <a:avLst/>
          </a:prstGeom>
          <a:solidFill>
            <a:schemeClr val="accent1">
              <a:lumMod val="20000"/>
              <a:lumOff val="80000"/>
            </a:schemeClr>
          </a:solidFill>
          <a:ln>
            <a:noFill/>
          </a:ln>
        </p:spPr>
        <p:txBody>
          <a:bodyPr vert="horz" wrap="square" lIns="216000" tIns="108000" rIns="216000" bIns="108000" rtlCol="0" anchor="t">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latin typeface="Meiryo UI"/>
                <a:ea typeface="Meiryo UI"/>
                <a:cs typeface="メイリオ" panose="020B0604030504040204" pitchFamily="50" charset="-128"/>
              </a:rPr>
              <a:t>応募者概要入力（法人、</a:t>
            </a:r>
            <a:r>
              <a:rPr lang="en-US" altLang="ja-JP" sz="1400" b="1" dirty="0">
                <a:latin typeface="Meiryo UI"/>
                <a:ea typeface="Meiryo UI"/>
                <a:cs typeface="メイリオ" panose="020B0604030504040204" pitchFamily="50" charset="-128"/>
              </a:rPr>
              <a:t>NPO</a:t>
            </a:r>
            <a:r>
              <a:rPr lang="ja-JP" sz="1400" b="1" dirty="0">
                <a:latin typeface="Meiryo UI"/>
                <a:ea typeface="Meiryo UI"/>
                <a:cs typeface="メイリオ" panose="020B0604030504040204" pitchFamily="50" charset="-128"/>
              </a:rPr>
              <a:t>法人</a:t>
            </a:r>
            <a:r>
              <a:rPr lang="ja-JP" altLang="en-US" sz="1400" b="1" dirty="0">
                <a:latin typeface="Meiryo UI"/>
                <a:ea typeface="Meiryo UI"/>
                <a:cs typeface="メイリオ" panose="020B0604030504040204" pitchFamily="50" charset="-128"/>
              </a:rPr>
              <a:t>の共通部分）</a:t>
            </a:r>
            <a:endParaRPr lang="en-US" altLang="ja-JP" sz="1400" b="1" dirty="0">
              <a:latin typeface="Meiryo UI"/>
              <a:ea typeface="Meiryo UI"/>
              <a:cs typeface="メイリオ" panose="020B0604030504040204" pitchFamily="50" charset="-128"/>
            </a:endParaRPr>
          </a:p>
        </p:txBody>
      </p:sp>
      <p:sp>
        <p:nvSpPr>
          <p:cNvPr id="5" name="テキスト ボックス 4">
            <a:extLst>
              <a:ext uri="{FF2B5EF4-FFF2-40B4-BE49-F238E27FC236}">
                <a16:creationId xmlns:a16="http://schemas.microsoft.com/office/drawing/2014/main" id="{1B0FBFAF-9A6C-371D-6F02-7B0F92D3C53A}"/>
              </a:ext>
            </a:extLst>
          </p:cNvPr>
          <p:cNvSpPr txBox="1"/>
          <p:nvPr/>
        </p:nvSpPr>
        <p:spPr>
          <a:xfrm>
            <a:off x="6133379" y="1509987"/>
            <a:ext cx="5998732" cy="4862870"/>
          </a:xfrm>
          <a:prstGeom prst="rect">
            <a:avLst/>
          </a:prstGeom>
          <a:noFill/>
        </p:spPr>
        <p:txBody>
          <a:bodyPr wrap="square" lIns="91440" tIns="45720" rIns="91440" bIns="45720" anchor="t">
            <a:spAutoFit/>
          </a:bodyP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インボイス特例を選択した方は、</a:t>
            </a:r>
            <a:r>
              <a:rPr lang="en-US" altLang="ja-JP" sz="1200" dirty="0">
                <a:latin typeface="Meiryo UI" panose="020B0604030504040204" pitchFamily="50" charset="-128"/>
                <a:ea typeface="Meiryo UI" panose="020B0604030504040204" pitchFamily="50" charset="-128"/>
              </a:rPr>
              <a:t>P.17</a:t>
            </a:r>
            <a:r>
              <a:rPr lang="ja-JP" altLang="en-US" sz="1200" dirty="0">
                <a:latin typeface="Meiryo UI" panose="020B0604030504040204" pitchFamily="50" charset="-128"/>
                <a:ea typeface="Meiryo UI" panose="020B0604030504040204" pitchFamily="50" charset="-128"/>
              </a:rPr>
              <a:t>もご確認ください。</a:t>
            </a:r>
            <a:endParaRPr lang="en-US" altLang="ja-JP" sz="1200" dirty="0">
              <a:latin typeface="Meiryo UI" panose="020B0604030504040204" pitchFamily="50" charset="-128"/>
              <a:ea typeface="Meiryo UI" panose="020B0604030504040204" pitchFamily="50" charset="-128"/>
            </a:endParaRPr>
          </a:p>
          <a:p>
            <a:endParaRPr lang="en-US" altLang="ja-JP" sz="1200" dirty="0">
              <a:solidFill>
                <a:srgbClr val="FF0000"/>
              </a:solidFill>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⑨　</a:t>
            </a:r>
            <a:r>
              <a:rPr lang="ja-JP" altLang="en-US" sz="1200" dirty="0">
                <a:latin typeface="Meiryo UI" panose="020B0604030504040204" pitchFamily="50" charset="-128"/>
                <a:ea typeface="Meiryo UI" panose="020B0604030504040204" pitchFamily="50" charset="-128"/>
              </a:rPr>
              <a:t>決算期</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該当する項目をチェックしてください。</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⑩</a:t>
            </a:r>
            <a:r>
              <a:rPr lang="ja-JP" altLang="en-US" sz="1200" dirty="0">
                <a:latin typeface="Meiryo UI" panose="020B0604030504040204" pitchFamily="50" charset="-128"/>
                <a:ea typeface="Meiryo UI" panose="020B0604030504040204" pitchFamily="50" charset="-128"/>
              </a:rPr>
              <a:t>　直前決算期間</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該当する項目をチェックしてください。</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「はい」</a:t>
            </a:r>
            <a:r>
              <a:rPr lang="ja-JP" altLang="en-US" sz="1200" dirty="0">
                <a:latin typeface="Meiryo UI" panose="020B0604030504040204" pitchFamily="50" charset="-128"/>
                <a:ea typeface="Meiryo UI" panose="020B0604030504040204" pitchFamily="50" charset="-128"/>
              </a:rPr>
              <a:t>を選択した場合</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solidFill>
                  <a:schemeClr val="accent1"/>
                </a:solidFill>
                <a:latin typeface="Meiryo UI" panose="020B0604030504040204" pitchFamily="50" charset="-128"/>
                <a:ea typeface="Meiryo UI" panose="020B0604030504040204" pitchFamily="50" charset="-128"/>
              </a:rPr>
              <a:t>⑪</a:t>
            </a:r>
            <a:r>
              <a:rPr lang="ja-JP" altLang="en-US" sz="1200" dirty="0">
                <a:latin typeface="Meiryo UI" panose="020B0604030504040204" pitchFamily="50" charset="-128"/>
                <a:ea typeface="Meiryo UI" panose="020B0604030504040204" pitchFamily="50" charset="-128"/>
              </a:rPr>
              <a:t>　直近</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期</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年間</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の売上高を入力してください。</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単位：円）</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solidFill>
                  <a:schemeClr val="accent1"/>
                </a:solidFill>
                <a:latin typeface="Meiryo UI" panose="020B0604030504040204" pitchFamily="50" charset="-128"/>
                <a:ea typeface="Meiryo UI" panose="020B0604030504040204" pitchFamily="50" charset="-128"/>
              </a:rPr>
              <a:t>⑫</a:t>
            </a:r>
            <a:r>
              <a:rPr lang="ja-JP" altLang="en-US" sz="1200" dirty="0">
                <a:latin typeface="Meiryo UI" panose="020B0604030504040204" pitchFamily="50" charset="-128"/>
                <a:ea typeface="Meiryo UI" panose="020B0604030504040204" pitchFamily="50" charset="-128"/>
              </a:rPr>
              <a:t>　直近</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期</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年間</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の売上総利益を入力してください。</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単位：円）</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solidFill>
                  <a:schemeClr val="accent1"/>
                </a:solidFill>
                <a:latin typeface="Meiryo UI" panose="020B0604030504040204" pitchFamily="50" charset="-128"/>
                <a:ea typeface="Meiryo UI" panose="020B0604030504040204" pitchFamily="50" charset="-128"/>
              </a:rPr>
              <a:t>⑬</a:t>
            </a:r>
            <a:r>
              <a:rPr lang="ja-JP" altLang="en-US" sz="1200" dirty="0">
                <a:latin typeface="Meiryo UI" panose="020B0604030504040204" pitchFamily="50" charset="-128"/>
                <a:ea typeface="Meiryo UI" panose="020B0604030504040204" pitchFamily="50" charset="-128"/>
              </a:rPr>
              <a:t>　直近</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期</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年間</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の経常利益を入力してください。</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単位：円）</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「いいえ」</a:t>
            </a:r>
            <a:r>
              <a:rPr lang="ja-JP" altLang="en-US" sz="1200" dirty="0">
                <a:latin typeface="Meiryo UI" panose="020B0604030504040204" pitchFamily="50" charset="-128"/>
                <a:ea typeface="Meiryo UI" panose="020B0604030504040204" pitchFamily="50" charset="-128"/>
              </a:rPr>
              <a:t>を選択した場合　</a:t>
            </a:r>
            <a:endParaRPr lang="en-US" altLang="ja-JP" sz="12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必ず注釈を確認のうえ、入力してください。</a:t>
            </a:r>
            <a:endParaRPr lang="en-US" altLang="ja-JP" sz="1100" dirty="0">
              <a:latin typeface="Meiryo UI" panose="020B0604030504040204" pitchFamily="50" charset="-128"/>
              <a:ea typeface="Meiryo UI" panose="020B0604030504040204" pitchFamily="50" charset="-128"/>
            </a:endParaRPr>
          </a:p>
          <a:p>
            <a:endParaRPr lang="en-US" altLang="ja-JP" sz="1100" dirty="0">
              <a:solidFill>
                <a:srgbClr val="FF0000"/>
              </a:solidFill>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⑪‘　</a:t>
            </a:r>
            <a:r>
              <a:rPr lang="ja-JP" altLang="en-US" sz="1200" dirty="0">
                <a:latin typeface="Meiryo UI" panose="020B0604030504040204" pitchFamily="50" charset="-128"/>
                <a:ea typeface="Meiryo UI" panose="020B0604030504040204" pitchFamily="50" charset="-128"/>
              </a:rPr>
              <a:t>直近</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期</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年間</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の売上高を入力してください。</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単位：円）</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⑫‘　</a:t>
            </a:r>
            <a:r>
              <a:rPr lang="ja-JP" altLang="en-US" sz="1200" dirty="0">
                <a:latin typeface="Meiryo UI"/>
                <a:ea typeface="Meiryo UI"/>
              </a:rPr>
              <a:t>決算期間</a:t>
            </a:r>
            <a:r>
              <a:rPr lang="en-US" altLang="ja-JP" sz="1200" dirty="0">
                <a:latin typeface="Meiryo UI"/>
                <a:ea typeface="Meiryo UI"/>
              </a:rPr>
              <a:t>1</a:t>
            </a:r>
            <a:r>
              <a:rPr lang="ja-JP" altLang="en-US" sz="1200" dirty="0">
                <a:latin typeface="Meiryo UI"/>
                <a:ea typeface="Meiryo UI"/>
              </a:rPr>
              <a:t>年未満の場合</a:t>
            </a:r>
            <a:r>
              <a:rPr lang="en-US" altLang="ja-JP" sz="1200" dirty="0">
                <a:latin typeface="Meiryo UI"/>
                <a:ea typeface="Meiryo UI"/>
              </a:rPr>
              <a:t>:(</a:t>
            </a:r>
            <a:r>
              <a:rPr lang="ja-JP" altLang="en-US" sz="1200" dirty="0">
                <a:latin typeface="Meiryo UI"/>
                <a:ea typeface="Meiryo UI"/>
              </a:rPr>
              <a:t>月数</a:t>
            </a:r>
            <a:r>
              <a:rPr lang="en-US" altLang="ja-JP" sz="1200" dirty="0">
                <a:latin typeface="Meiryo UI"/>
                <a:ea typeface="Meiryo UI"/>
              </a:rPr>
              <a:t>)</a:t>
            </a:r>
            <a:r>
              <a:rPr lang="ja-JP" altLang="en-US" sz="1200" dirty="0">
                <a:latin typeface="Meiryo UI"/>
                <a:ea typeface="Meiryo UI"/>
              </a:rPr>
              <a:t>を入力してください。</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単位：円）</a:t>
            </a:r>
            <a:endParaRPr lang="en-US" altLang="ja-JP" sz="1200" dirty="0">
              <a:latin typeface="Meiryo UI"/>
              <a:ea typeface="Meiryo UI"/>
            </a:endParaRPr>
          </a:p>
          <a:p>
            <a:endParaRPr lang="en-US" altLang="ja-JP" sz="1200" dirty="0">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⑬‘　</a:t>
            </a:r>
            <a:r>
              <a:rPr lang="ja-JP" altLang="en-US" sz="1200" dirty="0">
                <a:latin typeface="Meiryo UI" panose="020B0604030504040204" pitchFamily="50" charset="-128"/>
                <a:ea typeface="Meiryo UI" panose="020B0604030504040204" pitchFamily="50" charset="-128"/>
              </a:rPr>
              <a:t>直近</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期</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年間</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の売上総利益を入力してください。</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単位：円）</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⑭‘　</a:t>
            </a:r>
            <a:r>
              <a:rPr lang="ja-JP" altLang="en-US" sz="1200" dirty="0">
                <a:latin typeface="Meiryo UI" panose="020B0604030504040204" pitchFamily="50" charset="-128"/>
                <a:ea typeface="Meiryo UI" panose="020B0604030504040204" pitchFamily="50" charset="-128"/>
              </a:rPr>
              <a:t>直近</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期</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年間</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の経常利益を入力してください。</a:t>
            </a:r>
            <a:endParaRPr lang="en-US" altLang="ja-JP" sz="12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BA6F9192-4F1A-0C3E-37EF-39596E66BBA7}"/>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FEBB9B07-E8B2-7A03-B8B1-ED7719DC6D55}"/>
              </a:ext>
            </a:extLst>
          </p:cNvPr>
          <p:cNvSpPr/>
          <p:nvPr/>
        </p:nvSpPr>
        <p:spPr>
          <a:xfrm>
            <a:off x="6898640" y="726049"/>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応募者概要入力画面です。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応募者の概要情報を入力してください。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1442E1D0-041F-06D7-60BB-B6FDB15FE9FE}"/>
              </a:ext>
            </a:extLst>
          </p:cNvPr>
          <p:cNvSpPr/>
          <p:nvPr/>
        </p:nvSpPr>
        <p:spPr>
          <a:xfrm>
            <a:off x="6308688" y="726049"/>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9" name="図 8" descr="図形&#10;&#10;低い精度で自動的に生成された説明">
            <a:extLst>
              <a:ext uri="{FF2B5EF4-FFF2-40B4-BE49-F238E27FC236}">
                <a16:creationId xmlns:a16="http://schemas.microsoft.com/office/drawing/2014/main" id="{6E74435E-3D78-5CF1-A9E4-CC0B126703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2202" y="809227"/>
            <a:ext cx="422924" cy="422924"/>
          </a:xfrm>
          <a:prstGeom prst="rect">
            <a:avLst/>
          </a:prstGeom>
        </p:spPr>
      </p:pic>
      <p:cxnSp>
        <p:nvCxnSpPr>
          <p:cNvPr id="37" name="コネクタ: カギ線 36">
            <a:extLst>
              <a:ext uri="{FF2B5EF4-FFF2-40B4-BE49-F238E27FC236}">
                <a16:creationId xmlns:a16="http://schemas.microsoft.com/office/drawing/2014/main" id="{A0A65BE9-08E3-74ED-BE16-7021990BE9AD}"/>
              </a:ext>
            </a:extLst>
          </p:cNvPr>
          <p:cNvCxnSpPr>
            <a:cxnSpLocks/>
            <a:endCxn id="13" idx="0"/>
          </p:cNvCxnSpPr>
          <p:nvPr/>
        </p:nvCxnSpPr>
        <p:spPr>
          <a:xfrm rot="10800000" flipV="1">
            <a:off x="1590270" y="2237031"/>
            <a:ext cx="793651" cy="631932"/>
          </a:xfrm>
          <a:prstGeom prst="bentConnector2">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コネクタ: カギ線 48">
            <a:extLst>
              <a:ext uri="{FF2B5EF4-FFF2-40B4-BE49-F238E27FC236}">
                <a16:creationId xmlns:a16="http://schemas.microsoft.com/office/drawing/2014/main" id="{31A4770D-E56D-6F35-B1AE-E9340D1E0778}"/>
              </a:ext>
            </a:extLst>
          </p:cNvPr>
          <p:cNvCxnSpPr>
            <a:cxnSpLocks/>
          </p:cNvCxnSpPr>
          <p:nvPr/>
        </p:nvCxnSpPr>
        <p:spPr>
          <a:xfrm>
            <a:off x="2923895" y="2303708"/>
            <a:ext cx="1927069" cy="1019874"/>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87BDEA0-35FD-59C1-00D5-4EF545BB3B28}"/>
              </a:ext>
            </a:extLst>
          </p:cNvPr>
          <p:cNvSpPr txBox="1"/>
          <p:nvPr/>
        </p:nvSpPr>
        <p:spPr>
          <a:xfrm>
            <a:off x="1900039" y="1453230"/>
            <a:ext cx="419254" cy="369332"/>
          </a:xfrm>
          <a:prstGeom prst="rect">
            <a:avLst/>
          </a:prstGeom>
          <a:noFill/>
        </p:spPr>
        <p:txBody>
          <a:bodyPr wrap="square">
            <a:spAutoFit/>
          </a:bodyPr>
          <a:lstStyle/>
          <a:p>
            <a:r>
              <a:rPr lang="ja-JP" altLang="en-US" dirty="0">
                <a:solidFill>
                  <a:srgbClr val="FF0000"/>
                </a:solidFill>
                <a:latin typeface="Meiryo UI" panose="020B0604030504040204" pitchFamily="50" charset="-128"/>
                <a:ea typeface="Meiryo UI" panose="020B0604030504040204" pitchFamily="50" charset="-128"/>
              </a:rPr>
              <a:t>⑨</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A19E179A-EECE-9730-4A96-3969EB8C4F59}"/>
              </a:ext>
            </a:extLst>
          </p:cNvPr>
          <p:cNvSpPr txBox="1"/>
          <p:nvPr/>
        </p:nvSpPr>
        <p:spPr>
          <a:xfrm>
            <a:off x="1900039" y="1780312"/>
            <a:ext cx="419254" cy="369332"/>
          </a:xfrm>
          <a:prstGeom prst="rect">
            <a:avLst/>
          </a:prstGeom>
          <a:noFill/>
        </p:spPr>
        <p:txBody>
          <a:bodyPr wrap="square">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⑩</a:t>
            </a:r>
          </a:p>
        </p:txBody>
      </p:sp>
      <p:sp>
        <p:nvSpPr>
          <p:cNvPr id="27" name="テキスト ボックス 26">
            <a:extLst>
              <a:ext uri="{FF2B5EF4-FFF2-40B4-BE49-F238E27FC236}">
                <a16:creationId xmlns:a16="http://schemas.microsoft.com/office/drawing/2014/main" id="{A089D819-7A52-86F4-1F2B-F19BCCDB26E6}"/>
              </a:ext>
            </a:extLst>
          </p:cNvPr>
          <p:cNvSpPr txBox="1"/>
          <p:nvPr/>
        </p:nvSpPr>
        <p:spPr>
          <a:xfrm>
            <a:off x="218753" y="3456339"/>
            <a:ext cx="419254" cy="369332"/>
          </a:xfrm>
          <a:prstGeom prst="rect">
            <a:avLst/>
          </a:prstGeom>
          <a:noFill/>
        </p:spPr>
        <p:txBody>
          <a:bodyPr wrap="square">
            <a:spAutoFit/>
          </a:bodyPr>
          <a:lstStyle/>
          <a:p>
            <a:r>
              <a:rPr lang="ja-JP" altLang="en-US" dirty="0">
                <a:solidFill>
                  <a:schemeClr val="accent1"/>
                </a:solidFill>
                <a:latin typeface="Meiryo UI" panose="020B0604030504040204" pitchFamily="50" charset="-128"/>
                <a:ea typeface="Meiryo UI" panose="020B0604030504040204" pitchFamily="50" charset="-128"/>
              </a:rPr>
              <a:t>⑪</a:t>
            </a:r>
            <a:endParaRPr kumimoji="1" lang="ja-JP" altLang="en-US" dirty="0">
              <a:solidFill>
                <a:schemeClr val="accent1"/>
              </a:solidFill>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9BF46B6F-89A7-3547-4988-00B0583B6021}"/>
              </a:ext>
            </a:extLst>
          </p:cNvPr>
          <p:cNvSpPr txBox="1"/>
          <p:nvPr/>
        </p:nvSpPr>
        <p:spPr>
          <a:xfrm>
            <a:off x="218753" y="3799704"/>
            <a:ext cx="419254" cy="369332"/>
          </a:xfrm>
          <a:prstGeom prst="rect">
            <a:avLst/>
          </a:prstGeom>
          <a:noFill/>
        </p:spPr>
        <p:txBody>
          <a:bodyPr wrap="square">
            <a:spAutoFit/>
          </a:bodyPr>
          <a:lstStyle/>
          <a:p>
            <a:r>
              <a:rPr kumimoji="1" lang="ja-JP" altLang="en-US" dirty="0">
                <a:solidFill>
                  <a:schemeClr val="accent1"/>
                </a:solidFill>
                <a:latin typeface="Meiryo UI" panose="020B0604030504040204" pitchFamily="50" charset="-128"/>
                <a:ea typeface="Meiryo UI" panose="020B0604030504040204" pitchFamily="50" charset="-128"/>
              </a:rPr>
              <a:t>⑫</a:t>
            </a:r>
          </a:p>
        </p:txBody>
      </p:sp>
      <p:sp>
        <p:nvSpPr>
          <p:cNvPr id="30" name="テキスト ボックス 29">
            <a:extLst>
              <a:ext uri="{FF2B5EF4-FFF2-40B4-BE49-F238E27FC236}">
                <a16:creationId xmlns:a16="http://schemas.microsoft.com/office/drawing/2014/main" id="{C812A745-9E17-C421-8166-FE077945E23F}"/>
              </a:ext>
            </a:extLst>
          </p:cNvPr>
          <p:cNvSpPr txBox="1"/>
          <p:nvPr/>
        </p:nvSpPr>
        <p:spPr>
          <a:xfrm>
            <a:off x="218753" y="4110721"/>
            <a:ext cx="419254" cy="369332"/>
          </a:xfrm>
          <a:prstGeom prst="rect">
            <a:avLst/>
          </a:prstGeom>
          <a:noFill/>
        </p:spPr>
        <p:txBody>
          <a:bodyPr wrap="square">
            <a:spAutoFit/>
          </a:bodyPr>
          <a:lstStyle/>
          <a:p>
            <a:r>
              <a:rPr kumimoji="1" lang="ja-JP" altLang="en-US" dirty="0">
                <a:solidFill>
                  <a:schemeClr val="accent1"/>
                </a:solidFill>
                <a:latin typeface="Meiryo UI" panose="020B0604030504040204" pitchFamily="50" charset="-128"/>
                <a:ea typeface="Meiryo UI" panose="020B0604030504040204" pitchFamily="50" charset="-128"/>
              </a:rPr>
              <a:t>⑬</a:t>
            </a:r>
          </a:p>
        </p:txBody>
      </p:sp>
      <p:sp>
        <p:nvSpPr>
          <p:cNvPr id="34" name="テキスト ボックス 33">
            <a:extLst>
              <a:ext uri="{FF2B5EF4-FFF2-40B4-BE49-F238E27FC236}">
                <a16:creationId xmlns:a16="http://schemas.microsoft.com/office/drawing/2014/main" id="{B470C3FC-79B7-C853-F6FF-B796A19216E4}"/>
              </a:ext>
            </a:extLst>
          </p:cNvPr>
          <p:cNvSpPr txBox="1"/>
          <p:nvPr/>
        </p:nvSpPr>
        <p:spPr>
          <a:xfrm>
            <a:off x="3389196" y="5186352"/>
            <a:ext cx="537473" cy="369332"/>
          </a:xfrm>
          <a:prstGeom prst="rect">
            <a:avLst/>
          </a:prstGeom>
          <a:noFill/>
        </p:spPr>
        <p:txBody>
          <a:bodyPr wrap="square">
            <a:spAutoFit/>
          </a:bodyPr>
          <a:lstStyle/>
          <a:p>
            <a:r>
              <a:rPr lang="ja-JP" altLang="en-US" dirty="0">
                <a:solidFill>
                  <a:srgbClr val="FF0000"/>
                </a:solidFill>
                <a:latin typeface="Meiryo UI" panose="020B0604030504040204" pitchFamily="50" charset="-128"/>
                <a:ea typeface="Meiryo UI" panose="020B0604030504040204" pitchFamily="50" charset="-128"/>
              </a:rPr>
              <a:t>⑪‘</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A55A600D-B832-A637-DB84-6873E49DE041}"/>
              </a:ext>
            </a:extLst>
          </p:cNvPr>
          <p:cNvSpPr txBox="1"/>
          <p:nvPr/>
        </p:nvSpPr>
        <p:spPr>
          <a:xfrm>
            <a:off x="3389195" y="5530923"/>
            <a:ext cx="537473" cy="369332"/>
          </a:xfrm>
          <a:prstGeom prst="rect">
            <a:avLst/>
          </a:prstGeom>
          <a:noFill/>
        </p:spPr>
        <p:txBody>
          <a:bodyPr wrap="square">
            <a:spAutoFit/>
          </a:bodyPr>
          <a:lstStyle/>
          <a:p>
            <a:r>
              <a:rPr lang="ja-JP" altLang="en-US" dirty="0">
                <a:solidFill>
                  <a:srgbClr val="FF0000"/>
                </a:solidFill>
                <a:latin typeface="Meiryo UI" panose="020B0604030504040204" pitchFamily="50" charset="-128"/>
                <a:ea typeface="Meiryo UI" panose="020B0604030504040204" pitchFamily="50" charset="-128"/>
              </a:rPr>
              <a:t>⑫‘</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01AEA84E-AA39-D24F-1606-E236603B8030}"/>
              </a:ext>
            </a:extLst>
          </p:cNvPr>
          <p:cNvSpPr txBox="1"/>
          <p:nvPr/>
        </p:nvSpPr>
        <p:spPr>
          <a:xfrm>
            <a:off x="3389195" y="5897599"/>
            <a:ext cx="537473" cy="369332"/>
          </a:xfrm>
          <a:prstGeom prst="rect">
            <a:avLst/>
          </a:prstGeom>
          <a:noFill/>
        </p:spPr>
        <p:txBody>
          <a:bodyPr wrap="square">
            <a:spAutoFit/>
          </a:bodyPr>
          <a:lstStyle/>
          <a:p>
            <a:r>
              <a:rPr lang="ja-JP" altLang="en-US" dirty="0">
                <a:solidFill>
                  <a:srgbClr val="FF0000"/>
                </a:solidFill>
                <a:latin typeface="Meiryo UI" panose="020B0604030504040204" pitchFamily="50" charset="-128"/>
                <a:ea typeface="Meiryo UI" panose="020B0604030504040204" pitchFamily="50" charset="-128"/>
              </a:rPr>
              <a:t>⑬‘</a:t>
            </a:r>
            <a:endParaRPr kumimoji="1" lang="ja-JP" altLang="en-US" dirty="0">
              <a:solidFill>
                <a:srgbClr val="FF0000"/>
              </a:solidFill>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88719AFD-D86D-A82A-0A6B-EEFB68440C31}"/>
              </a:ext>
            </a:extLst>
          </p:cNvPr>
          <p:cNvPicPr>
            <a:picLocks noChangeAspect="1"/>
          </p:cNvPicPr>
          <p:nvPr/>
        </p:nvPicPr>
        <p:blipFill>
          <a:blip r:embed="rId5"/>
          <a:stretch>
            <a:fillRect/>
          </a:stretch>
        </p:blipFill>
        <p:spPr>
          <a:xfrm>
            <a:off x="637720" y="2868963"/>
            <a:ext cx="1905098" cy="1714588"/>
          </a:xfrm>
          <a:prstGeom prst="rect">
            <a:avLst/>
          </a:prstGeom>
          <a:ln w="38100">
            <a:solidFill>
              <a:schemeClr val="accent1"/>
            </a:solidFill>
          </a:ln>
        </p:spPr>
      </p:pic>
      <p:grpSp>
        <p:nvGrpSpPr>
          <p:cNvPr id="19" name="グループ化 18">
            <a:extLst>
              <a:ext uri="{FF2B5EF4-FFF2-40B4-BE49-F238E27FC236}">
                <a16:creationId xmlns:a16="http://schemas.microsoft.com/office/drawing/2014/main" id="{2B188DC1-01E9-AC1B-F9B2-1F3ECE78FC74}"/>
              </a:ext>
            </a:extLst>
          </p:cNvPr>
          <p:cNvGrpSpPr/>
          <p:nvPr/>
        </p:nvGrpSpPr>
        <p:grpSpPr>
          <a:xfrm>
            <a:off x="3869838" y="3390257"/>
            <a:ext cx="1962251" cy="3213265"/>
            <a:chOff x="3869838" y="3390257"/>
            <a:chExt cx="1962251" cy="3213265"/>
          </a:xfrm>
        </p:grpSpPr>
        <p:pic>
          <p:nvPicPr>
            <p:cNvPr id="18" name="図 17">
              <a:extLst>
                <a:ext uri="{FF2B5EF4-FFF2-40B4-BE49-F238E27FC236}">
                  <a16:creationId xmlns:a16="http://schemas.microsoft.com/office/drawing/2014/main" id="{036BA641-CB62-8698-C1D2-F3D9F595F230}"/>
                </a:ext>
              </a:extLst>
            </p:cNvPr>
            <p:cNvPicPr>
              <a:picLocks noChangeAspect="1"/>
            </p:cNvPicPr>
            <p:nvPr/>
          </p:nvPicPr>
          <p:blipFill>
            <a:blip r:embed="rId6"/>
            <a:stretch>
              <a:fillRect/>
            </a:stretch>
          </p:blipFill>
          <p:spPr>
            <a:xfrm>
              <a:off x="3869838" y="3390257"/>
              <a:ext cx="1962251" cy="3213265"/>
            </a:xfrm>
            <a:prstGeom prst="rect">
              <a:avLst/>
            </a:prstGeom>
            <a:ln w="38100">
              <a:solidFill>
                <a:srgbClr val="FF0000"/>
              </a:solidFill>
            </a:ln>
          </p:spPr>
        </p:pic>
        <p:sp>
          <p:nvSpPr>
            <p:cNvPr id="17" name="正方形/長方形 16">
              <a:extLst>
                <a:ext uri="{FF2B5EF4-FFF2-40B4-BE49-F238E27FC236}">
                  <a16:creationId xmlns:a16="http://schemas.microsoft.com/office/drawing/2014/main" id="{5F04D982-2305-6B72-61C1-8AFC4BFFB3D7}"/>
                </a:ext>
              </a:extLst>
            </p:cNvPr>
            <p:cNvSpPr/>
            <p:nvPr/>
          </p:nvSpPr>
          <p:spPr>
            <a:xfrm>
              <a:off x="4084622" y="5718998"/>
              <a:ext cx="171450" cy="103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grpSp>
      <p:sp>
        <p:nvSpPr>
          <p:cNvPr id="24" name="テキスト ボックス 23">
            <a:extLst>
              <a:ext uri="{FF2B5EF4-FFF2-40B4-BE49-F238E27FC236}">
                <a16:creationId xmlns:a16="http://schemas.microsoft.com/office/drawing/2014/main" id="{8870D699-DF4E-9BB0-29C1-9E4E307EF607}"/>
              </a:ext>
            </a:extLst>
          </p:cNvPr>
          <p:cNvSpPr txBox="1"/>
          <p:nvPr/>
        </p:nvSpPr>
        <p:spPr>
          <a:xfrm>
            <a:off x="3389195" y="6278148"/>
            <a:ext cx="537473" cy="369332"/>
          </a:xfrm>
          <a:prstGeom prst="rect">
            <a:avLst/>
          </a:prstGeom>
          <a:noFill/>
        </p:spPr>
        <p:txBody>
          <a:bodyPr wrap="square">
            <a:spAutoFit/>
          </a:bodyPr>
          <a:lstStyle/>
          <a:p>
            <a:r>
              <a:rPr lang="ja-JP" altLang="en-US" dirty="0">
                <a:solidFill>
                  <a:srgbClr val="FF0000"/>
                </a:solidFill>
                <a:latin typeface="Meiryo UI" panose="020B0604030504040204" pitchFamily="50" charset="-128"/>
                <a:ea typeface="Meiryo UI" panose="020B0604030504040204" pitchFamily="50" charset="-128"/>
              </a:rPr>
              <a:t>⑭‘</a:t>
            </a:r>
            <a:endParaRPr kumimoji="1" lang="ja-JP" altLang="en-US"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4043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1F81D-ABAD-54A0-05A0-FBDEE89C9938}"/>
            </a:ext>
          </a:extLst>
        </p:cNvPr>
        <p:cNvGrpSpPr/>
        <p:nvPr/>
      </p:nvGrpSpPr>
      <p:grpSpPr>
        <a:xfrm>
          <a:off x="0" y="0"/>
          <a:ext cx="0" cy="0"/>
          <a:chOff x="0" y="0"/>
          <a:chExt cx="0" cy="0"/>
        </a:xfrm>
      </p:grpSpPr>
      <p:pic>
        <p:nvPicPr>
          <p:cNvPr id="11" name="図 10">
            <a:extLst>
              <a:ext uri="{FF2B5EF4-FFF2-40B4-BE49-F238E27FC236}">
                <a16:creationId xmlns:a16="http://schemas.microsoft.com/office/drawing/2014/main" id="{341D5AD8-2A72-D096-1CCF-7B112DE8C471}"/>
              </a:ext>
            </a:extLst>
          </p:cNvPr>
          <p:cNvPicPr>
            <a:picLocks noChangeAspect="1"/>
          </p:cNvPicPr>
          <p:nvPr/>
        </p:nvPicPr>
        <p:blipFill>
          <a:blip r:embed="rId3"/>
          <a:stretch>
            <a:fillRect/>
          </a:stretch>
        </p:blipFill>
        <p:spPr>
          <a:xfrm>
            <a:off x="3354635" y="4239492"/>
            <a:ext cx="2132867" cy="1066434"/>
          </a:xfrm>
          <a:prstGeom prst="rect">
            <a:avLst/>
          </a:prstGeom>
        </p:spPr>
      </p:pic>
      <p:sp>
        <p:nvSpPr>
          <p:cNvPr id="2" name="テキスト プレースホルダ 38">
            <a:extLst>
              <a:ext uri="{FF2B5EF4-FFF2-40B4-BE49-F238E27FC236}">
                <a16:creationId xmlns:a16="http://schemas.microsoft.com/office/drawing/2014/main" id="{EB39C5D7-1D86-AC7B-DB8C-AE5C6F95A9F2}"/>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nchor="t">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a:latin typeface="Meiryo UI"/>
                <a:ea typeface="Meiryo UI"/>
                <a:cs typeface="メイリオ" panose="020B0604030504040204" pitchFamily="50" charset="-128"/>
              </a:rPr>
              <a:t>応募者概要入力（法人、</a:t>
            </a:r>
            <a:r>
              <a:rPr lang="en-US" altLang="ja-JP" sz="1400" b="1">
                <a:latin typeface="Meiryo UI"/>
                <a:ea typeface="Meiryo UI"/>
                <a:cs typeface="メイリオ" panose="020B0604030504040204" pitchFamily="50" charset="-128"/>
              </a:rPr>
              <a:t>NPO</a:t>
            </a:r>
            <a:r>
              <a:rPr lang="ja-JP" altLang="en-US" sz="1400" b="1">
                <a:latin typeface="Meiryo UI"/>
                <a:ea typeface="Meiryo UI"/>
                <a:cs typeface="メイリオ" panose="020B0604030504040204" pitchFamily="50" charset="-128"/>
              </a:rPr>
              <a:t>法人の場合）</a:t>
            </a:r>
            <a:endParaRPr lang="en-US" altLang="ja-JP" sz="1400" b="1">
              <a:latin typeface="Meiryo UI"/>
              <a:ea typeface="Meiryo UI"/>
              <a:cs typeface="メイリオ" panose="020B0604030504040204" pitchFamily="50" charset="-128"/>
            </a:endParaRPr>
          </a:p>
        </p:txBody>
      </p:sp>
      <p:sp>
        <p:nvSpPr>
          <p:cNvPr id="5" name="テキスト ボックス 4">
            <a:extLst>
              <a:ext uri="{FF2B5EF4-FFF2-40B4-BE49-F238E27FC236}">
                <a16:creationId xmlns:a16="http://schemas.microsoft.com/office/drawing/2014/main" id="{3F9C98CF-F79D-B180-99FF-BA4E38CAFADE}"/>
              </a:ext>
            </a:extLst>
          </p:cNvPr>
          <p:cNvSpPr txBox="1"/>
          <p:nvPr/>
        </p:nvSpPr>
        <p:spPr>
          <a:xfrm>
            <a:off x="6198693" y="1950223"/>
            <a:ext cx="5829399" cy="677108"/>
          </a:xfrm>
          <a:prstGeom prst="rect">
            <a:avLst/>
          </a:prstGeom>
          <a:noFill/>
        </p:spPr>
        <p:txBody>
          <a:bodyPr wrap="square" lIns="91440" tIns="45720" rIns="91440" bIns="45720" anchor="t">
            <a:spAutoFit/>
          </a:bodyPr>
          <a:lstStyle/>
          <a:p>
            <a:r>
              <a:rPr lang="ja-JP" altLang="en-US" sz="1400" dirty="0">
                <a:solidFill>
                  <a:srgbClr val="FF0000"/>
                </a:solidFill>
                <a:latin typeface="Meiryo UI" panose="020B0604030504040204" pitchFamily="50" charset="-128"/>
                <a:ea typeface="Meiryo UI" panose="020B0604030504040204" pitchFamily="50" charset="-128"/>
              </a:rPr>
              <a:t>⑯　</a:t>
            </a:r>
            <a:r>
              <a:rPr lang="ja-JP" sz="1400" dirty="0">
                <a:solidFill>
                  <a:srgbClr val="000000"/>
                </a:solidFill>
                <a:latin typeface="Meiryo UI" panose="020B0604030504040204" pitchFamily="50" charset="-128"/>
                <a:ea typeface="Meiryo UI" panose="020B0604030504040204" pitchFamily="50" charset="-128"/>
                <a:cs typeface="+mn-lt"/>
              </a:rPr>
              <a:t>貸借対照表および損益計算書の写し</a:t>
            </a:r>
            <a:r>
              <a:rPr lang="en-US" altLang="ja-JP" sz="1400" dirty="0">
                <a:solidFill>
                  <a:srgbClr val="000000"/>
                </a:solidFill>
                <a:latin typeface="Meiryo UI" panose="020B0604030504040204" pitchFamily="50" charset="-128"/>
                <a:ea typeface="Meiryo UI" panose="020B0604030504040204" pitchFamily="50" charset="-128"/>
                <a:cs typeface="+mn-lt"/>
              </a:rPr>
              <a:t>(</a:t>
            </a:r>
            <a:r>
              <a:rPr lang="ja-JP" sz="1400" dirty="0">
                <a:solidFill>
                  <a:srgbClr val="000000"/>
                </a:solidFill>
                <a:latin typeface="Meiryo UI" panose="020B0604030504040204" pitchFamily="50" charset="-128"/>
                <a:ea typeface="Meiryo UI" panose="020B0604030504040204" pitchFamily="50" charset="-128"/>
                <a:cs typeface="+mn-lt"/>
              </a:rPr>
              <a:t>直近</a:t>
            </a:r>
            <a:r>
              <a:rPr lang="en-US" altLang="ja-JP" sz="1400" dirty="0">
                <a:solidFill>
                  <a:srgbClr val="000000"/>
                </a:solidFill>
                <a:latin typeface="Meiryo UI" panose="020B0604030504040204" pitchFamily="50" charset="-128"/>
                <a:ea typeface="Meiryo UI" panose="020B0604030504040204" pitchFamily="50" charset="-128"/>
                <a:cs typeface="+mn-lt"/>
              </a:rPr>
              <a:t>1</a:t>
            </a:r>
            <a:r>
              <a:rPr lang="ja-JP" sz="1400" dirty="0">
                <a:solidFill>
                  <a:srgbClr val="000000"/>
                </a:solidFill>
                <a:latin typeface="Meiryo UI" panose="020B0604030504040204" pitchFamily="50" charset="-128"/>
                <a:ea typeface="Meiryo UI" panose="020B0604030504040204" pitchFamily="50" charset="-128"/>
                <a:cs typeface="+mn-lt"/>
              </a:rPr>
              <a:t>期分</a:t>
            </a:r>
            <a:r>
              <a:rPr lang="en-US" altLang="ja-JP" sz="1400" dirty="0">
                <a:solidFill>
                  <a:srgbClr val="000000"/>
                </a:solidFill>
                <a:latin typeface="Meiryo UI" panose="020B0604030504040204" pitchFamily="50" charset="-128"/>
                <a:ea typeface="Meiryo UI" panose="020B0604030504040204" pitchFamily="50" charset="-128"/>
                <a:cs typeface="+mn-lt"/>
              </a:rPr>
              <a:t>)</a:t>
            </a:r>
            <a:r>
              <a:rPr lang="ja-JP" altLang="en-US" sz="1400" dirty="0">
                <a:solidFill>
                  <a:srgbClr val="000000"/>
                </a:solidFill>
                <a:latin typeface="Meiryo UI" panose="020B0604030504040204" pitchFamily="50" charset="-128"/>
                <a:ea typeface="Meiryo UI" panose="020B0604030504040204" pitchFamily="50" charset="-128"/>
                <a:cs typeface="+mn-lt"/>
              </a:rPr>
              <a:t>を添付してください。</a:t>
            </a:r>
          </a:p>
          <a:p>
            <a:r>
              <a:rPr lang="ja-JP" sz="1200" dirty="0">
                <a:solidFill>
                  <a:srgbClr val="000000"/>
                </a:solidFill>
                <a:latin typeface="Meiryo UI" panose="020B0604030504040204" pitchFamily="50" charset="-128"/>
                <a:ea typeface="Meiryo UI" panose="020B0604030504040204" pitchFamily="50" charset="-128"/>
              </a:rPr>
              <a:t>　　</a:t>
            </a:r>
            <a:r>
              <a:rPr lang="en-US" altLang="ja-JP" sz="1200" dirty="0">
                <a:solidFill>
                  <a:srgbClr val="000000"/>
                </a:solidFill>
                <a:latin typeface="Meiryo UI" panose="020B0604030504040204" pitchFamily="50" charset="-128"/>
                <a:ea typeface="Meiryo UI" panose="020B0604030504040204" pitchFamily="50" charset="-128"/>
              </a:rPr>
              <a:t>※</a:t>
            </a:r>
            <a:r>
              <a:rPr lang="en-US" sz="1200" dirty="0" err="1">
                <a:solidFill>
                  <a:srgbClr val="000000"/>
                </a:solidFill>
                <a:latin typeface="Meiryo UI" panose="020B0604030504040204" pitchFamily="50" charset="-128"/>
                <a:ea typeface="Meiryo UI" panose="020B0604030504040204" pitchFamily="50" charset="-128"/>
                <a:cs typeface="+mn-lt"/>
              </a:rPr>
              <a:t>損益計算書がない場合は、確定申告書</a:t>
            </a:r>
            <a:r>
              <a:rPr lang="en-US" altLang="ja-JP" sz="1200" dirty="0">
                <a:solidFill>
                  <a:srgbClr val="000000"/>
                </a:solidFill>
                <a:latin typeface="Meiryo UI" panose="020B0604030504040204" pitchFamily="50" charset="-128"/>
                <a:ea typeface="Meiryo UI" panose="020B0604030504040204" pitchFamily="50" charset="-128"/>
                <a:cs typeface="+mn-lt"/>
              </a:rPr>
              <a:t>(</a:t>
            </a:r>
            <a:r>
              <a:rPr lang="en-US" sz="1200" dirty="0" err="1">
                <a:solidFill>
                  <a:srgbClr val="000000"/>
                </a:solidFill>
                <a:latin typeface="Meiryo UI" panose="020B0604030504040204" pitchFamily="50" charset="-128"/>
                <a:ea typeface="Meiryo UI" panose="020B0604030504040204" pitchFamily="50" charset="-128"/>
                <a:cs typeface="+mn-lt"/>
              </a:rPr>
              <a:t>表紙</a:t>
            </a:r>
            <a:r>
              <a:rPr lang="en-US" altLang="ja-JP" sz="1200" dirty="0">
                <a:solidFill>
                  <a:srgbClr val="000000"/>
                </a:solidFill>
                <a:latin typeface="Meiryo UI" panose="020B0604030504040204" pitchFamily="50" charset="-128"/>
                <a:ea typeface="Meiryo UI" panose="020B0604030504040204" pitchFamily="50" charset="-128"/>
                <a:cs typeface="+mn-lt"/>
              </a:rPr>
              <a:t>(</a:t>
            </a:r>
            <a:r>
              <a:rPr lang="en-US" sz="1200" dirty="0" err="1">
                <a:solidFill>
                  <a:srgbClr val="000000"/>
                </a:solidFill>
                <a:latin typeface="Meiryo UI" panose="020B0604030504040204" pitchFamily="50" charset="-128"/>
                <a:ea typeface="Meiryo UI" panose="020B0604030504040204" pitchFamily="50" charset="-128"/>
                <a:cs typeface="+mn-lt"/>
              </a:rPr>
              <a:t>受付印のある用紙</a:t>
            </a:r>
            <a:r>
              <a:rPr lang="en-US" altLang="ja-JP" sz="1200" dirty="0">
                <a:solidFill>
                  <a:srgbClr val="000000"/>
                </a:solidFill>
                <a:latin typeface="Meiryo UI" panose="020B0604030504040204" pitchFamily="50" charset="-128"/>
                <a:ea typeface="Meiryo UI" panose="020B0604030504040204" pitchFamily="50" charset="-128"/>
                <a:cs typeface="+mn-lt"/>
              </a:rPr>
              <a:t>)</a:t>
            </a:r>
            <a:r>
              <a:rPr lang="en-US" sz="1200" dirty="0" err="1">
                <a:solidFill>
                  <a:srgbClr val="000000"/>
                </a:solidFill>
                <a:latin typeface="Meiryo UI" panose="020B0604030504040204" pitchFamily="50" charset="-128"/>
                <a:ea typeface="Meiryo UI" panose="020B0604030504040204" pitchFamily="50" charset="-128"/>
                <a:cs typeface="+mn-lt"/>
              </a:rPr>
              <a:t>および別表四</a:t>
            </a:r>
            <a:r>
              <a:rPr lang="en-US" altLang="ja-JP" sz="1200" dirty="0">
                <a:solidFill>
                  <a:srgbClr val="000000"/>
                </a:solidFill>
                <a:latin typeface="Meiryo UI" panose="020B0604030504040204" pitchFamily="50" charset="-128"/>
                <a:ea typeface="Meiryo UI" panose="020B0604030504040204" pitchFamily="50" charset="-128"/>
                <a:cs typeface="+mn-lt"/>
              </a:rPr>
              <a:t>(</a:t>
            </a:r>
            <a:r>
              <a:rPr lang="en-US" sz="1200" dirty="0" err="1">
                <a:solidFill>
                  <a:srgbClr val="000000"/>
                </a:solidFill>
                <a:latin typeface="Meiryo UI" panose="020B0604030504040204" pitchFamily="50" charset="-128"/>
                <a:ea typeface="Meiryo UI" panose="020B0604030504040204" pitchFamily="50" charset="-128"/>
                <a:cs typeface="+mn-lt"/>
              </a:rPr>
              <a:t>所得</a:t>
            </a:r>
            <a:r>
              <a:rPr lang="ja-JP" altLang="en-US" sz="1200" dirty="0">
                <a:solidFill>
                  <a:srgbClr val="000000"/>
                </a:solidFill>
                <a:latin typeface="Meiryo UI" panose="020B0604030504040204" pitchFamily="50" charset="-128"/>
                <a:ea typeface="Meiryo UI" panose="020B0604030504040204" pitchFamily="50" charset="-128"/>
                <a:cs typeface="+mn-lt"/>
              </a:rPr>
              <a:t>　　</a:t>
            </a:r>
            <a:endParaRPr lang="en-US" altLang="ja-JP" sz="1200" dirty="0">
              <a:solidFill>
                <a:srgbClr val="000000"/>
              </a:solidFill>
              <a:latin typeface="Meiryo UI" panose="020B0604030504040204" pitchFamily="50" charset="-128"/>
              <a:ea typeface="Meiryo UI" panose="020B0604030504040204" pitchFamily="50" charset="-128"/>
              <a:cs typeface="+mn-lt"/>
            </a:endParaRPr>
          </a:p>
          <a:p>
            <a:r>
              <a:rPr lang="ja-JP" altLang="en-US" sz="1200" dirty="0">
                <a:solidFill>
                  <a:srgbClr val="000000"/>
                </a:solidFill>
                <a:latin typeface="Meiryo UI" panose="020B0604030504040204" pitchFamily="50" charset="-128"/>
                <a:ea typeface="Meiryo UI" panose="020B0604030504040204" pitchFamily="50" charset="-128"/>
                <a:cs typeface="+mn-lt"/>
              </a:rPr>
              <a:t>　　</a:t>
            </a:r>
            <a:r>
              <a:rPr lang="en-US" sz="1200" dirty="0" err="1">
                <a:solidFill>
                  <a:srgbClr val="000000"/>
                </a:solidFill>
                <a:latin typeface="Meiryo UI" panose="020B0604030504040204" pitchFamily="50" charset="-128"/>
                <a:ea typeface="Meiryo UI" panose="020B0604030504040204" pitchFamily="50" charset="-128"/>
                <a:cs typeface="+mn-lt"/>
              </a:rPr>
              <a:t>の簡易計算</a:t>
            </a:r>
            <a:r>
              <a:rPr lang="en-US" altLang="ja-JP" sz="1200" dirty="0">
                <a:solidFill>
                  <a:srgbClr val="000000"/>
                </a:solidFill>
                <a:latin typeface="Meiryo UI" panose="020B0604030504040204" pitchFamily="50" charset="-128"/>
                <a:ea typeface="Meiryo UI" panose="020B0604030504040204" pitchFamily="50" charset="-128"/>
                <a:cs typeface="+mn-lt"/>
              </a:rPr>
              <a:t>))</a:t>
            </a:r>
            <a:r>
              <a:rPr lang="ja-JP" altLang="en-US" sz="1200" dirty="0">
                <a:solidFill>
                  <a:srgbClr val="000000"/>
                </a:solidFill>
                <a:latin typeface="Meiryo UI" panose="020B0604030504040204" pitchFamily="50" charset="-128"/>
                <a:ea typeface="Meiryo UI" panose="020B0604030504040204" pitchFamily="50" charset="-128"/>
                <a:cs typeface="+mn-lt"/>
              </a:rPr>
              <a:t>の写しのファイルを添付してください。</a:t>
            </a:r>
            <a:endParaRPr lang="ja-JP" sz="1200" dirty="0">
              <a:solidFill>
                <a:srgbClr val="000000"/>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97B6F3B0-5561-1643-6B55-524983A89FA7}"/>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92CB877F-3D0C-A3E3-1F7C-29DCEF7A6FE7}"/>
              </a:ext>
            </a:extLst>
          </p:cNvPr>
          <p:cNvSpPr/>
          <p:nvPr/>
        </p:nvSpPr>
        <p:spPr>
          <a:xfrm>
            <a:off x="6898640" y="726049"/>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応募者概要入力画面です。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応募者の概要情報を入力してください。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D72783E1-7AE7-B46B-A575-3D1826137F18}"/>
              </a:ext>
            </a:extLst>
          </p:cNvPr>
          <p:cNvSpPr/>
          <p:nvPr/>
        </p:nvSpPr>
        <p:spPr>
          <a:xfrm>
            <a:off x="6308688" y="726049"/>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9" name="図 8" descr="図形&#10;&#10;低い精度で自動的に生成された説明">
            <a:extLst>
              <a:ext uri="{FF2B5EF4-FFF2-40B4-BE49-F238E27FC236}">
                <a16:creationId xmlns:a16="http://schemas.microsoft.com/office/drawing/2014/main" id="{64CEFBED-707B-76A9-446A-862E571873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2202" y="809227"/>
            <a:ext cx="422924" cy="422924"/>
          </a:xfrm>
          <a:prstGeom prst="rect">
            <a:avLst/>
          </a:prstGeom>
        </p:spPr>
      </p:pic>
      <p:sp>
        <p:nvSpPr>
          <p:cNvPr id="17" name="TextBox 16">
            <a:extLst>
              <a:ext uri="{FF2B5EF4-FFF2-40B4-BE49-F238E27FC236}">
                <a16:creationId xmlns:a16="http://schemas.microsoft.com/office/drawing/2014/main" id="{42E6CA17-05C0-68D7-AF94-A60127645AA6}"/>
              </a:ext>
            </a:extLst>
          </p:cNvPr>
          <p:cNvSpPr txBox="1"/>
          <p:nvPr/>
        </p:nvSpPr>
        <p:spPr>
          <a:xfrm>
            <a:off x="650234" y="1604114"/>
            <a:ext cx="166265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ja-JP" sz="1400" b="1" dirty="0">
                <a:latin typeface="Meiryo UI"/>
                <a:ea typeface="Meiryo UI"/>
              </a:rPr>
              <a:t>【</a:t>
            </a:r>
            <a:r>
              <a:rPr lang="ja-JP" altLang="en-US" sz="1400" b="1" dirty="0">
                <a:latin typeface="Meiryo UI"/>
                <a:ea typeface="Meiryo UI"/>
              </a:rPr>
              <a:t>法人</a:t>
            </a:r>
            <a:r>
              <a:rPr lang="ja-JP" altLang="en-US" sz="1400" dirty="0">
                <a:latin typeface="Meiryo UI"/>
                <a:ea typeface="Meiryo UI"/>
              </a:rPr>
              <a:t>の場合</a:t>
            </a:r>
            <a:r>
              <a:rPr lang="en-US" altLang="ja-JP" sz="1400" b="1" dirty="0">
                <a:latin typeface="Meiryo UI"/>
                <a:ea typeface="Meiryo UI"/>
              </a:rPr>
              <a:t>】</a:t>
            </a:r>
            <a:endParaRPr lang="en-US" sz="1400" b="1" dirty="0">
              <a:latin typeface="Meiryo UI"/>
              <a:ea typeface="Meiryo UI"/>
            </a:endParaRPr>
          </a:p>
        </p:txBody>
      </p:sp>
      <p:sp>
        <p:nvSpPr>
          <p:cNvPr id="19" name="TextBox 18">
            <a:extLst>
              <a:ext uri="{FF2B5EF4-FFF2-40B4-BE49-F238E27FC236}">
                <a16:creationId xmlns:a16="http://schemas.microsoft.com/office/drawing/2014/main" id="{743B124C-E6CB-9C49-B065-01493ABB7FFE}"/>
              </a:ext>
            </a:extLst>
          </p:cNvPr>
          <p:cNvSpPr txBox="1"/>
          <p:nvPr/>
        </p:nvSpPr>
        <p:spPr>
          <a:xfrm>
            <a:off x="3480619" y="1604114"/>
            <a:ext cx="166265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ja-JP" sz="1400" b="1" dirty="0">
                <a:latin typeface="Meiryo UI"/>
                <a:ea typeface="Meiryo UI"/>
              </a:rPr>
              <a:t>【</a:t>
            </a:r>
            <a:r>
              <a:rPr lang="ja-JP" altLang="en-US" sz="1400" b="1">
                <a:latin typeface="Meiryo UI"/>
                <a:ea typeface="Meiryo UI"/>
              </a:rPr>
              <a:t>NPO法人</a:t>
            </a:r>
            <a:r>
              <a:rPr lang="ja-JP" altLang="en-US" sz="1400" dirty="0">
                <a:latin typeface="Meiryo UI"/>
                <a:ea typeface="Meiryo UI"/>
              </a:rPr>
              <a:t>の場合</a:t>
            </a:r>
            <a:r>
              <a:rPr lang="en-US" altLang="ja-JP" sz="1400" b="1" dirty="0">
                <a:latin typeface="Meiryo UI"/>
                <a:ea typeface="Meiryo UI"/>
              </a:rPr>
              <a:t>】</a:t>
            </a:r>
            <a:endParaRPr lang="ja-JP" altLang="en-US" sz="1400" b="1" dirty="0">
              <a:latin typeface="Meiryo UI"/>
              <a:ea typeface="Meiryo UI"/>
            </a:endParaRPr>
          </a:p>
        </p:txBody>
      </p:sp>
      <p:sp>
        <p:nvSpPr>
          <p:cNvPr id="20" name="テキスト ボックス 4">
            <a:extLst>
              <a:ext uri="{FF2B5EF4-FFF2-40B4-BE49-F238E27FC236}">
                <a16:creationId xmlns:a16="http://schemas.microsoft.com/office/drawing/2014/main" id="{55B37C0E-CA12-7F9A-F57A-7DC745DEED03}"/>
              </a:ext>
            </a:extLst>
          </p:cNvPr>
          <p:cNvSpPr txBox="1"/>
          <p:nvPr/>
        </p:nvSpPr>
        <p:spPr>
          <a:xfrm>
            <a:off x="6198693" y="3681051"/>
            <a:ext cx="5829399" cy="2646878"/>
          </a:xfrm>
          <a:prstGeom prst="rect">
            <a:avLst/>
          </a:prstGeom>
          <a:noFill/>
        </p:spPr>
        <p:txBody>
          <a:bodyPr wrap="square" lIns="91440" tIns="45720" rIns="91440" bIns="45720" anchor="t">
            <a:spAutoFit/>
          </a:bodyPr>
          <a:lstStyle/>
          <a:p>
            <a:r>
              <a:rPr lang="ja-JP" altLang="en-US" sz="1400" dirty="0">
                <a:solidFill>
                  <a:srgbClr val="FF0000"/>
                </a:solidFill>
                <a:latin typeface="Meiryo UI" panose="020B0604030504040204" pitchFamily="50" charset="-128"/>
                <a:ea typeface="Meiryo UI" panose="020B0604030504040204" pitchFamily="50" charset="-128"/>
              </a:rPr>
              <a:t>⑰</a:t>
            </a:r>
            <a:r>
              <a:rPr lang="ja-JP" altLang="en-US" sz="1400" dirty="0">
                <a:latin typeface="Meiryo UI" panose="020B0604030504040204" pitchFamily="50" charset="-128"/>
                <a:ea typeface="Meiryo UI" panose="020B0604030504040204" pitchFamily="50" charset="-128"/>
              </a:rPr>
              <a:t>　</a:t>
            </a:r>
            <a:r>
              <a:rPr lang="ja-JP" sz="1400" dirty="0">
                <a:latin typeface="Meiryo UI" panose="020B0604030504040204" pitchFamily="50" charset="-128"/>
                <a:ea typeface="Meiryo UI" panose="020B0604030504040204" pitchFamily="50" charset="-128"/>
                <a:cs typeface="+mn-lt"/>
              </a:rPr>
              <a:t>貸借対照表および活動計算書の写し</a:t>
            </a:r>
            <a:r>
              <a:rPr lang="en-US" altLang="ja-JP" sz="1400" dirty="0">
                <a:latin typeface="Meiryo UI" panose="020B0604030504040204" pitchFamily="50" charset="-128"/>
                <a:ea typeface="Meiryo UI" panose="020B0604030504040204" pitchFamily="50" charset="-128"/>
                <a:cs typeface="+mn-lt"/>
              </a:rPr>
              <a:t>(</a:t>
            </a:r>
            <a:r>
              <a:rPr lang="ja-JP" sz="1400" dirty="0">
                <a:latin typeface="Meiryo UI" panose="020B0604030504040204" pitchFamily="50" charset="-128"/>
                <a:ea typeface="Meiryo UI" panose="020B0604030504040204" pitchFamily="50" charset="-128"/>
                <a:cs typeface="+mn-lt"/>
              </a:rPr>
              <a:t>直近</a:t>
            </a:r>
            <a:r>
              <a:rPr lang="en-US" altLang="ja-JP" sz="1400" dirty="0">
                <a:latin typeface="Meiryo UI" panose="020B0604030504040204" pitchFamily="50" charset="-128"/>
                <a:ea typeface="Meiryo UI" panose="020B0604030504040204" pitchFamily="50" charset="-128"/>
                <a:cs typeface="+mn-lt"/>
              </a:rPr>
              <a:t>1</a:t>
            </a:r>
            <a:r>
              <a:rPr lang="ja-JP" sz="1400" dirty="0">
                <a:latin typeface="Meiryo UI" panose="020B0604030504040204" pitchFamily="50" charset="-128"/>
                <a:ea typeface="Meiryo UI" panose="020B0604030504040204" pitchFamily="50" charset="-128"/>
                <a:cs typeface="+mn-lt"/>
              </a:rPr>
              <a:t>期分</a:t>
            </a:r>
            <a:r>
              <a:rPr lang="en-US" altLang="ja-JP" sz="1400" dirty="0">
                <a:latin typeface="Meiryo UI" panose="020B0604030504040204" pitchFamily="50" charset="-128"/>
                <a:ea typeface="Meiryo UI" panose="020B0604030504040204" pitchFamily="50" charset="-128"/>
                <a:cs typeface="+mn-lt"/>
              </a:rPr>
              <a:t>)</a:t>
            </a:r>
            <a:r>
              <a:rPr lang="ja-JP" altLang="en-US" sz="1400" dirty="0">
                <a:latin typeface="Meiryo UI" panose="020B0604030504040204" pitchFamily="50" charset="-128"/>
                <a:ea typeface="Meiryo UI" panose="020B0604030504040204" pitchFamily="50" charset="-128"/>
                <a:cs typeface="+mn-lt"/>
              </a:rPr>
              <a:t>を添付してください。</a:t>
            </a:r>
          </a:p>
          <a:p>
            <a:endParaRPr lang="en-US" altLang="ja-JP" sz="1200" dirty="0">
              <a:solidFill>
                <a:srgbClr val="000000"/>
              </a:solidFill>
              <a:latin typeface="Meiryo UI" panose="020B0604030504040204" pitchFamily="50" charset="-128"/>
              <a:ea typeface="Meiryo UI" panose="020B0604030504040204" pitchFamily="50" charset="-128"/>
            </a:endParaRPr>
          </a:p>
          <a:p>
            <a:endParaRPr lang="ja-JP" sz="12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⑱</a:t>
            </a:r>
            <a:r>
              <a:rPr lang="ja-JP" altLang="en-US" sz="1400" dirty="0">
                <a:solidFill>
                  <a:srgbClr val="000000"/>
                </a:solidFill>
                <a:latin typeface="Meiryo UI" panose="020B0604030504040204" pitchFamily="50" charset="-128"/>
                <a:ea typeface="Meiryo UI" panose="020B0604030504040204" pitchFamily="50" charset="-128"/>
              </a:rPr>
              <a:t>　</a:t>
            </a:r>
            <a:r>
              <a:rPr lang="ja-JP" sz="1400" dirty="0">
                <a:solidFill>
                  <a:srgbClr val="000000"/>
                </a:solidFill>
                <a:latin typeface="Meiryo UI" panose="020B0604030504040204" pitchFamily="50" charset="-128"/>
                <a:ea typeface="Meiryo UI" panose="020B0604030504040204" pitchFamily="50" charset="-128"/>
                <a:cs typeface="+mn-lt"/>
              </a:rPr>
              <a:t>現在事項全部証明書または履歴事項全部証明書</a:t>
            </a:r>
            <a:r>
              <a:rPr lang="en-US" altLang="ja-JP" sz="1400" dirty="0">
                <a:solidFill>
                  <a:srgbClr val="000000"/>
                </a:solidFill>
                <a:latin typeface="Meiryo UI" panose="020B0604030504040204" pitchFamily="50" charset="-128"/>
                <a:ea typeface="Meiryo UI" panose="020B0604030504040204" pitchFamily="50" charset="-128"/>
                <a:cs typeface="+mn-lt"/>
              </a:rPr>
              <a:t>(</a:t>
            </a:r>
            <a:r>
              <a:rPr lang="ja-JP" sz="1400" dirty="0">
                <a:solidFill>
                  <a:srgbClr val="000000"/>
                </a:solidFill>
                <a:latin typeface="Meiryo UI" panose="020B0604030504040204" pitchFamily="50" charset="-128"/>
                <a:ea typeface="Meiryo UI" panose="020B0604030504040204" pitchFamily="50" charset="-128"/>
                <a:cs typeface="+mn-lt"/>
              </a:rPr>
              <a:t>申請書の提出日から</a:t>
            </a:r>
            <a:r>
              <a:rPr lang="en-US" altLang="ja-JP" sz="1400" dirty="0">
                <a:solidFill>
                  <a:srgbClr val="000000"/>
                </a:solidFill>
                <a:latin typeface="Meiryo UI" panose="020B0604030504040204" pitchFamily="50" charset="-128"/>
                <a:ea typeface="Meiryo UI" panose="020B0604030504040204" pitchFamily="50" charset="-128"/>
                <a:cs typeface="+mn-lt"/>
              </a:rPr>
              <a:t>3</a:t>
            </a:r>
            <a:r>
              <a:rPr lang="ja-JP" sz="1400" dirty="0">
                <a:solidFill>
                  <a:srgbClr val="000000"/>
                </a:solidFill>
                <a:latin typeface="Meiryo UI" panose="020B0604030504040204" pitchFamily="50" charset="-128"/>
                <a:ea typeface="Meiryo UI" panose="020B0604030504040204" pitchFamily="50" charset="-128"/>
                <a:cs typeface="+mn-lt"/>
              </a:rPr>
              <a:t>か月以内の日付のもの</a:t>
            </a:r>
            <a:r>
              <a:rPr lang="en-US" altLang="ja-JP" sz="1400" dirty="0">
                <a:solidFill>
                  <a:srgbClr val="000000"/>
                </a:solidFill>
                <a:latin typeface="Meiryo UI" panose="020B0604030504040204" pitchFamily="50" charset="-128"/>
                <a:ea typeface="Meiryo UI" panose="020B0604030504040204" pitchFamily="50" charset="-128"/>
                <a:cs typeface="+mn-lt"/>
              </a:rPr>
              <a:t>(</a:t>
            </a:r>
            <a:r>
              <a:rPr lang="ja-JP" sz="1400" dirty="0">
                <a:solidFill>
                  <a:srgbClr val="000000"/>
                </a:solidFill>
                <a:latin typeface="Meiryo UI" panose="020B0604030504040204" pitchFamily="50" charset="-128"/>
                <a:ea typeface="Meiryo UI" panose="020B0604030504040204" pitchFamily="50" charset="-128"/>
                <a:cs typeface="+mn-lt"/>
              </a:rPr>
              <a:t>原本</a:t>
            </a:r>
            <a:r>
              <a:rPr lang="en-US" altLang="ja-JP" sz="1400" dirty="0">
                <a:solidFill>
                  <a:srgbClr val="000000"/>
                </a:solidFill>
                <a:latin typeface="Meiryo UI" panose="020B0604030504040204" pitchFamily="50" charset="-128"/>
                <a:ea typeface="Meiryo UI" panose="020B0604030504040204" pitchFamily="50" charset="-128"/>
                <a:cs typeface="+mn-lt"/>
              </a:rPr>
              <a:t>))</a:t>
            </a:r>
            <a:r>
              <a:rPr lang="ja-JP" altLang="en-US" sz="1400" dirty="0">
                <a:solidFill>
                  <a:srgbClr val="000000"/>
                </a:solidFill>
                <a:latin typeface="Meiryo UI" panose="020B0604030504040204" pitchFamily="50" charset="-128"/>
                <a:ea typeface="Meiryo UI" panose="020B0604030504040204" pitchFamily="50" charset="-128"/>
                <a:cs typeface="+mn-lt"/>
              </a:rPr>
              <a:t>を添付してください。</a:t>
            </a:r>
          </a:p>
          <a:p>
            <a:endParaRPr lang="en-US" altLang="ja-JP" sz="1200" dirty="0">
              <a:solidFill>
                <a:srgbClr val="000000"/>
              </a:solidFill>
              <a:latin typeface="Meiryo UI" panose="020B0604030504040204" pitchFamily="50" charset="-128"/>
              <a:ea typeface="Meiryo UI" panose="020B0604030504040204" pitchFamily="50" charset="-128"/>
            </a:endParaRPr>
          </a:p>
          <a:p>
            <a:endParaRPr lang="en-US" altLang="ja-JP" sz="1200" dirty="0">
              <a:solidFill>
                <a:srgbClr val="000000"/>
              </a:solidFill>
              <a:latin typeface="Meiryo UI" panose="020B0604030504040204" pitchFamily="50" charset="-128"/>
              <a:ea typeface="Meiryo UI" panose="020B0604030504040204" pitchFamily="50" charset="-128"/>
            </a:endParaRPr>
          </a:p>
          <a:p>
            <a:endParaRPr lang="ja-JP" sz="12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⑲　</a:t>
            </a:r>
            <a:r>
              <a:rPr lang="ja-JP" sz="1400" dirty="0">
                <a:solidFill>
                  <a:srgbClr val="000000"/>
                </a:solidFill>
                <a:latin typeface="Meiryo UI" panose="020B0604030504040204" pitchFamily="50" charset="-128"/>
                <a:ea typeface="Meiryo UI" panose="020B0604030504040204" pitchFamily="50" charset="-128"/>
                <a:cs typeface="+mn-lt"/>
              </a:rPr>
              <a:t>法人税確定申告書</a:t>
            </a:r>
            <a:r>
              <a:rPr lang="en-US" altLang="ja-JP" sz="1400" dirty="0">
                <a:solidFill>
                  <a:srgbClr val="000000"/>
                </a:solidFill>
                <a:latin typeface="Meiryo UI" panose="020B0604030504040204" pitchFamily="50" charset="-128"/>
                <a:ea typeface="Meiryo UI" panose="020B0604030504040204" pitchFamily="50" charset="-128"/>
                <a:cs typeface="+mn-lt"/>
              </a:rPr>
              <a:t>(</a:t>
            </a:r>
            <a:r>
              <a:rPr lang="ja-JP" sz="1400" dirty="0">
                <a:solidFill>
                  <a:srgbClr val="000000"/>
                </a:solidFill>
                <a:latin typeface="Meiryo UI" panose="020B0604030504040204" pitchFamily="50" charset="-128"/>
                <a:ea typeface="Meiryo UI" panose="020B0604030504040204" pitchFamily="50" charset="-128"/>
                <a:cs typeface="+mn-lt"/>
              </a:rPr>
              <a:t>別表一</a:t>
            </a:r>
            <a:r>
              <a:rPr lang="en-US" altLang="ja-JP" sz="1400" dirty="0">
                <a:solidFill>
                  <a:srgbClr val="000000"/>
                </a:solidFill>
                <a:latin typeface="Meiryo UI" panose="020B0604030504040204" pitchFamily="50" charset="-128"/>
                <a:ea typeface="Meiryo UI" panose="020B0604030504040204" pitchFamily="50" charset="-128"/>
                <a:cs typeface="+mn-lt"/>
              </a:rPr>
              <a:t>(</a:t>
            </a:r>
            <a:r>
              <a:rPr lang="ja-JP" sz="1400" dirty="0">
                <a:solidFill>
                  <a:srgbClr val="000000"/>
                </a:solidFill>
                <a:latin typeface="Meiryo UI" panose="020B0604030504040204" pitchFamily="50" charset="-128"/>
                <a:ea typeface="Meiryo UI" panose="020B0604030504040204" pitchFamily="50" charset="-128"/>
                <a:cs typeface="+mn-lt"/>
              </a:rPr>
              <a:t>受付印のある用紙</a:t>
            </a:r>
            <a:r>
              <a:rPr lang="en-US" altLang="ja-JP" sz="1400" dirty="0">
                <a:solidFill>
                  <a:srgbClr val="000000"/>
                </a:solidFill>
                <a:latin typeface="Meiryo UI" panose="020B0604030504040204" pitchFamily="50" charset="-128"/>
                <a:ea typeface="Meiryo UI" panose="020B0604030504040204" pitchFamily="50" charset="-128"/>
                <a:cs typeface="+mn-lt"/>
              </a:rPr>
              <a:t>)</a:t>
            </a:r>
            <a:r>
              <a:rPr lang="ja-JP" sz="1400" dirty="0">
                <a:solidFill>
                  <a:srgbClr val="000000"/>
                </a:solidFill>
                <a:latin typeface="Meiryo UI" panose="020B0604030504040204" pitchFamily="50" charset="-128"/>
                <a:ea typeface="Meiryo UI" panose="020B0604030504040204" pitchFamily="50" charset="-128"/>
                <a:cs typeface="+mn-lt"/>
              </a:rPr>
              <a:t>および別表四</a:t>
            </a:r>
            <a:r>
              <a:rPr lang="en-US" altLang="ja-JP" sz="1400" dirty="0">
                <a:solidFill>
                  <a:srgbClr val="000000"/>
                </a:solidFill>
                <a:latin typeface="Meiryo UI" panose="020B0604030504040204" pitchFamily="50" charset="-128"/>
                <a:ea typeface="Meiryo UI" panose="020B0604030504040204" pitchFamily="50" charset="-128"/>
                <a:cs typeface="+mn-lt"/>
              </a:rPr>
              <a:t>(</a:t>
            </a:r>
            <a:r>
              <a:rPr lang="ja-JP" sz="1400" dirty="0">
                <a:solidFill>
                  <a:srgbClr val="000000"/>
                </a:solidFill>
                <a:latin typeface="Meiryo UI" panose="020B0604030504040204" pitchFamily="50" charset="-128"/>
                <a:ea typeface="Meiryo UI" panose="020B0604030504040204" pitchFamily="50" charset="-128"/>
                <a:cs typeface="+mn-lt"/>
              </a:rPr>
              <a:t>所得の簡</a:t>
            </a:r>
            <a:r>
              <a:rPr lang="ja-JP" altLang="en-US" sz="1400" dirty="0">
                <a:solidFill>
                  <a:srgbClr val="000000"/>
                </a:solidFill>
                <a:latin typeface="Meiryo UI" panose="020B0604030504040204" pitchFamily="50" charset="-128"/>
                <a:ea typeface="Meiryo UI" panose="020B0604030504040204" pitchFamily="50" charset="-128"/>
                <a:cs typeface="+mn-lt"/>
              </a:rPr>
              <a:t>　</a:t>
            </a:r>
            <a:endParaRPr lang="en-US" altLang="ja-JP" sz="1400" dirty="0">
              <a:solidFill>
                <a:srgbClr val="000000"/>
              </a:solidFill>
              <a:latin typeface="Meiryo UI" panose="020B0604030504040204" pitchFamily="50" charset="-128"/>
              <a:ea typeface="Meiryo UI" panose="020B0604030504040204" pitchFamily="50" charset="-128"/>
              <a:cs typeface="+mn-lt"/>
            </a:endParaRPr>
          </a:p>
          <a:p>
            <a:r>
              <a:rPr lang="ja-JP" altLang="en-US" sz="1400" dirty="0">
                <a:solidFill>
                  <a:srgbClr val="000000"/>
                </a:solidFill>
                <a:latin typeface="Meiryo UI" panose="020B0604030504040204" pitchFamily="50" charset="-128"/>
                <a:ea typeface="Meiryo UI" panose="020B0604030504040204" pitchFamily="50" charset="-128"/>
                <a:cs typeface="+mn-lt"/>
              </a:rPr>
              <a:t>　　</a:t>
            </a:r>
            <a:r>
              <a:rPr lang="ja-JP" sz="1400" dirty="0">
                <a:solidFill>
                  <a:srgbClr val="000000"/>
                </a:solidFill>
                <a:latin typeface="Meiryo UI" panose="020B0604030504040204" pitchFamily="50" charset="-128"/>
                <a:ea typeface="Meiryo UI" panose="020B0604030504040204" pitchFamily="50" charset="-128"/>
                <a:cs typeface="+mn-lt"/>
              </a:rPr>
              <a:t>易計算</a:t>
            </a:r>
            <a:r>
              <a:rPr lang="en-US" altLang="ja-JP" sz="1400" dirty="0">
                <a:solidFill>
                  <a:srgbClr val="000000"/>
                </a:solidFill>
                <a:latin typeface="Meiryo UI" panose="020B0604030504040204" pitchFamily="50" charset="-128"/>
                <a:ea typeface="Meiryo UI" panose="020B0604030504040204" pitchFamily="50" charset="-128"/>
                <a:cs typeface="+mn-lt"/>
              </a:rPr>
              <a:t>))(</a:t>
            </a:r>
            <a:r>
              <a:rPr lang="ja-JP" sz="1400" dirty="0">
                <a:solidFill>
                  <a:srgbClr val="000000"/>
                </a:solidFill>
                <a:latin typeface="Meiryo UI" panose="020B0604030504040204" pitchFamily="50" charset="-128"/>
                <a:ea typeface="Meiryo UI" panose="020B0604030504040204" pitchFamily="50" charset="-128"/>
                <a:cs typeface="+mn-lt"/>
              </a:rPr>
              <a:t>直近</a:t>
            </a:r>
            <a:r>
              <a:rPr lang="en-US" altLang="ja-JP" sz="1400" dirty="0">
                <a:solidFill>
                  <a:srgbClr val="000000"/>
                </a:solidFill>
                <a:latin typeface="Meiryo UI" panose="020B0604030504040204" pitchFamily="50" charset="-128"/>
                <a:ea typeface="Meiryo UI" panose="020B0604030504040204" pitchFamily="50" charset="-128"/>
                <a:cs typeface="+mn-lt"/>
              </a:rPr>
              <a:t>1</a:t>
            </a:r>
            <a:r>
              <a:rPr lang="ja-JP" sz="1400" dirty="0">
                <a:solidFill>
                  <a:srgbClr val="000000"/>
                </a:solidFill>
                <a:latin typeface="Meiryo UI" panose="020B0604030504040204" pitchFamily="50" charset="-128"/>
                <a:ea typeface="Meiryo UI" panose="020B0604030504040204" pitchFamily="50" charset="-128"/>
                <a:cs typeface="+mn-lt"/>
              </a:rPr>
              <a:t>期分</a:t>
            </a:r>
            <a:r>
              <a:rPr lang="en-US" altLang="ja-JP" sz="1400" dirty="0">
                <a:solidFill>
                  <a:srgbClr val="000000"/>
                </a:solidFill>
                <a:latin typeface="Meiryo UI" panose="020B0604030504040204" pitchFamily="50" charset="-128"/>
                <a:ea typeface="Meiryo UI" panose="020B0604030504040204" pitchFamily="50" charset="-128"/>
                <a:cs typeface="+mn-lt"/>
              </a:rPr>
              <a:t>)</a:t>
            </a:r>
            <a:r>
              <a:rPr lang="ja-JP" altLang="en-US" sz="1400" dirty="0">
                <a:solidFill>
                  <a:srgbClr val="000000"/>
                </a:solidFill>
                <a:latin typeface="Meiryo UI" panose="020B0604030504040204" pitchFamily="50" charset="-128"/>
                <a:ea typeface="Meiryo UI" panose="020B0604030504040204" pitchFamily="50" charset="-128"/>
                <a:cs typeface="+mn-lt"/>
              </a:rPr>
              <a:t>を添付してください。</a:t>
            </a:r>
          </a:p>
          <a:p>
            <a:endParaRPr lang="en-US" altLang="ja-JP" sz="1200" dirty="0">
              <a:solidFill>
                <a:srgbClr val="212529"/>
              </a:solidFill>
              <a:latin typeface="Meiryo UI" panose="020B0604030504040204" pitchFamily="50" charset="-128"/>
              <a:ea typeface="Meiryo UI" panose="020B0604030504040204" pitchFamily="50" charset="-128"/>
              <a:cs typeface="+mn-lt"/>
            </a:endParaRPr>
          </a:p>
          <a:p>
            <a:endParaRPr lang="en-US" altLang="ja-JP" sz="1200" dirty="0">
              <a:solidFill>
                <a:srgbClr val="212529"/>
              </a:solidFill>
              <a:latin typeface="Meiryo UI" panose="020B0604030504040204" pitchFamily="50" charset="-128"/>
              <a:ea typeface="Meiryo UI" panose="020B0604030504040204" pitchFamily="50" charset="-128"/>
              <a:cs typeface="+mn-lt"/>
            </a:endParaRPr>
          </a:p>
          <a:p>
            <a:r>
              <a:rPr lang="ja-JP" altLang="en-US" sz="1200" dirty="0">
                <a:solidFill>
                  <a:srgbClr val="212529"/>
                </a:solidFill>
                <a:latin typeface="Meiryo UI" panose="020B0604030504040204" pitchFamily="50" charset="-128"/>
                <a:ea typeface="Meiryo UI" panose="020B0604030504040204" pitchFamily="50" charset="-128"/>
                <a:cs typeface="+mn-lt"/>
              </a:rPr>
              <a:t>    </a:t>
            </a:r>
            <a:r>
              <a:rPr lang="en-US" altLang="ja-JP" sz="1200" dirty="0">
                <a:solidFill>
                  <a:srgbClr val="000000"/>
                </a:solidFill>
                <a:latin typeface="Meiryo UI" panose="020B0604030504040204" pitchFamily="50" charset="-128"/>
                <a:ea typeface="Meiryo UI" panose="020B0604030504040204" pitchFamily="50" charset="-128"/>
                <a:cs typeface="+mn-lt"/>
              </a:rPr>
              <a:t>※</a:t>
            </a:r>
            <a:r>
              <a:rPr lang="ja-JP" altLang="en-US" sz="1200" dirty="0">
                <a:solidFill>
                  <a:srgbClr val="000000"/>
                </a:solidFill>
                <a:latin typeface="Meiryo UI" panose="020B0604030504040204" pitchFamily="50" charset="-128"/>
                <a:ea typeface="Meiryo UI" panose="020B0604030504040204" pitchFamily="50" charset="-128"/>
                <a:cs typeface="+mn-lt"/>
              </a:rPr>
              <a:t>ファイルアップロード方法は</a:t>
            </a:r>
            <a:r>
              <a:rPr lang="en-US" altLang="ja-JP" sz="1200" dirty="0">
                <a:solidFill>
                  <a:srgbClr val="000000"/>
                </a:solidFill>
                <a:latin typeface="Meiryo UI" panose="020B0604030504040204" pitchFamily="50" charset="-128"/>
                <a:ea typeface="Meiryo UI" panose="020B0604030504040204" pitchFamily="50" charset="-128"/>
                <a:cs typeface="+mn-lt"/>
              </a:rPr>
              <a:t>P.51</a:t>
            </a:r>
            <a:r>
              <a:rPr lang="ja-JP" altLang="en-US" sz="1200" dirty="0">
                <a:solidFill>
                  <a:srgbClr val="000000"/>
                </a:solidFill>
                <a:latin typeface="Meiryo UI" panose="020B0604030504040204" pitchFamily="50" charset="-128"/>
                <a:ea typeface="Meiryo UI" panose="020B0604030504040204" pitchFamily="50" charset="-128"/>
                <a:cs typeface="+mn-lt"/>
              </a:rPr>
              <a:t>を参考にしてください。</a:t>
            </a:r>
            <a:endParaRPr lang="en-US" altLang="ja-JP" sz="1200" dirty="0">
              <a:solidFill>
                <a:srgbClr val="000000"/>
              </a:solidFill>
              <a:latin typeface="Meiryo UI" panose="020B0604030504040204" pitchFamily="50" charset="-128"/>
              <a:ea typeface="Meiryo UI" panose="020B0604030504040204" pitchFamily="50" charset="-128"/>
              <a:cs typeface="+mn-lt"/>
            </a:endParaRPr>
          </a:p>
        </p:txBody>
      </p:sp>
      <p:sp>
        <p:nvSpPr>
          <p:cNvPr id="6" name="TextBox 5">
            <a:extLst>
              <a:ext uri="{FF2B5EF4-FFF2-40B4-BE49-F238E27FC236}">
                <a16:creationId xmlns:a16="http://schemas.microsoft.com/office/drawing/2014/main" id="{51C956CE-F9AF-E4E4-4FFB-D149008076A6}"/>
              </a:ext>
            </a:extLst>
          </p:cNvPr>
          <p:cNvSpPr txBox="1"/>
          <p:nvPr/>
        </p:nvSpPr>
        <p:spPr>
          <a:xfrm>
            <a:off x="6311004" y="1604114"/>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tLang="ja-JP" sz="1400" b="1" dirty="0">
                <a:latin typeface="Meiryo UI"/>
                <a:ea typeface="Meiryo UI"/>
              </a:rPr>
              <a:t>【</a:t>
            </a:r>
            <a:r>
              <a:rPr lang="ja-JP" altLang="en-US" sz="1400" b="1">
                <a:latin typeface="Meiryo UI"/>
                <a:ea typeface="Meiryo UI"/>
              </a:rPr>
              <a:t>法人</a:t>
            </a:r>
            <a:r>
              <a:rPr lang="ja-JP" altLang="en-US" sz="1400" dirty="0">
                <a:latin typeface="Meiryo UI"/>
                <a:ea typeface="Meiryo UI"/>
              </a:rPr>
              <a:t>の場合</a:t>
            </a:r>
            <a:r>
              <a:rPr lang="en-US" altLang="ja-JP" sz="1400" b="1" dirty="0">
                <a:latin typeface="Meiryo UI"/>
                <a:ea typeface="Meiryo UI"/>
              </a:rPr>
              <a:t>】</a:t>
            </a:r>
            <a:endParaRPr lang="en-US" sz="1400" b="1">
              <a:latin typeface="Meiryo UI"/>
              <a:ea typeface="Meiryo UI"/>
            </a:endParaRPr>
          </a:p>
        </p:txBody>
      </p:sp>
      <p:sp>
        <p:nvSpPr>
          <p:cNvPr id="10" name="TextBox 9">
            <a:extLst>
              <a:ext uri="{FF2B5EF4-FFF2-40B4-BE49-F238E27FC236}">
                <a16:creationId xmlns:a16="http://schemas.microsoft.com/office/drawing/2014/main" id="{0C0D0AC6-5D1C-D3ED-B207-A1F312B63757}"/>
              </a:ext>
            </a:extLst>
          </p:cNvPr>
          <p:cNvSpPr txBox="1"/>
          <p:nvPr/>
        </p:nvSpPr>
        <p:spPr>
          <a:xfrm>
            <a:off x="6312218" y="3320815"/>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tLang="ja-JP" sz="1400" b="1" dirty="0">
                <a:latin typeface="Meiryo UI"/>
                <a:ea typeface="Meiryo UI"/>
              </a:rPr>
              <a:t>【</a:t>
            </a:r>
            <a:r>
              <a:rPr lang="ja-JP" altLang="en-US" sz="1400" b="1">
                <a:latin typeface="Meiryo UI"/>
                <a:ea typeface="Meiryo UI"/>
              </a:rPr>
              <a:t>NPO法人</a:t>
            </a:r>
            <a:r>
              <a:rPr lang="ja-JP" altLang="en-US" sz="1400" dirty="0">
                <a:latin typeface="Meiryo UI"/>
                <a:ea typeface="Meiryo UI"/>
              </a:rPr>
              <a:t>の場合</a:t>
            </a:r>
            <a:r>
              <a:rPr lang="en-US" altLang="ja-JP" sz="1400" b="1" dirty="0">
                <a:latin typeface="Meiryo UI"/>
                <a:ea typeface="Meiryo UI"/>
              </a:rPr>
              <a:t>】</a:t>
            </a:r>
            <a:endParaRPr lang="ja-JP" altLang="en-US" sz="1400" b="1">
              <a:latin typeface="Meiryo UI"/>
              <a:ea typeface="Meiryo UI"/>
            </a:endParaRPr>
          </a:p>
        </p:txBody>
      </p:sp>
      <p:pic>
        <p:nvPicPr>
          <p:cNvPr id="29" name="図 28">
            <a:extLst>
              <a:ext uri="{FF2B5EF4-FFF2-40B4-BE49-F238E27FC236}">
                <a16:creationId xmlns:a16="http://schemas.microsoft.com/office/drawing/2014/main" id="{3E384B5D-8C5E-98B4-0483-AA78B9DF3B4B}"/>
              </a:ext>
            </a:extLst>
          </p:cNvPr>
          <p:cNvPicPr>
            <a:picLocks noChangeAspect="1"/>
          </p:cNvPicPr>
          <p:nvPr/>
        </p:nvPicPr>
        <p:blipFill rotWithShape="1">
          <a:blip r:embed="rId5"/>
          <a:srcRect b="32191"/>
          <a:stretch/>
        </p:blipFill>
        <p:spPr>
          <a:xfrm>
            <a:off x="3396966" y="2072300"/>
            <a:ext cx="2171844" cy="2204136"/>
          </a:xfrm>
          <a:prstGeom prst="rect">
            <a:avLst/>
          </a:prstGeom>
        </p:spPr>
      </p:pic>
      <p:pic>
        <p:nvPicPr>
          <p:cNvPr id="31" name="図 30">
            <a:extLst>
              <a:ext uri="{FF2B5EF4-FFF2-40B4-BE49-F238E27FC236}">
                <a16:creationId xmlns:a16="http://schemas.microsoft.com/office/drawing/2014/main" id="{298EB706-0E66-8843-63AF-063A70FE0204}"/>
              </a:ext>
            </a:extLst>
          </p:cNvPr>
          <p:cNvPicPr>
            <a:picLocks noChangeAspect="1"/>
          </p:cNvPicPr>
          <p:nvPr/>
        </p:nvPicPr>
        <p:blipFill>
          <a:blip r:embed="rId6"/>
          <a:stretch>
            <a:fillRect/>
          </a:stretch>
        </p:blipFill>
        <p:spPr>
          <a:xfrm>
            <a:off x="537326" y="2084253"/>
            <a:ext cx="2171844" cy="1538696"/>
          </a:xfrm>
          <a:prstGeom prst="rect">
            <a:avLst/>
          </a:prstGeom>
        </p:spPr>
      </p:pic>
      <p:sp>
        <p:nvSpPr>
          <p:cNvPr id="14" name="テキスト ボックス 33">
            <a:extLst>
              <a:ext uri="{FF2B5EF4-FFF2-40B4-BE49-F238E27FC236}">
                <a16:creationId xmlns:a16="http://schemas.microsoft.com/office/drawing/2014/main" id="{0E675F01-89DE-7714-E1D6-EF256D3E7647}"/>
              </a:ext>
            </a:extLst>
          </p:cNvPr>
          <p:cNvSpPr txBox="1"/>
          <p:nvPr/>
        </p:nvSpPr>
        <p:spPr>
          <a:xfrm>
            <a:off x="268589" y="2024488"/>
            <a:ext cx="537473" cy="369332"/>
          </a:xfrm>
          <a:prstGeom prst="rect">
            <a:avLst/>
          </a:prstGeom>
          <a:noFill/>
        </p:spPr>
        <p:txBody>
          <a:bodyPr wrap="square" lIns="91440" tIns="45720" rIns="91440" bIns="45720" anchor="t">
            <a:spAutoFit/>
          </a:bodyPr>
          <a:lstStyle/>
          <a:p>
            <a:r>
              <a:rPr lang="ja-JP" altLang="en-US">
                <a:solidFill>
                  <a:srgbClr val="FF0000"/>
                </a:solidFill>
                <a:latin typeface="Meiryo UI"/>
                <a:ea typeface="Meiryo UI"/>
              </a:rPr>
              <a:t>⑯</a:t>
            </a:r>
            <a:endParaRPr lang="ja-JP" altLang="en-US" dirty="0">
              <a:solidFill>
                <a:srgbClr val="FF0000"/>
              </a:solidFill>
              <a:latin typeface="Meiryo UI"/>
              <a:ea typeface="Meiryo UI"/>
            </a:endParaRPr>
          </a:p>
        </p:txBody>
      </p:sp>
      <p:sp>
        <p:nvSpPr>
          <p:cNvPr id="15" name="テキスト ボックス 33">
            <a:extLst>
              <a:ext uri="{FF2B5EF4-FFF2-40B4-BE49-F238E27FC236}">
                <a16:creationId xmlns:a16="http://schemas.microsoft.com/office/drawing/2014/main" id="{A93C20EA-23C3-99BC-058E-90523D9A9A7A}"/>
              </a:ext>
            </a:extLst>
          </p:cNvPr>
          <p:cNvSpPr txBox="1"/>
          <p:nvPr/>
        </p:nvSpPr>
        <p:spPr>
          <a:xfrm>
            <a:off x="3162486" y="2018267"/>
            <a:ext cx="537473" cy="369332"/>
          </a:xfrm>
          <a:prstGeom prst="rect">
            <a:avLst/>
          </a:prstGeom>
          <a:noFill/>
        </p:spPr>
        <p:txBody>
          <a:bodyPr wrap="square" lIns="91440" tIns="45720" rIns="91440" bIns="45720" anchor="t">
            <a:spAutoFit/>
          </a:bodyPr>
          <a:lstStyle/>
          <a:p>
            <a:r>
              <a:rPr lang="ja-JP" altLang="en-US" dirty="0">
                <a:solidFill>
                  <a:srgbClr val="FF0000"/>
                </a:solidFill>
                <a:latin typeface="Meiryo UI"/>
                <a:ea typeface="Meiryo UI"/>
              </a:rPr>
              <a:t>⑰</a:t>
            </a:r>
          </a:p>
        </p:txBody>
      </p:sp>
      <p:sp>
        <p:nvSpPr>
          <p:cNvPr id="16" name="テキスト ボックス 33">
            <a:extLst>
              <a:ext uri="{FF2B5EF4-FFF2-40B4-BE49-F238E27FC236}">
                <a16:creationId xmlns:a16="http://schemas.microsoft.com/office/drawing/2014/main" id="{E0B0E40A-D5F3-9F68-38B6-F3680DABFFD1}"/>
              </a:ext>
            </a:extLst>
          </p:cNvPr>
          <p:cNvSpPr txBox="1"/>
          <p:nvPr/>
        </p:nvSpPr>
        <p:spPr>
          <a:xfrm>
            <a:off x="3162485" y="4206040"/>
            <a:ext cx="537473" cy="369332"/>
          </a:xfrm>
          <a:prstGeom prst="rect">
            <a:avLst/>
          </a:prstGeom>
          <a:noFill/>
        </p:spPr>
        <p:txBody>
          <a:bodyPr wrap="square" lIns="91440" tIns="45720" rIns="91440" bIns="45720" anchor="t">
            <a:spAutoFit/>
          </a:bodyPr>
          <a:lstStyle/>
          <a:p>
            <a:r>
              <a:rPr lang="ja-JP" altLang="en-US" dirty="0">
                <a:solidFill>
                  <a:srgbClr val="FF0000"/>
                </a:solidFill>
                <a:latin typeface="Meiryo UI"/>
                <a:ea typeface="Meiryo UI"/>
              </a:rPr>
              <a:t>⑲</a:t>
            </a:r>
          </a:p>
        </p:txBody>
      </p:sp>
      <p:sp>
        <p:nvSpPr>
          <p:cNvPr id="18" name="テキスト ボックス 33">
            <a:extLst>
              <a:ext uri="{FF2B5EF4-FFF2-40B4-BE49-F238E27FC236}">
                <a16:creationId xmlns:a16="http://schemas.microsoft.com/office/drawing/2014/main" id="{4023BE1F-7651-31FF-39BD-E1F802C7F8CE}"/>
              </a:ext>
            </a:extLst>
          </p:cNvPr>
          <p:cNvSpPr txBox="1"/>
          <p:nvPr/>
        </p:nvSpPr>
        <p:spPr>
          <a:xfrm>
            <a:off x="3162485" y="3003420"/>
            <a:ext cx="537473" cy="369332"/>
          </a:xfrm>
          <a:prstGeom prst="rect">
            <a:avLst/>
          </a:prstGeom>
          <a:noFill/>
        </p:spPr>
        <p:txBody>
          <a:bodyPr wrap="square" lIns="91440" tIns="45720" rIns="91440" bIns="45720" anchor="t">
            <a:spAutoFit/>
          </a:bodyPr>
          <a:lstStyle/>
          <a:p>
            <a:r>
              <a:rPr lang="ja-JP" altLang="en-US" dirty="0">
                <a:solidFill>
                  <a:srgbClr val="FF0000"/>
                </a:solidFill>
                <a:latin typeface="Meiryo UI"/>
                <a:ea typeface="Meiryo UI"/>
              </a:rPr>
              <a:t>⑱</a:t>
            </a:r>
          </a:p>
        </p:txBody>
      </p:sp>
    </p:spTree>
    <p:extLst>
      <p:ext uri="{BB962C8B-B14F-4D97-AF65-F5344CB8AC3E}">
        <p14:creationId xmlns:p14="http://schemas.microsoft.com/office/powerpoint/2010/main" val="2367984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770396F4-8F5F-9570-CC86-CBBD9AB8DE4C}"/>
              </a:ext>
            </a:extLst>
          </p:cNvPr>
          <p:cNvPicPr>
            <a:picLocks noChangeAspect="1"/>
          </p:cNvPicPr>
          <p:nvPr/>
        </p:nvPicPr>
        <p:blipFill>
          <a:blip r:embed="rId3"/>
          <a:stretch>
            <a:fillRect/>
          </a:stretch>
        </p:blipFill>
        <p:spPr>
          <a:xfrm>
            <a:off x="3487330" y="2045549"/>
            <a:ext cx="2171844" cy="3186864"/>
          </a:xfrm>
          <a:prstGeom prst="rect">
            <a:avLst/>
          </a:prstGeom>
        </p:spPr>
      </p:pic>
      <p:sp>
        <p:nvSpPr>
          <p:cNvPr id="2" name="テキスト プレースホルダ 38">
            <a:extLst>
              <a:ext uri="{FF2B5EF4-FFF2-40B4-BE49-F238E27FC236}">
                <a16:creationId xmlns:a16="http://schemas.microsoft.com/office/drawing/2014/main" id="{DEA51A21-CF02-642D-A4BE-5916F701D43D}"/>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応募者概要入力（インボイス特例選択者）</a:t>
            </a:r>
            <a:endParaRPr lang="en-US" altLang="ja-JP" sz="1400" b="1" dirty="0">
              <a:cs typeface="メイリオ" panose="020B0604030504040204" pitchFamily="50" charset="-128"/>
            </a:endParaRPr>
          </a:p>
        </p:txBody>
      </p:sp>
      <p:sp>
        <p:nvSpPr>
          <p:cNvPr id="3" name="正方形/長方形 2">
            <a:extLst>
              <a:ext uri="{FF2B5EF4-FFF2-40B4-BE49-F238E27FC236}">
                <a16:creationId xmlns:a16="http://schemas.microsoft.com/office/drawing/2014/main" id="{BA6F9192-4F1A-0C3E-37EF-39596E66BBA7}"/>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FEBB9B07-E8B2-7A03-B8B1-ED7719DC6D55}"/>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応募者概要入力画面です。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応募者の概要情報を入力してください。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1442E1D0-041F-06D7-60BB-B6FDB15FE9FE}"/>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9" name="図 8" descr="図形&#10;&#10;低い精度で自動的に生成された説明">
            <a:extLst>
              <a:ext uri="{FF2B5EF4-FFF2-40B4-BE49-F238E27FC236}">
                <a16:creationId xmlns:a16="http://schemas.microsoft.com/office/drawing/2014/main" id="{6E74435E-3D78-5CF1-A9E4-CC0B126703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sp>
        <p:nvSpPr>
          <p:cNvPr id="30" name="テキスト ボックス 4">
            <a:extLst>
              <a:ext uri="{FF2B5EF4-FFF2-40B4-BE49-F238E27FC236}">
                <a16:creationId xmlns:a16="http://schemas.microsoft.com/office/drawing/2014/main" id="{647A4394-68F0-8C40-A511-E2A158066CF4}"/>
              </a:ext>
            </a:extLst>
          </p:cNvPr>
          <p:cNvSpPr txBox="1"/>
          <p:nvPr/>
        </p:nvSpPr>
        <p:spPr>
          <a:xfrm>
            <a:off x="6616702" y="1576724"/>
            <a:ext cx="5170880" cy="2246769"/>
          </a:xfrm>
          <a:prstGeom prst="rect">
            <a:avLst/>
          </a:prstGeom>
          <a:noFill/>
        </p:spPr>
        <p:txBody>
          <a:bodyPr wrap="square" lIns="91440" tIns="45720" rIns="91440" bIns="45720" anchor="t">
            <a:spAutoFit/>
          </a:bodyPr>
          <a:lstStyle/>
          <a:p>
            <a:r>
              <a:rPr lang="en-US" altLang="ja-JP" sz="1400" b="1" dirty="0">
                <a:solidFill>
                  <a:srgbClr val="000000"/>
                </a:solidFill>
                <a:latin typeface="Meiryo UI"/>
                <a:ea typeface="Meiryo UI"/>
              </a:rPr>
              <a:t>【</a:t>
            </a:r>
            <a:r>
              <a:rPr lang="ja-JP" altLang="en-US" sz="1400" b="1" dirty="0">
                <a:solidFill>
                  <a:srgbClr val="000000"/>
                </a:solidFill>
                <a:latin typeface="Meiryo UI"/>
                <a:ea typeface="Meiryo UI"/>
              </a:rPr>
              <a:t>法人</a:t>
            </a:r>
            <a:r>
              <a:rPr lang="ja-JP" altLang="en-US" sz="1400" dirty="0">
                <a:solidFill>
                  <a:srgbClr val="000000"/>
                </a:solidFill>
                <a:latin typeface="Meiryo UI"/>
                <a:ea typeface="Meiryo UI"/>
              </a:rPr>
              <a:t>の場合</a:t>
            </a:r>
            <a:r>
              <a:rPr lang="en-US" altLang="ja-JP" sz="1400" b="1" dirty="0">
                <a:solidFill>
                  <a:srgbClr val="000000"/>
                </a:solidFill>
                <a:latin typeface="Meiryo UI"/>
                <a:ea typeface="Meiryo UI"/>
              </a:rPr>
              <a:t>】</a:t>
            </a:r>
          </a:p>
          <a:p>
            <a:r>
              <a:rPr lang="ja-JP" altLang="en-US" sz="1400" dirty="0">
                <a:solidFill>
                  <a:srgbClr val="FF0000"/>
                </a:solidFill>
                <a:latin typeface="Meiryo UI"/>
                <a:ea typeface="Meiryo UI"/>
              </a:rPr>
              <a:t>①　</a:t>
            </a:r>
            <a:r>
              <a:rPr lang="ja-JP" sz="1400" dirty="0">
                <a:solidFill>
                  <a:srgbClr val="212529"/>
                </a:solidFill>
                <a:latin typeface="Meiryo UI"/>
                <a:ea typeface="Meiryo UI"/>
                <a:cs typeface="+mn-lt"/>
              </a:rPr>
              <a:t>申請日を含む事業年度の設問項目</a:t>
            </a:r>
            <a:r>
              <a:rPr lang="ja-JP" altLang="en-US" sz="1400" dirty="0">
                <a:solidFill>
                  <a:srgbClr val="212529"/>
                </a:solidFill>
                <a:latin typeface="Meiryo UI"/>
                <a:ea typeface="Meiryo UI"/>
                <a:cs typeface="+mn-lt"/>
              </a:rPr>
              <a:t>：該当する項目をチェックしてください。</a:t>
            </a:r>
          </a:p>
          <a:p>
            <a:endParaRPr lang="ja-JP" altLang="en-US" sz="1400" dirty="0">
              <a:solidFill>
                <a:srgbClr val="212529"/>
              </a:solidFill>
              <a:latin typeface="Meiryo UI"/>
              <a:ea typeface="Meiryo UI"/>
            </a:endParaRPr>
          </a:p>
          <a:p>
            <a:r>
              <a:rPr lang="ja-JP" altLang="en-US" sz="1400" dirty="0">
                <a:solidFill>
                  <a:srgbClr val="FF0000"/>
                </a:solidFill>
                <a:latin typeface="Meiryo UI"/>
                <a:ea typeface="Meiryo UI"/>
              </a:rPr>
              <a:t>②　</a:t>
            </a:r>
            <a:r>
              <a:rPr lang="en-US" altLang="en-US" sz="1400" dirty="0">
                <a:solidFill>
                  <a:srgbClr val="212529"/>
                </a:solidFill>
                <a:latin typeface="Meiryo UI"/>
                <a:ea typeface="Meiryo UI"/>
                <a:cs typeface="+mn-lt"/>
              </a:rPr>
              <a:t>2</a:t>
            </a:r>
            <a:r>
              <a:rPr lang="ja-JP" sz="1400" dirty="0">
                <a:solidFill>
                  <a:srgbClr val="212529"/>
                </a:solidFill>
                <a:latin typeface="Meiryo UI"/>
                <a:ea typeface="Meiryo UI"/>
                <a:cs typeface="+mn-lt"/>
              </a:rPr>
              <a:t>期前の売上高</a:t>
            </a:r>
            <a:r>
              <a:rPr lang="ja-JP" altLang="en-US" sz="1400" dirty="0">
                <a:solidFill>
                  <a:srgbClr val="212529"/>
                </a:solidFill>
                <a:latin typeface="Meiryo UI"/>
                <a:ea typeface="Meiryo UI"/>
                <a:cs typeface="+mn-lt"/>
              </a:rPr>
              <a:t>を入力してください。</a:t>
            </a:r>
            <a:endParaRPr lang="ja-JP" altLang="en-US" sz="1400" dirty="0">
              <a:solidFill>
                <a:srgbClr val="212529"/>
              </a:solidFill>
              <a:latin typeface="Meiryo UI"/>
              <a:ea typeface="Meiryo UI"/>
            </a:endParaRPr>
          </a:p>
          <a:p>
            <a:endParaRPr lang="ja-JP" altLang="en-US" sz="1400" dirty="0">
              <a:solidFill>
                <a:srgbClr val="212529"/>
              </a:solidFill>
              <a:latin typeface="Meiryo UI"/>
              <a:ea typeface="Meiryo UI"/>
            </a:endParaRPr>
          </a:p>
          <a:p>
            <a:r>
              <a:rPr lang="ja-JP" altLang="en-US" sz="1400" dirty="0">
                <a:solidFill>
                  <a:srgbClr val="FF0000"/>
                </a:solidFill>
                <a:latin typeface="Meiryo UI"/>
                <a:ea typeface="Meiryo UI"/>
              </a:rPr>
              <a:t>③</a:t>
            </a:r>
            <a:r>
              <a:rPr lang="ja-JP" altLang="en-US" sz="1400" dirty="0">
                <a:solidFill>
                  <a:srgbClr val="212529"/>
                </a:solidFill>
                <a:latin typeface="Meiryo UI"/>
                <a:ea typeface="Meiryo UI"/>
              </a:rPr>
              <a:t>　3</a:t>
            </a:r>
            <a:r>
              <a:rPr lang="ja-JP" sz="1400" dirty="0">
                <a:solidFill>
                  <a:srgbClr val="212529"/>
                </a:solidFill>
                <a:latin typeface="Meiryo UI"/>
                <a:ea typeface="Meiryo UI"/>
              </a:rPr>
              <a:t>期前の売上高を入力してください。</a:t>
            </a:r>
          </a:p>
          <a:p>
            <a:endParaRPr lang="ja-JP" altLang="en-US" sz="1400" dirty="0">
              <a:solidFill>
                <a:srgbClr val="212529"/>
              </a:solidFill>
              <a:latin typeface="Meiryo UI"/>
              <a:ea typeface="Meiryo UI"/>
            </a:endParaRPr>
          </a:p>
          <a:p>
            <a:r>
              <a:rPr lang="ja-JP" altLang="en-US" sz="1400" dirty="0">
                <a:solidFill>
                  <a:srgbClr val="FF0000"/>
                </a:solidFill>
                <a:latin typeface="Meiryo UI"/>
                <a:ea typeface="Meiryo UI"/>
              </a:rPr>
              <a:t>④</a:t>
            </a:r>
            <a:r>
              <a:rPr lang="ja-JP" altLang="en-US" sz="1400" dirty="0">
                <a:solidFill>
                  <a:srgbClr val="212529"/>
                </a:solidFill>
                <a:latin typeface="Meiryo UI"/>
                <a:ea typeface="Meiryo UI"/>
              </a:rPr>
              <a:t>　4</a:t>
            </a:r>
            <a:r>
              <a:rPr lang="ja-JP" sz="1400" dirty="0">
                <a:solidFill>
                  <a:srgbClr val="212529"/>
                </a:solidFill>
                <a:latin typeface="Meiryo UI"/>
                <a:ea typeface="Meiryo UI"/>
              </a:rPr>
              <a:t>期前の売上高を入力してください。</a:t>
            </a:r>
          </a:p>
          <a:p>
            <a:r>
              <a:rPr lang="ja-JP" altLang="en-US" sz="1400" dirty="0">
                <a:solidFill>
                  <a:srgbClr val="212529"/>
                </a:solidFill>
                <a:latin typeface="Meiryo UI"/>
                <a:ea typeface="Meiryo UI"/>
              </a:rPr>
              <a:t>　　</a:t>
            </a:r>
            <a:r>
              <a:rPr lang="ja-JP" altLang="en-US" sz="1200" dirty="0">
                <a:solidFill>
                  <a:srgbClr val="212529"/>
                </a:solidFill>
                <a:latin typeface="Meiryo UI"/>
                <a:ea typeface="Meiryo UI"/>
              </a:rPr>
              <a:t>※</a:t>
            </a:r>
            <a:r>
              <a:rPr lang="ja-JP" altLang="en-US" sz="1200" dirty="0">
                <a:solidFill>
                  <a:srgbClr val="FF0000"/>
                </a:solidFill>
                <a:latin typeface="Meiryo UI"/>
                <a:ea typeface="Meiryo UI"/>
              </a:rPr>
              <a:t>①</a:t>
            </a:r>
            <a:r>
              <a:rPr lang="ja-JP" altLang="en-US" sz="1200" dirty="0">
                <a:solidFill>
                  <a:srgbClr val="212529"/>
                </a:solidFill>
                <a:latin typeface="Meiryo UI"/>
                <a:ea typeface="Meiryo UI"/>
              </a:rPr>
              <a:t>で「はい」を選択した場合のみ表示されます。</a:t>
            </a:r>
          </a:p>
        </p:txBody>
      </p:sp>
      <p:sp>
        <p:nvSpPr>
          <p:cNvPr id="42" name="テキスト ボックス 4">
            <a:extLst>
              <a:ext uri="{FF2B5EF4-FFF2-40B4-BE49-F238E27FC236}">
                <a16:creationId xmlns:a16="http://schemas.microsoft.com/office/drawing/2014/main" id="{8A443653-CFF5-6221-3DF8-2D293E13E8E3}"/>
              </a:ext>
            </a:extLst>
          </p:cNvPr>
          <p:cNvSpPr txBox="1"/>
          <p:nvPr/>
        </p:nvSpPr>
        <p:spPr>
          <a:xfrm>
            <a:off x="6616702" y="4339861"/>
            <a:ext cx="5170880" cy="1785104"/>
          </a:xfrm>
          <a:prstGeom prst="rect">
            <a:avLst/>
          </a:prstGeom>
          <a:noFill/>
        </p:spPr>
        <p:txBody>
          <a:bodyPr wrap="square" lIns="91440" tIns="45720" rIns="91440" bIns="45720" anchor="t">
            <a:spAutoFit/>
          </a:bodyPr>
          <a:lstStyle/>
          <a:p>
            <a:r>
              <a:rPr lang="en-US" altLang="ja-JP" sz="1400" b="1" dirty="0">
                <a:solidFill>
                  <a:srgbClr val="000000"/>
                </a:solidFill>
                <a:latin typeface="Meiryo UI"/>
                <a:ea typeface="Meiryo UI"/>
              </a:rPr>
              <a:t>【</a:t>
            </a:r>
            <a:r>
              <a:rPr lang="ja-JP" altLang="en-US" sz="1400" b="1" dirty="0">
                <a:solidFill>
                  <a:srgbClr val="000000"/>
                </a:solidFill>
                <a:latin typeface="Meiryo UI"/>
                <a:ea typeface="Meiryo UI"/>
              </a:rPr>
              <a:t>個人</a:t>
            </a:r>
            <a:r>
              <a:rPr lang="ja-JP" altLang="en-US" sz="1400" dirty="0">
                <a:solidFill>
                  <a:srgbClr val="000000"/>
                </a:solidFill>
                <a:latin typeface="Meiryo UI"/>
                <a:ea typeface="Meiryo UI"/>
              </a:rPr>
              <a:t>の場合</a:t>
            </a:r>
            <a:r>
              <a:rPr lang="en-US" altLang="ja-JP" sz="1400" b="1" dirty="0">
                <a:solidFill>
                  <a:srgbClr val="000000"/>
                </a:solidFill>
                <a:latin typeface="Meiryo UI"/>
                <a:ea typeface="Meiryo UI"/>
              </a:rPr>
              <a:t>】</a:t>
            </a:r>
          </a:p>
          <a:p>
            <a:r>
              <a:rPr lang="ja-JP" sz="1400" dirty="0">
                <a:solidFill>
                  <a:srgbClr val="212529"/>
                </a:solidFill>
                <a:latin typeface="Meiryo UI"/>
                <a:ea typeface="Meiryo UI"/>
                <a:cs typeface="+mn-lt"/>
              </a:rPr>
              <a:t>2019年から2021年の売上高を記載してください。</a:t>
            </a:r>
            <a:br>
              <a:rPr lang="ja-JP" sz="1400" dirty="0">
                <a:latin typeface="Meiryo UI"/>
                <a:ea typeface="Meiryo UI"/>
                <a:cs typeface="+mn-lt"/>
              </a:rPr>
            </a:br>
            <a:r>
              <a:rPr lang="ja-JP" sz="1200" dirty="0">
                <a:solidFill>
                  <a:srgbClr val="212529"/>
                </a:solidFill>
                <a:latin typeface="Meiryo UI"/>
                <a:ea typeface="Meiryo UI"/>
                <a:cs typeface="+mn-lt"/>
              </a:rPr>
              <a:t>※創業時でまだ売上がない場合は０円を入力してください。</a:t>
            </a:r>
            <a:endParaRPr lang="ja-JP" sz="1200" dirty="0">
              <a:latin typeface="Meiryo UI"/>
              <a:ea typeface="Meiryo UI"/>
            </a:endParaRPr>
          </a:p>
          <a:p>
            <a:r>
              <a:rPr lang="ja-JP" altLang="en-US" sz="1400" dirty="0">
                <a:solidFill>
                  <a:srgbClr val="FF0000"/>
                </a:solidFill>
                <a:latin typeface="Meiryo UI"/>
                <a:ea typeface="Meiryo UI"/>
              </a:rPr>
              <a:t>①　</a:t>
            </a:r>
            <a:r>
              <a:rPr lang="en-US" altLang="ja-JP" sz="1400" dirty="0">
                <a:solidFill>
                  <a:srgbClr val="212529"/>
                </a:solidFill>
                <a:latin typeface="Meiryo UI"/>
                <a:ea typeface="+mn-lt"/>
              </a:rPr>
              <a:t>2019</a:t>
            </a:r>
            <a:r>
              <a:rPr lang="en-US" altLang="ja-JP" sz="1400" dirty="0">
                <a:solidFill>
                  <a:srgbClr val="212529"/>
                </a:solidFill>
                <a:latin typeface="Meiryo UI"/>
                <a:ea typeface="游ゴシック"/>
              </a:rPr>
              <a:t>年</a:t>
            </a:r>
            <a:r>
              <a:rPr lang="ja-JP" sz="1400" dirty="0">
                <a:solidFill>
                  <a:srgbClr val="212529"/>
                </a:solidFill>
                <a:latin typeface="Meiryo UI"/>
                <a:ea typeface="Meiryo UI"/>
              </a:rPr>
              <a:t>の売上高を入力してください。</a:t>
            </a:r>
          </a:p>
          <a:p>
            <a:endParaRPr lang="ja-JP" altLang="en-US" sz="1400" dirty="0">
              <a:solidFill>
                <a:srgbClr val="FF0000"/>
              </a:solidFill>
              <a:latin typeface="Meiryo UI"/>
              <a:ea typeface="Meiryo UI"/>
            </a:endParaRPr>
          </a:p>
          <a:p>
            <a:r>
              <a:rPr lang="ja-JP" altLang="en-US" sz="1400" dirty="0">
                <a:solidFill>
                  <a:srgbClr val="FF0000"/>
                </a:solidFill>
                <a:latin typeface="Meiryo UI"/>
                <a:ea typeface="Meiryo UI"/>
              </a:rPr>
              <a:t>②</a:t>
            </a:r>
            <a:r>
              <a:rPr lang="ja-JP" altLang="en-US" sz="1400" dirty="0">
                <a:solidFill>
                  <a:srgbClr val="FF0000"/>
                </a:solidFill>
                <a:latin typeface="Meiryo UI"/>
                <a:ea typeface="Meiryo UI"/>
                <a:cs typeface="+mn-lt"/>
              </a:rPr>
              <a:t>　</a:t>
            </a:r>
            <a:r>
              <a:rPr lang="en-US" altLang="en-US" sz="1400" dirty="0">
                <a:latin typeface="Meiryo UI"/>
                <a:ea typeface="Meiryo UI"/>
                <a:cs typeface="+mn-lt"/>
              </a:rPr>
              <a:t>2020年</a:t>
            </a:r>
            <a:r>
              <a:rPr lang="ja-JP" sz="1400" dirty="0">
                <a:latin typeface="Meiryo UI"/>
                <a:ea typeface="Meiryo UI"/>
                <a:cs typeface="+mn-lt"/>
              </a:rPr>
              <a:t>の</a:t>
            </a:r>
            <a:r>
              <a:rPr lang="ja-JP" sz="1400" dirty="0">
                <a:solidFill>
                  <a:srgbClr val="212529"/>
                </a:solidFill>
                <a:latin typeface="Meiryo UI"/>
                <a:ea typeface="Meiryo UI"/>
                <a:cs typeface="+mn-lt"/>
              </a:rPr>
              <a:t>売上高</a:t>
            </a:r>
            <a:r>
              <a:rPr lang="ja-JP" altLang="en-US" sz="1400" dirty="0">
                <a:solidFill>
                  <a:srgbClr val="212529"/>
                </a:solidFill>
                <a:latin typeface="Meiryo UI"/>
                <a:ea typeface="Meiryo UI"/>
                <a:cs typeface="+mn-lt"/>
              </a:rPr>
              <a:t>を入力してください。</a:t>
            </a:r>
            <a:endParaRPr lang="ja-JP" altLang="en-US" sz="1400" dirty="0">
              <a:solidFill>
                <a:srgbClr val="212529"/>
              </a:solidFill>
              <a:latin typeface="Meiryo UI"/>
              <a:ea typeface="Meiryo UI"/>
            </a:endParaRPr>
          </a:p>
          <a:p>
            <a:endParaRPr lang="ja-JP" altLang="en-US" sz="1400" dirty="0">
              <a:solidFill>
                <a:srgbClr val="212529"/>
              </a:solidFill>
              <a:latin typeface="Meiryo UI"/>
              <a:ea typeface="Meiryo UI"/>
            </a:endParaRPr>
          </a:p>
          <a:p>
            <a:r>
              <a:rPr lang="ja-JP" altLang="en-US" sz="1400" dirty="0">
                <a:solidFill>
                  <a:srgbClr val="FF0000"/>
                </a:solidFill>
                <a:latin typeface="Meiryo UI"/>
                <a:ea typeface="Meiryo UI"/>
              </a:rPr>
              <a:t>③</a:t>
            </a:r>
            <a:r>
              <a:rPr lang="ja-JP" altLang="en-US" sz="1400" dirty="0">
                <a:solidFill>
                  <a:srgbClr val="212529"/>
                </a:solidFill>
                <a:latin typeface="Meiryo UI"/>
                <a:ea typeface="Meiryo UI"/>
              </a:rPr>
              <a:t>　</a:t>
            </a:r>
            <a:r>
              <a:rPr lang="en-US" altLang="ja-JP" sz="1400" dirty="0">
                <a:latin typeface="Meiryo UI"/>
                <a:ea typeface="+mn-lt"/>
              </a:rPr>
              <a:t>2021</a:t>
            </a:r>
            <a:r>
              <a:rPr lang="ja-JP" altLang="en-US" sz="1400" dirty="0">
                <a:latin typeface="Meiryo UI"/>
                <a:ea typeface="Meiryo UI"/>
              </a:rPr>
              <a:t>年</a:t>
            </a:r>
            <a:r>
              <a:rPr lang="ja-JP" sz="1400" dirty="0">
                <a:solidFill>
                  <a:srgbClr val="212529"/>
                </a:solidFill>
                <a:latin typeface="Meiryo UI"/>
                <a:ea typeface="Meiryo UI"/>
              </a:rPr>
              <a:t>の売上高を入力してください。</a:t>
            </a:r>
          </a:p>
        </p:txBody>
      </p:sp>
      <p:sp>
        <p:nvSpPr>
          <p:cNvPr id="43" name="テキスト ボックス 9">
            <a:extLst>
              <a:ext uri="{FF2B5EF4-FFF2-40B4-BE49-F238E27FC236}">
                <a16:creationId xmlns:a16="http://schemas.microsoft.com/office/drawing/2014/main" id="{615D2FAB-CBCF-8840-ED6F-C676D2150A29}"/>
              </a:ext>
            </a:extLst>
          </p:cNvPr>
          <p:cNvSpPr txBox="1">
            <a:spLocks/>
          </p:cNvSpPr>
          <p:nvPr/>
        </p:nvSpPr>
        <p:spPr>
          <a:xfrm>
            <a:off x="3155869" y="2700109"/>
            <a:ext cx="415498" cy="369332"/>
          </a:xfrm>
          <a:prstGeom prst="rect">
            <a:avLst/>
          </a:prstGeom>
          <a:noFill/>
        </p:spPr>
        <p:txBody>
          <a:bodyPr wrap="square" rtlCol="0">
            <a:spAutoFit/>
          </a:bodyPr>
          <a:lstStyle/>
          <a:p>
            <a:r>
              <a:rPr lang="ja-JP" altLang="en-US" sz="1800" dirty="0">
                <a:solidFill>
                  <a:srgbClr val="FF0000"/>
                </a:solidFill>
                <a:latin typeface="Meiryo UI"/>
                <a:ea typeface="Meiryo UI"/>
              </a:rPr>
              <a:t>①</a:t>
            </a:r>
            <a:endParaRPr kumimoji="1" lang="ja-JP" altLang="en-US" dirty="0"/>
          </a:p>
        </p:txBody>
      </p:sp>
      <p:sp>
        <p:nvSpPr>
          <p:cNvPr id="44" name="テキスト ボックス 9">
            <a:extLst>
              <a:ext uri="{FF2B5EF4-FFF2-40B4-BE49-F238E27FC236}">
                <a16:creationId xmlns:a16="http://schemas.microsoft.com/office/drawing/2014/main" id="{798108E3-5620-96A7-21CD-A67D9257D3BD}"/>
              </a:ext>
            </a:extLst>
          </p:cNvPr>
          <p:cNvSpPr txBox="1">
            <a:spLocks/>
          </p:cNvSpPr>
          <p:nvPr/>
        </p:nvSpPr>
        <p:spPr>
          <a:xfrm>
            <a:off x="3155869" y="3121985"/>
            <a:ext cx="415498" cy="369332"/>
          </a:xfrm>
          <a:prstGeom prst="rect">
            <a:avLst/>
          </a:prstGeom>
          <a:noFill/>
        </p:spPr>
        <p:txBody>
          <a:bodyPr wrap="square" lIns="91440" tIns="45720" rIns="91440" bIns="45720" rtlCol="0" anchor="t">
            <a:spAutoFit/>
          </a:bodyPr>
          <a:lstStyle/>
          <a:p>
            <a:r>
              <a:rPr lang="ja-JP" altLang="en-US" dirty="0">
                <a:solidFill>
                  <a:srgbClr val="FF0000"/>
                </a:solidFill>
                <a:latin typeface="Meiryo UI"/>
                <a:ea typeface="Meiryo UI"/>
              </a:rPr>
              <a:t>②</a:t>
            </a:r>
          </a:p>
        </p:txBody>
      </p:sp>
      <p:sp>
        <p:nvSpPr>
          <p:cNvPr id="45" name="テキスト ボックス 9">
            <a:extLst>
              <a:ext uri="{FF2B5EF4-FFF2-40B4-BE49-F238E27FC236}">
                <a16:creationId xmlns:a16="http://schemas.microsoft.com/office/drawing/2014/main" id="{D46AE296-7D28-6B14-FCFB-2BE6C4CC872B}"/>
              </a:ext>
            </a:extLst>
          </p:cNvPr>
          <p:cNvSpPr txBox="1">
            <a:spLocks/>
          </p:cNvSpPr>
          <p:nvPr/>
        </p:nvSpPr>
        <p:spPr>
          <a:xfrm>
            <a:off x="3155869" y="3543861"/>
            <a:ext cx="415498" cy="369332"/>
          </a:xfrm>
          <a:prstGeom prst="rect">
            <a:avLst/>
          </a:prstGeom>
          <a:noFill/>
        </p:spPr>
        <p:txBody>
          <a:bodyPr wrap="square" lIns="91440" tIns="45720" rIns="91440" bIns="45720" rtlCol="0" anchor="t">
            <a:spAutoFit/>
          </a:bodyPr>
          <a:lstStyle/>
          <a:p>
            <a:r>
              <a:rPr lang="ja-JP" altLang="en-US">
                <a:solidFill>
                  <a:srgbClr val="FF0000"/>
                </a:solidFill>
                <a:latin typeface="Meiryo UI"/>
                <a:ea typeface="Meiryo UI"/>
              </a:rPr>
              <a:t>③</a:t>
            </a:r>
            <a:endParaRPr lang="ja-JP" altLang="en-US" dirty="0">
              <a:solidFill>
                <a:srgbClr val="FF0000"/>
              </a:solidFill>
              <a:latin typeface="Meiryo UI"/>
              <a:ea typeface="Meiryo UI"/>
            </a:endParaRPr>
          </a:p>
        </p:txBody>
      </p:sp>
      <p:pic>
        <p:nvPicPr>
          <p:cNvPr id="20" name="図 19">
            <a:extLst>
              <a:ext uri="{FF2B5EF4-FFF2-40B4-BE49-F238E27FC236}">
                <a16:creationId xmlns:a16="http://schemas.microsoft.com/office/drawing/2014/main" id="{348AC0E3-DE13-73AA-5FC4-891F5F5EF071}"/>
              </a:ext>
            </a:extLst>
          </p:cNvPr>
          <p:cNvPicPr>
            <a:picLocks noChangeAspect="1"/>
          </p:cNvPicPr>
          <p:nvPr/>
        </p:nvPicPr>
        <p:blipFill>
          <a:blip r:embed="rId5"/>
          <a:stretch>
            <a:fillRect/>
          </a:stretch>
        </p:blipFill>
        <p:spPr>
          <a:xfrm>
            <a:off x="615562" y="2081122"/>
            <a:ext cx="2171844" cy="800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図 21">
            <a:extLst>
              <a:ext uri="{FF2B5EF4-FFF2-40B4-BE49-F238E27FC236}">
                <a16:creationId xmlns:a16="http://schemas.microsoft.com/office/drawing/2014/main" id="{3C596695-151B-B3D5-7B2E-08746044903A}"/>
              </a:ext>
            </a:extLst>
          </p:cNvPr>
          <p:cNvPicPr>
            <a:picLocks noChangeAspect="1"/>
          </p:cNvPicPr>
          <p:nvPr/>
        </p:nvPicPr>
        <p:blipFill>
          <a:blip r:embed="rId6"/>
          <a:stretch>
            <a:fillRect/>
          </a:stretch>
        </p:blipFill>
        <p:spPr>
          <a:xfrm>
            <a:off x="615562" y="3214690"/>
            <a:ext cx="2171844" cy="1362004"/>
          </a:xfrm>
          <a:prstGeom prst="rect">
            <a:avLst/>
          </a:prstGeom>
        </p:spPr>
      </p:pic>
      <p:sp>
        <p:nvSpPr>
          <p:cNvPr id="31" name="TextBox 16">
            <a:extLst>
              <a:ext uri="{FF2B5EF4-FFF2-40B4-BE49-F238E27FC236}">
                <a16:creationId xmlns:a16="http://schemas.microsoft.com/office/drawing/2014/main" id="{E02D768A-BED8-21D4-0687-BE9C1EB855DF}"/>
              </a:ext>
            </a:extLst>
          </p:cNvPr>
          <p:cNvSpPr txBox="1"/>
          <p:nvPr/>
        </p:nvSpPr>
        <p:spPr>
          <a:xfrm>
            <a:off x="650234" y="1604114"/>
            <a:ext cx="166265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ja-JP" sz="1400" b="1" dirty="0">
                <a:latin typeface="Meiryo UI"/>
                <a:ea typeface="Meiryo UI"/>
              </a:rPr>
              <a:t>【</a:t>
            </a:r>
            <a:r>
              <a:rPr lang="ja-JP" altLang="en-US" sz="1400" b="1" dirty="0">
                <a:latin typeface="Meiryo UI"/>
                <a:ea typeface="Meiryo UI"/>
              </a:rPr>
              <a:t>法人</a:t>
            </a:r>
            <a:r>
              <a:rPr lang="ja-JP" altLang="en-US" sz="1400" dirty="0">
                <a:latin typeface="Meiryo UI"/>
                <a:ea typeface="Meiryo UI"/>
              </a:rPr>
              <a:t>の場合</a:t>
            </a:r>
            <a:r>
              <a:rPr lang="en-US" altLang="ja-JP" sz="1400" b="1" dirty="0">
                <a:latin typeface="Meiryo UI"/>
                <a:ea typeface="Meiryo UI"/>
              </a:rPr>
              <a:t>】</a:t>
            </a:r>
            <a:endParaRPr lang="en-US" sz="1400" b="1" dirty="0">
              <a:latin typeface="Meiryo UI"/>
              <a:ea typeface="Meiryo UI"/>
            </a:endParaRPr>
          </a:p>
        </p:txBody>
      </p:sp>
      <p:sp>
        <p:nvSpPr>
          <p:cNvPr id="33" name="TextBox 18">
            <a:extLst>
              <a:ext uri="{FF2B5EF4-FFF2-40B4-BE49-F238E27FC236}">
                <a16:creationId xmlns:a16="http://schemas.microsoft.com/office/drawing/2014/main" id="{7F2E14A6-D0F1-7C4C-1A97-81FE79DFB6D4}"/>
              </a:ext>
            </a:extLst>
          </p:cNvPr>
          <p:cNvSpPr txBox="1"/>
          <p:nvPr/>
        </p:nvSpPr>
        <p:spPr>
          <a:xfrm>
            <a:off x="3480619" y="1604114"/>
            <a:ext cx="166265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ja-JP" sz="1400" b="1" dirty="0">
                <a:latin typeface="Meiryo UI"/>
                <a:ea typeface="Meiryo UI"/>
              </a:rPr>
              <a:t>【</a:t>
            </a:r>
            <a:r>
              <a:rPr lang="ja-JP" altLang="en-US" sz="1400" b="1" dirty="0">
                <a:latin typeface="Meiryo UI"/>
                <a:ea typeface="Meiryo UI"/>
              </a:rPr>
              <a:t>個人</a:t>
            </a:r>
            <a:r>
              <a:rPr lang="ja-JP" altLang="en-US" sz="1400" dirty="0">
                <a:latin typeface="Meiryo UI"/>
                <a:ea typeface="Meiryo UI"/>
              </a:rPr>
              <a:t>の場合</a:t>
            </a:r>
            <a:r>
              <a:rPr lang="en-US" altLang="ja-JP" sz="1400" b="1" dirty="0">
                <a:latin typeface="Meiryo UI"/>
                <a:ea typeface="Meiryo UI"/>
              </a:rPr>
              <a:t>】</a:t>
            </a:r>
            <a:endParaRPr lang="ja-JP" altLang="en-US" sz="1400" b="1" dirty="0">
              <a:latin typeface="Meiryo UI"/>
              <a:ea typeface="Meiryo UI"/>
            </a:endParaRPr>
          </a:p>
        </p:txBody>
      </p:sp>
      <p:sp>
        <p:nvSpPr>
          <p:cNvPr id="34" name="テキスト ボックス 9">
            <a:extLst>
              <a:ext uri="{FF2B5EF4-FFF2-40B4-BE49-F238E27FC236}">
                <a16:creationId xmlns:a16="http://schemas.microsoft.com/office/drawing/2014/main" id="{75DD839C-82C2-1B9C-2314-39B7CBCF4DB4}"/>
              </a:ext>
            </a:extLst>
          </p:cNvPr>
          <p:cNvSpPr txBox="1">
            <a:spLocks/>
          </p:cNvSpPr>
          <p:nvPr/>
        </p:nvSpPr>
        <p:spPr>
          <a:xfrm>
            <a:off x="251663" y="2000304"/>
            <a:ext cx="415498" cy="369332"/>
          </a:xfrm>
          <a:prstGeom prst="rect">
            <a:avLst/>
          </a:prstGeom>
          <a:noFill/>
        </p:spPr>
        <p:txBody>
          <a:bodyPr wrap="square" rtlCol="0">
            <a:spAutoFit/>
          </a:bodyPr>
          <a:lstStyle/>
          <a:p>
            <a:r>
              <a:rPr lang="ja-JP" altLang="en-US" sz="1800" dirty="0">
                <a:solidFill>
                  <a:srgbClr val="FF0000"/>
                </a:solidFill>
                <a:latin typeface="Meiryo UI"/>
                <a:ea typeface="Meiryo UI"/>
              </a:rPr>
              <a:t>①</a:t>
            </a:r>
            <a:endParaRPr kumimoji="1" lang="ja-JP" altLang="en-US" dirty="0"/>
          </a:p>
        </p:txBody>
      </p:sp>
      <p:sp>
        <p:nvSpPr>
          <p:cNvPr id="36" name="テキスト ボックス 9">
            <a:extLst>
              <a:ext uri="{FF2B5EF4-FFF2-40B4-BE49-F238E27FC236}">
                <a16:creationId xmlns:a16="http://schemas.microsoft.com/office/drawing/2014/main" id="{06A2FC09-2C1D-5A97-0766-D33EF9DF483C}"/>
              </a:ext>
            </a:extLst>
          </p:cNvPr>
          <p:cNvSpPr txBox="1">
            <a:spLocks/>
          </p:cNvSpPr>
          <p:nvPr/>
        </p:nvSpPr>
        <p:spPr>
          <a:xfrm>
            <a:off x="251663" y="3131389"/>
            <a:ext cx="415498" cy="369332"/>
          </a:xfrm>
          <a:prstGeom prst="rect">
            <a:avLst/>
          </a:prstGeom>
          <a:noFill/>
        </p:spPr>
        <p:txBody>
          <a:bodyPr wrap="square" lIns="91440" tIns="45720" rIns="91440" bIns="45720" rtlCol="0" anchor="t">
            <a:spAutoFit/>
          </a:bodyPr>
          <a:lstStyle/>
          <a:p>
            <a:r>
              <a:rPr lang="ja-JP" altLang="en-US">
                <a:solidFill>
                  <a:srgbClr val="FF0000"/>
                </a:solidFill>
                <a:latin typeface="Meiryo UI"/>
                <a:ea typeface="Meiryo UI"/>
              </a:rPr>
              <a:t>②</a:t>
            </a:r>
            <a:endParaRPr lang="ja-JP" altLang="en-US" dirty="0">
              <a:solidFill>
                <a:srgbClr val="FF0000"/>
              </a:solidFill>
              <a:latin typeface="Meiryo UI"/>
              <a:ea typeface="Meiryo UI"/>
            </a:endParaRPr>
          </a:p>
        </p:txBody>
      </p:sp>
      <p:sp>
        <p:nvSpPr>
          <p:cNvPr id="39" name="テキスト ボックス 9">
            <a:extLst>
              <a:ext uri="{FF2B5EF4-FFF2-40B4-BE49-F238E27FC236}">
                <a16:creationId xmlns:a16="http://schemas.microsoft.com/office/drawing/2014/main" id="{DE9375B2-6C53-A48A-E17C-3B7BD0E5F6F4}"/>
              </a:ext>
            </a:extLst>
          </p:cNvPr>
          <p:cNvSpPr txBox="1">
            <a:spLocks/>
          </p:cNvSpPr>
          <p:nvPr/>
        </p:nvSpPr>
        <p:spPr>
          <a:xfrm>
            <a:off x="251663" y="3573537"/>
            <a:ext cx="415498" cy="369332"/>
          </a:xfrm>
          <a:prstGeom prst="rect">
            <a:avLst/>
          </a:prstGeom>
          <a:noFill/>
        </p:spPr>
        <p:txBody>
          <a:bodyPr wrap="square" lIns="91440" tIns="45720" rIns="91440" bIns="45720" rtlCol="0" anchor="t">
            <a:spAutoFit/>
          </a:bodyPr>
          <a:lstStyle/>
          <a:p>
            <a:r>
              <a:rPr lang="ja-JP" altLang="en-US" dirty="0">
                <a:solidFill>
                  <a:srgbClr val="FF0000"/>
                </a:solidFill>
                <a:latin typeface="Meiryo UI"/>
                <a:ea typeface="Meiryo UI"/>
              </a:rPr>
              <a:t>③</a:t>
            </a:r>
          </a:p>
        </p:txBody>
      </p:sp>
      <p:sp>
        <p:nvSpPr>
          <p:cNvPr id="41" name="テキスト ボックス 9">
            <a:extLst>
              <a:ext uri="{FF2B5EF4-FFF2-40B4-BE49-F238E27FC236}">
                <a16:creationId xmlns:a16="http://schemas.microsoft.com/office/drawing/2014/main" id="{1938F094-450C-DC29-9348-5F98CDB168AC}"/>
              </a:ext>
            </a:extLst>
          </p:cNvPr>
          <p:cNvSpPr txBox="1">
            <a:spLocks/>
          </p:cNvSpPr>
          <p:nvPr/>
        </p:nvSpPr>
        <p:spPr>
          <a:xfrm>
            <a:off x="251663" y="4015685"/>
            <a:ext cx="415498" cy="369332"/>
          </a:xfrm>
          <a:prstGeom prst="rect">
            <a:avLst/>
          </a:prstGeom>
          <a:noFill/>
        </p:spPr>
        <p:txBody>
          <a:bodyPr wrap="square" lIns="91440" tIns="45720" rIns="91440" bIns="45720" rtlCol="0" anchor="t">
            <a:spAutoFit/>
          </a:bodyPr>
          <a:lstStyle/>
          <a:p>
            <a:r>
              <a:rPr lang="ja-JP" altLang="en-US">
                <a:solidFill>
                  <a:srgbClr val="FF0000"/>
                </a:solidFill>
                <a:latin typeface="Meiryo UI"/>
                <a:ea typeface="Meiryo UI"/>
              </a:rPr>
              <a:t>④</a:t>
            </a:r>
            <a:endParaRPr lang="ja-JP" altLang="en-US" dirty="0">
              <a:solidFill>
                <a:srgbClr val="FF0000"/>
              </a:solidFill>
              <a:latin typeface="Meiryo UI"/>
              <a:ea typeface="Meiryo UI"/>
            </a:endParaRPr>
          </a:p>
        </p:txBody>
      </p:sp>
    </p:spTree>
    <p:extLst>
      <p:ext uri="{BB962C8B-B14F-4D97-AF65-F5344CB8AC3E}">
        <p14:creationId xmlns:p14="http://schemas.microsoft.com/office/powerpoint/2010/main" val="829951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C2AAE41-CBC9-1963-924A-0B32152EC3DE}"/>
              </a:ext>
            </a:extLst>
          </p:cNvPr>
          <p:cNvSpPr txBox="1"/>
          <p:nvPr/>
        </p:nvSpPr>
        <p:spPr>
          <a:xfrm>
            <a:off x="6464969" y="1769645"/>
            <a:ext cx="5525566" cy="4401205"/>
          </a:xfrm>
          <a:prstGeom prst="rect">
            <a:avLst/>
          </a:prstGeom>
          <a:noFill/>
        </p:spPr>
        <p:txBody>
          <a:bodyPr wrap="square" rtlCol="0">
            <a:spAutoFit/>
          </a:bodyPr>
          <a:lstStyle/>
          <a:p>
            <a:r>
              <a:rPr lang="ja-JP" altLang="en-US" sz="1400" dirty="0">
                <a:solidFill>
                  <a:srgbClr val="FF0000"/>
                </a:solidFill>
                <a:latin typeface="Meiryo UI"/>
                <a:ea typeface="Meiryo UI"/>
              </a:rPr>
              <a:t>①　</a:t>
            </a:r>
            <a:r>
              <a:rPr lang="ja-JP" altLang="en-US" sz="1400" dirty="0">
                <a:latin typeface="Meiryo UI" panose="020B0604030504040204" pitchFamily="50" charset="-128"/>
                <a:ea typeface="Meiryo UI" panose="020B0604030504040204" pitchFamily="50" charset="-128"/>
              </a:rPr>
              <a:t>担当者のカナ名</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全角カタカナで入力してください。　</a:t>
            </a:r>
            <a:endParaRPr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②　</a:t>
            </a:r>
            <a:r>
              <a:rPr lang="ja-JP" altLang="en-US" sz="1400" dirty="0">
                <a:latin typeface="Meiryo UI" panose="020B0604030504040204" pitchFamily="50" charset="-128"/>
                <a:ea typeface="Meiryo UI" panose="020B0604030504040204" pitchFamily="50" charset="-128"/>
              </a:rPr>
              <a:t>担当者の姓、名</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全角文字で入力してください。</a:t>
            </a:r>
            <a:endParaRPr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③　</a:t>
            </a:r>
            <a:r>
              <a:rPr lang="ja-JP" altLang="en-US" sz="1400" dirty="0">
                <a:latin typeface="Meiryo UI" panose="020B0604030504040204" pitchFamily="50" charset="-128"/>
                <a:ea typeface="Meiryo UI" panose="020B0604030504040204" pitchFamily="50" charset="-128"/>
              </a:rPr>
              <a:t>担当者の役職がある場合は全角文字で入力してください。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役職が無い場合は、入力不要です。</a:t>
            </a:r>
            <a:endParaRPr lang="en-US" altLang="ja-JP" sz="12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④　</a:t>
            </a:r>
            <a:r>
              <a:rPr lang="ja-JP" altLang="en-US" sz="1400" dirty="0">
                <a:latin typeface="Meiryo UI" panose="020B0604030504040204" pitchFamily="50" charset="-128"/>
                <a:ea typeface="Meiryo UI" panose="020B0604030504040204" pitchFamily="50" charset="-128"/>
              </a:rPr>
              <a:t>連絡先の住所が表示されます。</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郵便番号を入力後、検索ボタンを押下することで、町域名までが</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自動入力されます。</a:t>
            </a:r>
            <a:endParaRPr lang="en-US" altLang="ja-JP" sz="12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⑤　</a:t>
            </a:r>
            <a:r>
              <a:rPr lang="ja-JP" altLang="en-US" sz="1400" dirty="0">
                <a:latin typeface="Meiryo UI" panose="020B0604030504040204" pitchFamily="50" charset="-128"/>
                <a:ea typeface="Meiryo UI" panose="020B0604030504040204" pitchFamily="50" charset="-128"/>
              </a:rPr>
              <a:t>連絡先電話番号が表示されます。</a:t>
            </a:r>
            <a:endParaRPr lang="en-US" altLang="ja-JP" sz="14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固定電話が無い場合は携帯電話番号をこちらの欄に入力してください。</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※FAX</a:t>
            </a:r>
            <a:r>
              <a:rPr lang="ja-JP" altLang="en-US" sz="1200" dirty="0">
                <a:latin typeface="Meiryo UI" panose="020B0604030504040204" pitchFamily="50" charset="-128"/>
                <a:ea typeface="Meiryo UI" panose="020B0604030504040204" pitchFamily="50" charset="-128"/>
              </a:rPr>
              <a:t>がある場合は</a:t>
            </a:r>
            <a:r>
              <a:rPr lang="en-US" altLang="ja-JP" sz="1200" dirty="0">
                <a:latin typeface="Meiryo UI" panose="020B0604030504040204" pitchFamily="50" charset="-128"/>
                <a:ea typeface="Meiryo UI" panose="020B0604030504040204" pitchFamily="50" charset="-128"/>
              </a:rPr>
              <a:t>FAX</a:t>
            </a:r>
            <a:r>
              <a:rPr lang="ja-JP" altLang="en-US" sz="1200" dirty="0">
                <a:latin typeface="Meiryo UI" panose="020B0604030504040204" pitchFamily="50" charset="-128"/>
                <a:ea typeface="Meiryo UI" panose="020B0604030504040204" pitchFamily="50" charset="-128"/>
              </a:rPr>
              <a:t>番号を入力してください。</a:t>
            </a:r>
            <a:endParaRPr lang="en-US" altLang="ja-JP" sz="12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⑥　</a:t>
            </a:r>
            <a:r>
              <a:rPr lang="ja-JP" altLang="en-US" sz="1400" dirty="0">
                <a:latin typeface="Meiryo UI" panose="020B0604030504040204" pitchFamily="50" charset="-128"/>
                <a:ea typeface="Meiryo UI" panose="020B0604030504040204" pitchFamily="50" charset="-128"/>
              </a:rPr>
              <a:t>担当者のメールアドレスが表示されます。</a:t>
            </a:r>
            <a:endParaRPr lang="en-US" altLang="ja-JP" sz="14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※G</a:t>
            </a:r>
            <a:r>
              <a:rPr lang="ja-JP" altLang="en-US" sz="1200" dirty="0">
                <a:latin typeface="Meiryo UI" panose="020B0604030504040204" pitchFamily="50" charset="-128"/>
                <a:ea typeface="Meiryo UI" panose="020B0604030504040204" pitchFamily="50" charset="-128"/>
              </a:rPr>
              <a:t>ビズにご登録いただきました情報が初期入力されています。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入力されたメールアドレス宛に、事務局から連絡が届きます。</a:t>
            </a:r>
            <a:endParaRPr lang="en-US" altLang="ja-JP" sz="1200" dirty="0">
              <a:latin typeface="Meiryo UI" panose="020B0604030504040204" pitchFamily="50" charset="-128"/>
              <a:ea typeface="Meiryo UI" panose="020B0604030504040204" pitchFamily="50" charset="-128"/>
            </a:endParaRPr>
          </a:p>
          <a:p>
            <a:pPr marL="355600" indent="-355600"/>
            <a:r>
              <a:rPr lang="ja-JP" altLang="en-US" sz="1200" dirty="0">
                <a:solidFill>
                  <a:srgbClr val="FF0000"/>
                </a:solidFill>
                <a:latin typeface="Meiryo UI" panose="020B0604030504040204" pitchFamily="50" charset="-128"/>
                <a:ea typeface="Meiryo UI" panose="020B0604030504040204" pitchFamily="50" charset="-128"/>
              </a:rPr>
              <a:t>　　</a:t>
            </a:r>
            <a:r>
              <a:rPr lang="en-US" altLang="ja-JP" sz="1200" dirty="0">
                <a:solidFill>
                  <a:srgbClr val="FF0000"/>
                </a:solidFill>
                <a:latin typeface="Meiryo UI" panose="020B0604030504040204" pitchFamily="50" charset="-128"/>
                <a:ea typeface="Meiryo UI" panose="020B0604030504040204" pitchFamily="50" charset="-128"/>
              </a:rPr>
              <a:t>※</a:t>
            </a:r>
            <a:r>
              <a:rPr lang="ja-JP" altLang="en-US" sz="1200" dirty="0">
                <a:solidFill>
                  <a:srgbClr val="FF0000"/>
                </a:solidFill>
                <a:latin typeface="Meiryo UI" panose="020B0604030504040204" pitchFamily="50" charset="-128"/>
                <a:ea typeface="Meiryo UI" panose="020B0604030504040204" pitchFamily="50" charset="-128"/>
              </a:rPr>
              <a:t>メールアドレスが誤っている場合、事務局からの連絡が届かなくなってしまうため、</a:t>
            </a:r>
            <a:endParaRPr lang="en-US" altLang="ja-JP" sz="1200" dirty="0">
              <a:solidFill>
                <a:srgbClr val="FF0000"/>
              </a:solidFill>
              <a:latin typeface="Meiryo UI" panose="020B0604030504040204" pitchFamily="50" charset="-128"/>
              <a:ea typeface="Meiryo UI" panose="020B0604030504040204" pitchFamily="50" charset="-128"/>
            </a:endParaRPr>
          </a:p>
          <a:p>
            <a:pPr marL="355600" indent="-355600"/>
            <a:r>
              <a:rPr lang="ja-JP" altLang="en-US" sz="1200" dirty="0">
                <a:solidFill>
                  <a:srgbClr val="FF0000"/>
                </a:solidFill>
                <a:latin typeface="Meiryo UI" panose="020B0604030504040204" pitchFamily="50" charset="-128"/>
                <a:ea typeface="Meiryo UI" panose="020B0604030504040204" pitchFamily="50" charset="-128"/>
              </a:rPr>
              <a:t>　　　入力内容に誤りがないか必ず確認してください。</a:t>
            </a:r>
            <a:endParaRPr lang="en-US" altLang="ja-JP" sz="1200" dirty="0">
              <a:solidFill>
                <a:srgbClr val="FF0000"/>
              </a:solidFill>
              <a:latin typeface="Meiryo UI" panose="020B0604030504040204" pitchFamily="50" charset="-128"/>
              <a:ea typeface="Meiryo UI" panose="020B0604030504040204" pitchFamily="50" charset="-128"/>
            </a:endParaRPr>
          </a:p>
          <a:p>
            <a:pPr marL="355600" indent="-355600"/>
            <a:endParaRPr kumimoji="1" lang="en-US" altLang="ja-JP" sz="1400" dirty="0">
              <a:latin typeface="Meiryo UI" panose="020B0604030504040204" pitchFamily="50" charset="-128"/>
              <a:ea typeface="Meiryo UI" panose="020B0604030504040204" pitchFamily="50" charset="-128"/>
            </a:endParaRPr>
          </a:p>
        </p:txBody>
      </p:sp>
      <p:sp>
        <p:nvSpPr>
          <p:cNvPr id="4" name="テキスト プレースホルダ 38">
            <a:extLst>
              <a:ext uri="{FF2B5EF4-FFF2-40B4-BE49-F238E27FC236}">
                <a16:creationId xmlns:a16="http://schemas.microsoft.com/office/drawing/2014/main" id="{EFF25C23-5F93-2534-8066-6BB5FFA423D1}"/>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応募者概要入力</a:t>
            </a:r>
            <a:endParaRPr lang="en-US" altLang="ja-JP" sz="1400" b="1" dirty="0">
              <a:cs typeface="メイリオ" panose="020B0604030504040204" pitchFamily="50" charset="-128"/>
            </a:endParaRPr>
          </a:p>
        </p:txBody>
      </p:sp>
      <p:sp>
        <p:nvSpPr>
          <p:cNvPr id="7" name="正方形/長方形 6">
            <a:extLst>
              <a:ext uri="{FF2B5EF4-FFF2-40B4-BE49-F238E27FC236}">
                <a16:creationId xmlns:a16="http://schemas.microsoft.com/office/drawing/2014/main" id="{FD6FE30E-582D-C0B1-0FA7-D3242E77FB0E}"/>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2FB1AD97-EABF-C003-4562-460CB0F3B669}"/>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連絡担当者についての入力画面です。一部の項目について、</a:t>
            </a:r>
            <a:r>
              <a:rPr lang="en-US" altLang="ja-JP" sz="1400" dirty="0">
                <a:solidFill>
                  <a:schemeClr val="tx1"/>
                </a:solidFill>
                <a:latin typeface="Meiryo UI" panose="020B0604030504040204" pitchFamily="50" charset="-128"/>
                <a:ea typeface="Meiryo UI" panose="020B0604030504040204" pitchFamily="50" charset="-128"/>
              </a:rPr>
              <a:t>G</a:t>
            </a:r>
            <a:r>
              <a:rPr lang="ja-JP" altLang="en-US" sz="1400" dirty="0">
                <a:solidFill>
                  <a:schemeClr val="tx1"/>
                </a:solidFill>
                <a:latin typeface="Meiryo UI" panose="020B0604030504040204" pitchFamily="50" charset="-128"/>
                <a:ea typeface="Meiryo UI" panose="020B0604030504040204" pitchFamily="50" charset="-128"/>
              </a:rPr>
              <a:t>ビズ</a:t>
            </a:r>
            <a:r>
              <a:rPr lang="en-US" altLang="ja-JP" sz="1400" dirty="0">
                <a:solidFill>
                  <a:schemeClr val="tx1"/>
                </a:solidFill>
                <a:latin typeface="Meiryo UI" panose="020B0604030504040204" pitchFamily="50" charset="-128"/>
                <a:ea typeface="Meiryo UI" panose="020B0604030504040204" pitchFamily="50" charset="-128"/>
              </a:rPr>
              <a:t>ID</a:t>
            </a:r>
            <a:r>
              <a:rPr lang="ja-JP" altLang="en-US" sz="1400" dirty="0">
                <a:solidFill>
                  <a:schemeClr val="tx1"/>
                </a:solidFill>
                <a:latin typeface="Meiryo UI" panose="020B0604030504040204" pitchFamily="50" charset="-128"/>
                <a:ea typeface="Meiryo UI" panose="020B0604030504040204" pitchFamily="50" charset="-128"/>
              </a:rPr>
              <a:t>の事業者情報が自動入力されます。変更がある場合は修正ください。</a:t>
            </a:r>
            <a:endParaRPr lang="en-US" altLang="ja-JP" sz="1400" dirty="0">
              <a:solidFill>
                <a:schemeClr val="tx1"/>
              </a:solidFill>
              <a:latin typeface="Meiryo UI" panose="020B0604030504040204" pitchFamily="50" charset="-128"/>
              <a:ea typeface="Meiryo UI" panose="020B0604030504040204" pitchFamily="50" charset="-128"/>
            </a:endParaRPr>
          </a:p>
          <a:p>
            <a:pPr algn="l"/>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40953AC3-B4D4-BB14-E090-C23E979F9629}"/>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9" name="図 8" descr="図形&#10;&#10;低い精度で自動的に生成された説明">
            <a:extLst>
              <a:ext uri="{FF2B5EF4-FFF2-40B4-BE49-F238E27FC236}">
                <a16:creationId xmlns:a16="http://schemas.microsoft.com/office/drawing/2014/main" id="{5E8A5D91-2005-A766-FA2E-22E4CCB05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sp>
        <p:nvSpPr>
          <p:cNvPr id="20" name="テキスト ボックス 19">
            <a:extLst>
              <a:ext uri="{FF2B5EF4-FFF2-40B4-BE49-F238E27FC236}">
                <a16:creationId xmlns:a16="http://schemas.microsoft.com/office/drawing/2014/main" id="{9988F1AE-918E-D0B7-F4FD-97019959EB89}"/>
              </a:ext>
            </a:extLst>
          </p:cNvPr>
          <p:cNvSpPr txBox="1">
            <a:spLocks/>
          </p:cNvSpPr>
          <p:nvPr/>
        </p:nvSpPr>
        <p:spPr>
          <a:xfrm>
            <a:off x="352485" y="3011601"/>
            <a:ext cx="415498" cy="369332"/>
          </a:xfrm>
          <a:prstGeom prst="rect">
            <a:avLst/>
          </a:prstGeom>
          <a:noFill/>
        </p:spPr>
        <p:txBody>
          <a:bodyPr wrap="none" rtlCol="0">
            <a:spAutoFit/>
          </a:bodyPr>
          <a:lstStyle/>
          <a:p>
            <a:r>
              <a:rPr lang="ja-JP" altLang="en-US" sz="1800" dirty="0">
                <a:solidFill>
                  <a:srgbClr val="FF0000"/>
                </a:solidFill>
                <a:latin typeface="Meiryo UI"/>
                <a:ea typeface="Meiryo UI"/>
              </a:rPr>
              <a:t>①</a:t>
            </a:r>
            <a:endParaRPr kumimoji="1" lang="ja-JP" altLang="en-US" dirty="0"/>
          </a:p>
        </p:txBody>
      </p:sp>
      <p:sp>
        <p:nvSpPr>
          <p:cNvPr id="22" name="テキスト ボックス 21">
            <a:extLst>
              <a:ext uri="{FF2B5EF4-FFF2-40B4-BE49-F238E27FC236}">
                <a16:creationId xmlns:a16="http://schemas.microsoft.com/office/drawing/2014/main" id="{DE8C03B1-F9EA-56C2-EF94-A644700194F3}"/>
              </a:ext>
            </a:extLst>
          </p:cNvPr>
          <p:cNvSpPr txBox="1">
            <a:spLocks/>
          </p:cNvSpPr>
          <p:nvPr/>
        </p:nvSpPr>
        <p:spPr>
          <a:xfrm>
            <a:off x="352485" y="3744822"/>
            <a:ext cx="415498" cy="369332"/>
          </a:xfrm>
          <a:prstGeom prst="rect">
            <a:avLst/>
          </a:prstGeom>
          <a:noFill/>
        </p:spPr>
        <p:txBody>
          <a:bodyPr wrap="none" rtlCol="0">
            <a:spAutoFit/>
          </a:bodyPr>
          <a:lstStyle/>
          <a:p>
            <a:r>
              <a:rPr kumimoji="1" lang="ja-JP" altLang="en-US" dirty="0">
                <a:solidFill>
                  <a:srgbClr val="FF0000"/>
                </a:solidFill>
                <a:latin typeface="Meiryo UI"/>
                <a:ea typeface="Meiryo UI"/>
              </a:rPr>
              <a:t>②</a:t>
            </a:r>
            <a:endParaRPr kumimoji="1" lang="ja-JP" altLang="en-US" dirty="0"/>
          </a:p>
        </p:txBody>
      </p:sp>
      <p:sp>
        <p:nvSpPr>
          <p:cNvPr id="23" name="テキスト ボックス 22">
            <a:extLst>
              <a:ext uri="{FF2B5EF4-FFF2-40B4-BE49-F238E27FC236}">
                <a16:creationId xmlns:a16="http://schemas.microsoft.com/office/drawing/2014/main" id="{D4D4D875-C616-E2D6-849C-F34065CD71DA}"/>
              </a:ext>
            </a:extLst>
          </p:cNvPr>
          <p:cNvSpPr txBox="1">
            <a:spLocks/>
          </p:cNvSpPr>
          <p:nvPr/>
        </p:nvSpPr>
        <p:spPr>
          <a:xfrm>
            <a:off x="352485" y="4454830"/>
            <a:ext cx="415498" cy="369332"/>
          </a:xfrm>
          <a:prstGeom prst="rect">
            <a:avLst/>
          </a:prstGeom>
          <a:noFill/>
        </p:spPr>
        <p:txBody>
          <a:bodyPr wrap="none" rtlCol="0">
            <a:spAutoFit/>
          </a:bodyPr>
          <a:lstStyle/>
          <a:p>
            <a:r>
              <a:rPr kumimoji="1" lang="ja-JP" altLang="en-US" dirty="0">
                <a:solidFill>
                  <a:srgbClr val="FF0000"/>
                </a:solidFill>
                <a:latin typeface="Meiryo UI"/>
                <a:ea typeface="Meiryo UI"/>
              </a:rPr>
              <a:t>③</a:t>
            </a:r>
            <a:endParaRPr kumimoji="1" lang="ja-JP" altLang="en-US" dirty="0"/>
          </a:p>
        </p:txBody>
      </p:sp>
      <p:sp>
        <p:nvSpPr>
          <p:cNvPr id="31" name="テキスト ボックス 30">
            <a:extLst>
              <a:ext uri="{FF2B5EF4-FFF2-40B4-BE49-F238E27FC236}">
                <a16:creationId xmlns:a16="http://schemas.microsoft.com/office/drawing/2014/main" id="{2255A8D2-4416-73B5-B885-60FE6A115053}"/>
              </a:ext>
            </a:extLst>
          </p:cNvPr>
          <p:cNvSpPr txBox="1">
            <a:spLocks/>
          </p:cNvSpPr>
          <p:nvPr/>
        </p:nvSpPr>
        <p:spPr>
          <a:xfrm>
            <a:off x="3010096" y="1769645"/>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④</a:t>
            </a:r>
            <a:endParaRPr kumimoji="1" lang="ja-JP" altLang="en-US" dirty="0"/>
          </a:p>
        </p:txBody>
      </p:sp>
      <p:sp>
        <p:nvSpPr>
          <p:cNvPr id="33" name="テキスト ボックス 32">
            <a:extLst>
              <a:ext uri="{FF2B5EF4-FFF2-40B4-BE49-F238E27FC236}">
                <a16:creationId xmlns:a16="http://schemas.microsoft.com/office/drawing/2014/main" id="{CC0B2582-3E6C-92AA-4CC5-BCB3733A165D}"/>
              </a:ext>
            </a:extLst>
          </p:cNvPr>
          <p:cNvSpPr txBox="1">
            <a:spLocks/>
          </p:cNvSpPr>
          <p:nvPr/>
        </p:nvSpPr>
        <p:spPr>
          <a:xfrm>
            <a:off x="3010096" y="3647082"/>
            <a:ext cx="415498" cy="369332"/>
          </a:xfrm>
          <a:prstGeom prst="rect">
            <a:avLst/>
          </a:prstGeom>
          <a:noFill/>
        </p:spPr>
        <p:txBody>
          <a:bodyPr wrap="none" rtlCol="0">
            <a:spAutoFit/>
          </a:bodyPr>
          <a:lstStyle/>
          <a:p>
            <a:r>
              <a:rPr lang="ja-JP" altLang="en-US" dirty="0">
                <a:solidFill>
                  <a:srgbClr val="FF0000"/>
                </a:solidFill>
                <a:latin typeface="Meiryo UI"/>
                <a:ea typeface="Meiryo UI"/>
              </a:rPr>
              <a:t>⑤</a:t>
            </a:r>
            <a:endParaRPr kumimoji="1" lang="ja-JP" altLang="en-US" dirty="0"/>
          </a:p>
        </p:txBody>
      </p:sp>
      <p:sp>
        <p:nvSpPr>
          <p:cNvPr id="34" name="正方形/長方形 33">
            <a:extLst>
              <a:ext uri="{FF2B5EF4-FFF2-40B4-BE49-F238E27FC236}">
                <a16:creationId xmlns:a16="http://schemas.microsoft.com/office/drawing/2014/main" id="{8D0D2CFC-8823-7801-8207-954B6E9644E0}"/>
              </a:ext>
            </a:extLst>
          </p:cNvPr>
          <p:cNvSpPr/>
          <p:nvPr/>
        </p:nvSpPr>
        <p:spPr>
          <a:xfrm>
            <a:off x="804062" y="3151045"/>
            <a:ext cx="359720" cy="174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pic>
        <p:nvPicPr>
          <p:cNvPr id="35" name="Picture 5">
            <a:extLst>
              <a:ext uri="{FF2B5EF4-FFF2-40B4-BE49-F238E27FC236}">
                <a16:creationId xmlns:a16="http://schemas.microsoft.com/office/drawing/2014/main" id="{53CEF15A-48CE-32C0-A410-6590816A5531}"/>
              </a:ext>
            </a:extLst>
          </p:cNvPr>
          <p:cNvPicPr>
            <a:picLocks noChangeAspect="1"/>
          </p:cNvPicPr>
          <p:nvPr/>
        </p:nvPicPr>
        <p:blipFill>
          <a:blip r:embed="rId4"/>
          <a:stretch>
            <a:fillRect/>
          </a:stretch>
        </p:blipFill>
        <p:spPr>
          <a:xfrm>
            <a:off x="732187" y="1409344"/>
            <a:ext cx="1924050" cy="4114800"/>
          </a:xfrm>
          <a:prstGeom prst="rect">
            <a:avLst/>
          </a:prstGeom>
        </p:spPr>
      </p:pic>
      <p:pic>
        <p:nvPicPr>
          <p:cNvPr id="37" name="Picture 36">
            <a:extLst>
              <a:ext uri="{FF2B5EF4-FFF2-40B4-BE49-F238E27FC236}">
                <a16:creationId xmlns:a16="http://schemas.microsoft.com/office/drawing/2014/main" id="{2656047A-C758-2DC4-F59F-AE814BB82809}"/>
              </a:ext>
            </a:extLst>
          </p:cNvPr>
          <p:cNvPicPr>
            <a:picLocks noChangeAspect="1"/>
          </p:cNvPicPr>
          <p:nvPr/>
        </p:nvPicPr>
        <p:blipFill>
          <a:blip r:embed="rId5"/>
          <a:stretch>
            <a:fillRect/>
          </a:stretch>
        </p:blipFill>
        <p:spPr>
          <a:xfrm>
            <a:off x="3348565" y="1420144"/>
            <a:ext cx="1906690" cy="4104000"/>
          </a:xfrm>
          <a:prstGeom prst="rect">
            <a:avLst/>
          </a:prstGeom>
        </p:spPr>
      </p:pic>
      <p:sp>
        <p:nvSpPr>
          <p:cNvPr id="39" name="テキスト ボックス 38">
            <a:extLst>
              <a:ext uri="{FF2B5EF4-FFF2-40B4-BE49-F238E27FC236}">
                <a16:creationId xmlns:a16="http://schemas.microsoft.com/office/drawing/2014/main" id="{B2452535-090B-79AD-C91E-0E3BD59BC58B}"/>
              </a:ext>
            </a:extLst>
          </p:cNvPr>
          <p:cNvSpPr txBox="1">
            <a:spLocks/>
          </p:cNvSpPr>
          <p:nvPr/>
        </p:nvSpPr>
        <p:spPr>
          <a:xfrm>
            <a:off x="3019182" y="4824162"/>
            <a:ext cx="415498" cy="369332"/>
          </a:xfrm>
          <a:prstGeom prst="rect">
            <a:avLst/>
          </a:prstGeom>
          <a:noFill/>
        </p:spPr>
        <p:txBody>
          <a:bodyPr wrap="none" rtlCol="0">
            <a:spAutoFit/>
          </a:bodyPr>
          <a:lstStyle/>
          <a:p>
            <a:r>
              <a:rPr kumimoji="1" lang="ja-JP" altLang="en-US" dirty="0">
                <a:solidFill>
                  <a:srgbClr val="FF0000"/>
                </a:solidFill>
                <a:latin typeface="Meiryo UI"/>
                <a:ea typeface="Meiryo UI"/>
              </a:rPr>
              <a:t>⑥</a:t>
            </a:r>
            <a:endParaRPr kumimoji="1" lang="ja-JP" altLang="en-US" dirty="0"/>
          </a:p>
        </p:txBody>
      </p:sp>
    </p:spTree>
    <p:extLst>
      <p:ext uri="{BB962C8B-B14F-4D97-AF65-F5344CB8AC3E}">
        <p14:creationId xmlns:p14="http://schemas.microsoft.com/office/powerpoint/2010/main" val="2329835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123E7A9-D710-4AC0-8992-601D55309E57}"/>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a:solidFill>
                  <a:srgbClr val="0070C0"/>
                </a:solidFill>
                <a:latin typeface="Meiryo UI" panose="020B0604030504040204" pitchFamily="50" charset="-128"/>
                <a:ea typeface="Meiryo UI" panose="020B0604030504040204" pitchFamily="50" charset="-128"/>
              </a:rPr>
              <a:t>改訂履歴</a:t>
            </a:r>
            <a:endParaRPr kumimoji="1" lang="ja-JP" altLang="en-US" sz="2200" b="1">
              <a:solidFill>
                <a:srgbClr val="0070C0"/>
              </a:solidFill>
              <a:latin typeface="Meiryo UI" panose="020B0604030504040204" pitchFamily="50" charset="-128"/>
              <a:ea typeface="Meiryo UI" panose="020B0604030504040204" pitchFamily="50" charset="-128"/>
            </a:endParaRPr>
          </a:p>
        </p:txBody>
      </p:sp>
      <p:graphicFrame>
        <p:nvGraphicFramePr>
          <p:cNvPr id="2" name="表 7">
            <a:extLst>
              <a:ext uri="{FF2B5EF4-FFF2-40B4-BE49-F238E27FC236}">
                <a16:creationId xmlns:a16="http://schemas.microsoft.com/office/drawing/2014/main" id="{70366672-51A8-A1DF-42E2-C6FDD6AA4F61}"/>
              </a:ext>
            </a:extLst>
          </p:cNvPr>
          <p:cNvGraphicFramePr>
            <a:graphicFrameLocks noGrp="1"/>
          </p:cNvGraphicFramePr>
          <p:nvPr>
            <p:extLst>
              <p:ext uri="{D42A27DB-BD31-4B8C-83A1-F6EECF244321}">
                <p14:modId xmlns:p14="http://schemas.microsoft.com/office/powerpoint/2010/main" val="3701377746"/>
              </p:ext>
            </p:extLst>
          </p:nvPr>
        </p:nvGraphicFramePr>
        <p:xfrm>
          <a:off x="444708" y="902825"/>
          <a:ext cx="11302584" cy="3305990"/>
        </p:xfrm>
        <a:graphic>
          <a:graphicData uri="http://schemas.openxmlformats.org/drawingml/2006/table">
            <a:tbl>
              <a:tblPr firstRow="1" bandRow="1"/>
              <a:tblGrid>
                <a:gridCol w="1809588">
                  <a:extLst>
                    <a:ext uri="{9D8B030D-6E8A-4147-A177-3AD203B41FA5}">
                      <a16:colId xmlns:a16="http://schemas.microsoft.com/office/drawing/2014/main" val="1783086017"/>
                    </a:ext>
                  </a:extLst>
                </a:gridCol>
                <a:gridCol w="1809588">
                  <a:extLst>
                    <a:ext uri="{9D8B030D-6E8A-4147-A177-3AD203B41FA5}">
                      <a16:colId xmlns:a16="http://schemas.microsoft.com/office/drawing/2014/main" val="2806957517"/>
                    </a:ext>
                  </a:extLst>
                </a:gridCol>
                <a:gridCol w="1110000">
                  <a:extLst>
                    <a:ext uri="{9D8B030D-6E8A-4147-A177-3AD203B41FA5}">
                      <a16:colId xmlns:a16="http://schemas.microsoft.com/office/drawing/2014/main" val="1669655913"/>
                    </a:ext>
                  </a:extLst>
                </a:gridCol>
                <a:gridCol w="6573408">
                  <a:extLst>
                    <a:ext uri="{9D8B030D-6E8A-4147-A177-3AD203B41FA5}">
                      <a16:colId xmlns:a16="http://schemas.microsoft.com/office/drawing/2014/main" val="1722111267"/>
                    </a:ext>
                  </a:extLst>
                </a:gridCol>
              </a:tblGrid>
              <a:tr h="695105">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en-US" altLang="ja-JP" sz="1600" b="1" dirty="0">
                          <a:solidFill>
                            <a:schemeClr val="bg1"/>
                          </a:solidFill>
                          <a:latin typeface="Meiryo UI" panose="020B0604030504040204" pitchFamily="50" charset="-128"/>
                          <a:ea typeface="Meiryo UI" panose="020B0604030504040204" pitchFamily="50" charset="-128"/>
                        </a:rPr>
                        <a:t>Ver.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50000"/>
                        </a:lnSpc>
                      </a:pPr>
                      <a:r>
                        <a:rPr kumimoji="1" lang="ja-JP" altLang="en-US" sz="1600" b="1">
                          <a:solidFill>
                            <a:schemeClr val="bg1"/>
                          </a:solidFill>
                          <a:latin typeface="Meiryo UI" panose="020B0604030504040204" pitchFamily="50" charset="-128"/>
                          <a:ea typeface="Meiryo UI" panose="020B0604030504040204" pitchFamily="50" charset="-128"/>
                        </a:rPr>
                        <a:t>更新日付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50000"/>
                        </a:lnSpc>
                      </a:pPr>
                      <a:r>
                        <a:rPr kumimoji="1" lang="ja-JP" altLang="en-US" sz="1600" b="1">
                          <a:solidFill>
                            <a:schemeClr val="bg1"/>
                          </a:solidFill>
                          <a:latin typeface="Meiryo UI" panose="020B0604030504040204" pitchFamily="50" charset="-128"/>
                          <a:ea typeface="Meiryo UI" panose="020B0604030504040204" pitchFamily="50" charset="-128"/>
                        </a:rPr>
                        <a:t>該当ページ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50000"/>
                        </a:lnSpc>
                      </a:pPr>
                      <a:r>
                        <a:rPr kumimoji="1" lang="ja-JP" altLang="en-US" sz="1600" b="1">
                          <a:solidFill>
                            <a:schemeClr val="bg1"/>
                          </a:solidFill>
                          <a:latin typeface="Meiryo UI" panose="020B0604030504040204" pitchFamily="50" charset="-128"/>
                          <a:ea typeface="Meiryo UI" panose="020B0604030504040204" pitchFamily="50" charset="-128"/>
                        </a:rPr>
                        <a:t>改訂内容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846489394"/>
                  </a:ext>
                </a:extLst>
              </a:tr>
              <a:tr h="52217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Pr>
                        <a:t>1.0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Pr>
                        <a:t>2024/2/9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a:latin typeface="Meiryo UI" panose="020B0604030504040204" pitchFamily="50" charset="-128"/>
                          <a:ea typeface="Meiryo UI" panose="020B0604030504040204" pitchFamily="50" charset="-128"/>
                        </a:rPr>
                        <a:t>全ページ</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初版作成</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948870"/>
                  </a:ext>
                </a:extLst>
              </a:tr>
              <a:tr h="522177">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Pr>
                        <a:t>1.1</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Pr>
                        <a:t>2024/2/22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a:latin typeface="Meiryo UI" panose="020B0604030504040204" pitchFamily="50" charset="-128"/>
                          <a:ea typeface="Meiryo UI" panose="020B0604030504040204" pitchFamily="50" charset="-128"/>
                        </a:rPr>
                        <a:t>p.45</a:t>
                      </a:r>
                      <a:endParaRPr kumimoji="1" lang="ja-JP" altLang="en-US" sz="120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様式</a:t>
                      </a:r>
                      <a:r>
                        <a:rPr kumimoji="1" lang="en-US" altLang="ja-JP" sz="1200" dirty="0">
                          <a:latin typeface="Meiryo UI" panose="020B0604030504040204" pitchFamily="50" charset="-128"/>
                          <a:ea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rPr>
                        <a:t>発行受付締切（第</a:t>
                      </a:r>
                      <a:r>
                        <a:rPr kumimoji="1" lang="en-US" altLang="ja-JP" sz="1200" dirty="0">
                          <a:latin typeface="Meiryo UI" panose="020B0604030504040204" pitchFamily="50" charset="-128"/>
                          <a:ea typeface="Meiryo UI" panose="020B0604030504040204" pitchFamily="50" charset="-128"/>
                        </a:rPr>
                        <a:t>15</a:t>
                      </a:r>
                      <a:r>
                        <a:rPr kumimoji="1" lang="ja-JP" altLang="en-US" sz="1200" dirty="0">
                          <a:latin typeface="Meiryo UI" panose="020B0604030504040204" pitchFamily="50" charset="-128"/>
                          <a:ea typeface="Meiryo UI" panose="020B0604030504040204" pitchFamily="50" charset="-128"/>
                        </a:rPr>
                        <a:t>回公募の場合は</a:t>
                      </a:r>
                      <a:r>
                        <a:rPr kumimoji="1" lang="en-US" altLang="ja-JP" sz="1200" dirty="0">
                          <a:latin typeface="Meiryo UI" panose="020B0604030504040204" pitchFamily="50" charset="-128"/>
                          <a:ea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日）を過ぎた場合の注意点について追記</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6501991"/>
                  </a:ext>
                </a:extLst>
              </a:tr>
              <a:tr h="522177">
                <a:tc v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p.10</a:t>
                      </a:r>
                      <a:endParaRPr kumimoji="1" lang="ja-JP" altLang="en-US" sz="120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p.47</a:t>
                      </a:r>
                      <a:endParaRPr kumimoji="1" lang="ja-JP" altLang="en-US" sz="120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申請情報の一時保存方法について追記</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4240179"/>
                  </a:ext>
                </a:extLst>
              </a:tr>
              <a:tr h="522177">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Pr>
                        <a:t>2.0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Pr>
                        <a:t>2024/3/4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p.5</a:t>
                      </a:r>
                      <a:endParaRPr kumimoji="1" lang="ja-JP" altLang="en-US" sz="120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申請システム</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ログイン</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方法について</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9153053"/>
                  </a:ext>
                </a:extLst>
              </a:tr>
              <a:tr h="522177">
                <a:tc v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p.26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賃上げ加点の添付書類等について</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6225066"/>
                  </a:ext>
                </a:extLst>
              </a:tr>
            </a:tbl>
          </a:graphicData>
        </a:graphic>
      </p:graphicFrame>
    </p:spTree>
    <p:extLst>
      <p:ext uri="{BB962C8B-B14F-4D97-AF65-F5344CB8AC3E}">
        <p14:creationId xmlns:p14="http://schemas.microsoft.com/office/powerpoint/2010/main" val="2229603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a:extLst>
              <a:ext uri="{FF2B5EF4-FFF2-40B4-BE49-F238E27FC236}">
                <a16:creationId xmlns:a16="http://schemas.microsoft.com/office/drawing/2014/main" id="{0C4E9FAC-2EC4-A557-0380-EF0909B8BCC0}"/>
              </a:ext>
            </a:extLst>
          </p:cNvPr>
          <p:cNvGrpSpPr/>
          <p:nvPr/>
        </p:nvGrpSpPr>
        <p:grpSpPr>
          <a:xfrm>
            <a:off x="1207153" y="1409344"/>
            <a:ext cx="1925286" cy="5107154"/>
            <a:chOff x="1207153" y="1409344"/>
            <a:chExt cx="1925286" cy="5107154"/>
          </a:xfrm>
        </p:grpSpPr>
        <p:grpSp>
          <p:nvGrpSpPr>
            <p:cNvPr id="15" name="グループ化 14">
              <a:extLst>
                <a:ext uri="{FF2B5EF4-FFF2-40B4-BE49-F238E27FC236}">
                  <a16:creationId xmlns:a16="http://schemas.microsoft.com/office/drawing/2014/main" id="{733EBEE8-37E4-C141-AC21-7EA387ED28C6}"/>
                </a:ext>
              </a:extLst>
            </p:cNvPr>
            <p:cNvGrpSpPr/>
            <p:nvPr/>
          </p:nvGrpSpPr>
          <p:grpSpPr>
            <a:xfrm>
              <a:off x="1207153" y="1409344"/>
              <a:ext cx="1925286" cy="5107154"/>
              <a:chOff x="1207153" y="1409344"/>
              <a:chExt cx="1925286" cy="5107154"/>
            </a:xfrm>
          </p:grpSpPr>
          <p:pic>
            <p:nvPicPr>
              <p:cNvPr id="4" name="図 3">
                <a:extLst>
                  <a:ext uri="{FF2B5EF4-FFF2-40B4-BE49-F238E27FC236}">
                    <a16:creationId xmlns:a16="http://schemas.microsoft.com/office/drawing/2014/main" id="{62810375-919D-F349-EF90-180F7B6102B0}"/>
                  </a:ext>
                </a:extLst>
              </p:cNvPr>
              <p:cNvPicPr>
                <a:picLocks noChangeAspect="1"/>
              </p:cNvPicPr>
              <p:nvPr/>
            </p:nvPicPr>
            <p:blipFill rotWithShape="1">
              <a:blip r:embed="rId3"/>
              <a:srcRect b="3605"/>
              <a:stretch/>
            </p:blipFill>
            <p:spPr>
              <a:xfrm>
                <a:off x="1207153" y="1409344"/>
                <a:ext cx="1910429" cy="4020534"/>
              </a:xfrm>
              <a:prstGeom prst="rect">
                <a:avLst/>
              </a:prstGeom>
            </p:spPr>
          </p:pic>
          <p:pic>
            <p:nvPicPr>
              <p:cNvPr id="8" name="Picture 37">
                <a:extLst>
                  <a:ext uri="{FF2B5EF4-FFF2-40B4-BE49-F238E27FC236}">
                    <a16:creationId xmlns:a16="http://schemas.microsoft.com/office/drawing/2014/main" id="{E2F8D54F-FEA2-1C7B-DCB6-95463D3D0304}"/>
                  </a:ext>
                </a:extLst>
              </p:cNvPr>
              <p:cNvPicPr>
                <a:picLocks noChangeAspect="1"/>
              </p:cNvPicPr>
              <p:nvPr/>
            </p:nvPicPr>
            <p:blipFill rotWithShape="1">
              <a:blip r:embed="rId4"/>
              <a:srcRect t="72170"/>
              <a:stretch/>
            </p:blipFill>
            <p:spPr>
              <a:xfrm>
                <a:off x="1209472" y="5371335"/>
                <a:ext cx="1922967" cy="1145163"/>
              </a:xfrm>
              <a:prstGeom prst="rect">
                <a:avLst/>
              </a:prstGeom>
            </p:spPr>
          </p:pic>
        </p:grpSp>
        <p:pic>
          <p:nvPicPr>
            <p:cNvPr id="17" name="図 16">
              <a:extLst>
                <a:ext uri="{FF2B5EF4-FFF2-40B4-BE49-F238E27FC236}">
                  <a16:creationId xmlns:a16="http://schemas.microsoft.com/office/drawing/2014/main" id="{4A19540E-8E54-2A25-6372-CB634D2CC4DC}"/>
                </a:ext>
              </a:extLst>
            </p:cNvPr>
            <p:cNvPicPr>
              <a:picLocks noChangeAspect="1"/>
            </p:cNvPicPr>
            <p:nvPr/>
          </p:nvPicPr>
          <p:blipFill>
            <a:blip r:embed="rId5"/>
            <a:stretch>
              <a:fillRect/>
            </a:stretch>
          </p:blipFill>
          <p:spPr>
            <a:xfrm>
              <a:off x="1368683" y="5202460"/>
              <a:ext cx="131626" cy="134836"/>
            </a:xfrm>
            <a:prstGeom prst="rect">
              <a:avLst/>
            </a:prstGeom>
          </p:spPr>
        </p:pic>
      </p:grpSp>
      <p:sp>
        <p:nvSpPr>
          <p:cNvPr id="2" name="テキスト プレースホルダ 38">
            <a:extLst>
              <a:ext uri="{FF2B5EF4-FFF2-40B4-BE49-F238E27FC236}">
                <a16:creationId xmlns:a16="http://schemas.microsoft.com/office/drawing/2014/main" id="{A7C380C8-5E52-A8BE-2133-7B3AC36700E1}"/>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確認事項入力</a:t>
            </a:r>
            <a:endParaRPr lang="en-US" altLang="ja-JP" sz="1400" b="1" dirty="0">
              <a:cs typeface="メイリオ" panose="020B0604030504040204" pitchFamily="50" charset="-128"/>
            </a:endParaRPr>
          </a:p>
        </p:txBody>
      </p:sp>
      <p:sp>
        <p:nvSpPr>
          <p:cNvPr id="5" name="テキスト ボックス 4">
            <a:extLst>
              <a:ext uri="{FF2B5EF4-FFF2-40B4-BE49-F238E27FC236}">
                <a16:creationId xmlns:a16="http://schemas.microsoft.com/office/drawing/2014/main" id="{EA7AD673-A603-6240-3FAA-0D001AF49321}"/>
              </a:ext>
            </a:extLst>
          </p:cNvPr>
          <p:cNvSpPr txBox="1"/>
          <p:nvPr/>
        </p:nvSpPr>
        <p:spPr>
          <a:xfrm>
            <a:off x="6308688" y="1696888"/>
            <a:ext cx="5823284" cy="3970318"/>
          </a:xfrm>
          <a:prstGeom prst="rect">
            <a:avLst/>
          </a:prstGeom>
          <a:noFill/>
        </p:spPr>
        <p:txBody>
          <a:bodyPr wrap="square" lIns="91440" tIns="45720" rIns="91440" bIns="45720" anchor="t">
            <a:spAutoFit/>
          </a:bodyPr>
          <a:lstStyle/>
          <a:p>
            <a:endParaRPr lang="en-US" altLang="ja-JP" sz="1200" dirty="0">
              <a:solidFill>
                <a:srgbClr val="FF0000"/>
              </a:solidFill>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①　</a:t>
            </a:r>
            <a:r>
              <a:rPr lang="ja-JP" altLang="en-US" sz="1400" dirty="0">
                <a:latin typeface="Meiryo UI" panose="020B0604030504040204" pitchFamily="50" charset="-128"/>
                <a:ea typeface="Meiryo UI" panose="020B0604030504040204" pitchFamily="50" charset="-128"/>
              </a:rPr>
              <a:t>第</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者からのアドバイス</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該当する項目を選択してください。</a:t>
            </a:r>
            <a:endParaRPr lang="en-US" altLang="ja-JP" sz="1400" dirty="0">
              <a:latin typeface="Meiryo UI" panose="020B0604030504040204" pitchFamily="50" charset="-128"/>
              <a:ea typeface="Meiryo UI" panose="020B0604030504040204" pitchFamily="50" charset="-128"/>
            </a:endParaRPr>
          </a:p>
          <a:p>
            <a:pPr marL="266700" indent="-266700"/>
            <a:r>
              <a:rPr lang="ja-JP" altLang="en-US" sz="1400" dirty="0">
                <a:latin typeface="Meiryo UI"/>
                <a:ea typeface="Meiryo UI"/>
              </a:rPr>
              <a:t>　</a:t>
            </a:r>
            <a:r>
              <a:rPr lang="en-US" altLang="ja-JP" sz="1200" dirty="0">
                <a:latin typeface="Meiryo UI"/>
                <a:ea typeface="Meiryo UI"/>
              </a:rPr>
              <a:t>※</a:t>
            </a:r>
            <a:r>
              <a:rPr lang="ja-JP" altLang="en-US" sz="1200" dirty="0">
                <a:latin typeface="Meiryo UI"/>
                <a:ea typeface="Meiryo UI"/>
              </a:rPr>
              <a:t>「</a:t>
            </a:r>
            <a:r>
              <a:rPr lang="ja-JP" altLang="en-US" sz="1200" b="1" dirty="0">
                <a:latin typeface="Meiryo UI"/>
                <a:ea typeface="Meiryo UI"/>
              </a:rPr>
              <a:t>はい</a:t>
            </a:r>
            <a:r>
              <a:rPr lang="ja-JP" altLang="en-US" sz="1200" dirty="0">
                <a:latin typeface="Meiryo UI"/>
                <a:ea typeface="Meiryo UI"/>
              </a:rPr>
              <a:t>」と選択した場合は、アドバイス料の有無や金額、アドバイス者名について選択・入力　　いただきます。</a:t>
            </a:r>
            <a:endParaRPr lang="en-US" altLang="ja-JP" sz="1200" dirty="0">
              <a:latin typeface="Meiryo UI"/>
              <a:ea typeface="Meiryo UI"/>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a:ea typeface="Meiryo UI"/>
              </a:rPr>
              <a:t>②　</a:t>
            </a:r>
            <a:r>
              <a:rPr lang="ja-JP" altLang="en-US" sz="1400" dirty="0">
                <a:latin typeface="Meiryo UI"/>
                <a:ea typeface="Meiryo UI"/>
              </a:rPr>
              <a:t>資本金等の外部保有率について</a:t>
            </a:r>
            <a:r>
              <a:rPr lang="en-US" altLang="ja-JP" sz="1400" dirty="0">
                <a:latin typeface="Meiryo UI"/>
                <a:ea typeface="Meiryo UI"/>
              </a:rPr>
              <a:t>:</a:t>
            </a:r>
            <a:r>
              <a:rPr lang="ja-JP" altLang="en-US" sz="1400" dirty="0">
                <a:latin typeface="Meiryo UI"/>
                <a:ea typeface="Meiryo UI"/>
              </a:rPr>
              <a:t>該当する項目を選択してください。</a:t>
            </a:r>
            <a:endParaRPr lang="en-US" altLang="ja-JP" sz="1400" dirty="0">
              <a:latin typeface="Meiryo UI"/>
              <a:ea typeface="Meiryo UI"/>
            </a:endParaRPr>
          </a:p>
          <a:p>
            <a:pPr marL="266700" indent="-266700"/>
            <a:r>
              <a:rPr lang="ja-JP" altLang="en-US" sz="14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株式・出資金を保有しない法人</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合名会社、企業組合・協業組合、</a:t>
            </a:r>
            <a:r>
              <a:rPr lang="en-US" altLang="ja-JP" sz="1200" dirty="0">
                <a:latin typeface="Meiryo UI"/>
                <a:ea typeface="Meiryo UI"/>
              </a:rPr>
              <a:t>NPO</a:t>
            </a:r>
            <a:r>
              <a:rPr lang="ja-JP" altLang="en-US" sz="1200" dirty="0">
                <a:latin typeface="Meiryo UI"/>
                <a:ea typeface="Meiryo UI"/>
              </a:rPr>
              <a:t>法人等</a:t>
            </a:r>
            <a:r>
              <a:rPr lang="en-US" altLang="ja-JP" sz="1200" dirty="0">
                <a:latin typeface="Meiryo UI"/>
                <a:ea typeface="Meiryo UI"/>
              </a:rPr>
              <a:t>)</a:t>
            </a:r>
            <a:r>
              <a:rPr lang="ja-JP" altLang="en-US" sz="1200" dirty="0">
                <a:latin typeface="Meiryo UI"/>
                <a:ea typeface="Meiryo UI"/>
              </a:rPr>
              <a:t>は、「いいえ」を選択してください。</a:t>
            </a:r>
            <a:endParaRPr lang="en-US" altLang="ja-JP" sz="1200" dirty="0">
              <a:latin typeface="Meiryo UI"/>
              <a:ea typeface="Meiryo UI"/>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個人事業主の場合はこの項目は表示されません。</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いいえ</a:t>
            </a:r>
            <a:r>
              <a:rPr lang="ja-JP" altLang="en-US" sz="1200" dirty="0">
                <a:latin typeface="Meiryo UI" panose="020B0604030504040204" pitchFamily="50" charset="-128"/>
                <a:ea typeface="Meiryo UI" panose="020B0604030504040204" pitchFamily="50" charset="-128"/>
              </a:rPr>
              <a:t>」と選択した場合は、</a:t>
            </a:r>
            <a:r>
              <a:rPr lang="en-US" altLang="ja-JP" sz="1200" b="1" u="sng" dirty="0">
                <a:solidFill>
                  <a:srgbClr val="FF0000"/>
                </a:solidFill>
                <a:latin typeface="Meiryo UI" panose="020B0604030504040204" pitchFamily="50" charset="-128"/>
                <a:ea typeface="Meiryo UI" panose="020B0604030504040204" pitchFamily="50" charset="-128"/>
              </a:rPr>
              <a:t>P.20</a:t>
            </a:r>
            <a:r>
              <a:rPr lang="ja-JP" altLang="en-US" sz="1200" dirty="0">
                <a:latin typeface="Meiryo UI" panose="020B0604030504040204" pitchFamily="50" charset="-128"/>
                <a:ea typeface="Meiryo UI" panose="020B0604030504040204" pitchFamily="50" charset="-128"/>
              </a:rPr>
              <a:t>へ</a:t>
            </a:r>
            <a:endParaRPr lang="en-US" altLang="ja-JP" sz="1200" dirty="0">
              <a:latin typeface="Meiryo UI" panose="020B0604030504040204" pitchFamily="50" charset="-128"/>
              <a:ea typeface="Meiryo UI" panose="020B0604030504040204" pitchFamily="50" charset="-128"/>
            </a:endParaRPr>
          </a:p>
          <a:p>
            <a:endParaRPr lang="en-US" altLang="ja-JP" sz="1200" dirty="0">
              <a:solidFill>
                <a:srgbClr val="FF0000"/>
              </a:solidFill>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③　</a:t>
            </a:r>
            <a:r>
              <a:rPr lang="ja-JP" altLang="en-US" sz="1400" dirty="0">
                <a:latin typeface="Meiryo UI" panose="020B0604030504040204" pitchFamily="50" charset="-128"/>
                <a:ea typeface="Meiryo UI" panose="020B0604030504040204" pitchFamily="50" charset="-128"/>
              </a:rPr>
              <a:t>課税所得額</a:t>
            </a:r>
            <a:r>
              <a:rPr lang="en-US" altLang="ja-JP" sz="1400" dirty="0">
                <a:latin typeface="Meiryo UI" panose="020B0604030504040204" pitchFamily="50" charset="-128"/>
                <a:ea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rPr>
              <a:t>億円超有無</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該当する項目を選択してください。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200" dirty="0">
                <a:latin typeface="Meiryo UI"/>
                <a:ea typeface="Meiryo UI"/>
              </a:rPr>
              <a:t>※</a:t>
            </a:r>
            <a:r>
              <a:rPr lang="ja-JP" altLang="en-US" sz="1200" dirty="0">
                <a:latin typeface="Meiryo UI"/>
                <a:ea typeface="Meiryo UI"/>
              </a:rPr>
              <a:t>「はい」を選択した場合は、前年・</a:t>
            </a:r>
            <a:r>
              <a:rPr lang="en-US" altLang="ja-JP" sz="1200" dirty="0">
                <a:latin typeface="Meiryo UI"/>
                <a:ea typeface="Meiryo UI"/>
              </a:rPr>
              <a:t>2</a:t>
            </a:r>
            <a:r>
              <a:rPr lang="ja-JP" altLang="en-US" sz="1200" dirty="0">
                <a:latin typeface="Meiryo UI"/>
                <a:ea typeface="Meiryo UI"/>
              </a:rPr>
              <a:t>年前・</a:t>
            </a:r>
            <a:r>
              <a:rPr lang="en-US" altLang="ja-JP" sz="1200" dirty="0">
                <a:latin typeface="Meiryo UI"/>
                <a:ea typeface="Meiryo UI"/>
              </a:rPr>
              <a:t>3</a:t>
            </a:r>
            <a:r>
              <a:rPr lang="ja-JP" altLang="en-US" sz="1200" dirty="0">
                <a:latin typeface="Meiryo UI"/>
                <a:ea typeface="Meiryo UI"/>
              </a:rPr>
              <a:t>年前の課税所得を入力します。</a:t>
            </a:r>
            <a:endParaRPr lang="en-US" altLang="ja-JP" sz="1200" dirty="0">
              <a:latin typeface="Meiryo UI"/>
              <a:ea typeface="Meiryo UI"/>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単位：円）</a:t>
            </a:r>
            <a:endParaRPr lang="en-US" altLang="ja-JP" sz="1200" dirty="0">
              <a:latin typeface="Meiryo UI" panose="020B0604030504040204" pitchFamily="50" charset="-128"/>
              <a:ea typeface="Meiryo UI" panose="020B0604030504040204" pitchFamily="50" charset="-128"/>
            </a:endParaRPr>
          </a:p>
          <a:p>
            <a:r>
              <a:rPr lang="ja-JP" altLang="en-US" sz="1400" dirty="0">
                <a:latin typeface="Meiryo UI"/>
                <a:ea typeface="Meiryo UI"/>
              </a:rPr>
              <a:t>　</a:t>
            </a:r>
            <a:r>
              <a:rPr lang="en-US" altLang="ja-JP" sz="1200" dirty="0">
                <a:latin typeface="Meiryo UI"/>
                <a:ea typeface="Meiryo UI"/>
              </a:rPr>
              <a:t>※</a:t>
            </a:r>
            <a:r>
              <a:rPr lang="ja-JP" altLang="en-US" sz="1200" dirty="0">
                <a:latin typeface="Meiryo UI"/>
                <a:ea typeface="Meiryo UI"/>
              </a:rPr>
              <a:t>過去</a:t>
            </a:r>
            <a:r>
              <a:rPr lang="en-US" altLang="ja-JP" sz="1200" dirty="0">
                <a:latin typeface="Meiryo UI"/>
                <a:ea typeface="Meiryo UI"/>
              </a:rPr>
              <a:t>3</a:t>
            </a:r>
            <a:r>
              <a:rPr lang="ja-JP" altLang="en-US" sz="1200" dirty="0">
                <a:latin typeface="Meiryo UI"/>
                <a:ea typeface="Meiryo UI"/>
              </a:rPr>
              <a:t>年間の課税所得の年平均が</a:t>
            </a:r>
            <a:r>
              <a:rPr lang="en-US" altLang="ja-JP" sz="1200" dirty="0">
                <a:latin typeface="Meiryo UI"/>
                <a:ea typeface="Meiryo UI"/>
              </a:rPr>
              <a:t>15</a:t>
            </a:r>
            <a:r>
              <a:rPr lang="ja-JP" altLang="en-US" sz="1200" dirty="0">
                <a:latin typeface="Meiryo UI"/>
                <a:ea typeface="Meiryo UI"/>
              </a:rPr>
              <a:t>億円を超えている場合は応募できません。</a:t>
            </a:r>
            <a:endParaRPr lang="en-US" altLang="ja-JP" sz="1200" dirty="0">
              <a:latin typeface="Meiryo UI"/>
              <a:ea typeface="Meiryo UI"/>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④</a:t>
            </a:r>
            <a:r>
              <a:rPr lang="ja-JP" altLang="en-US" sz="1400" dirty="0">
                <a:latin typeface="Meiryo UI" panose="020B0604030504040204" pitchFamily="50" charset="-128"/>
                <a:ea typeface="Meiryo UI" panose="020B0604030504040204" pitchFamily="50" charset="-128"/>
              </a:rPr>
              <a:t>　「射幸心をそそる、または公序良俗を害するおそれがある」事業</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該当する項</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目を選択してください。</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a:ea typeface="Meiryo UI"/>
              </a:rPr>
              <a:t>　「はい」に</a:t>
            </a:r>
            <a:r>
              <a:rPr lang="ja-JP" altLang="en-US" sz="1200" dirty="0">
                <a:latin typeface="Meiryo UI" panose="020B0604030504040204" pitchFamily="50" charset="-128"/>
                <a:ea typeface="Meiryo UI" panose="020B0604030504040204" pitchFamily="50" charset="-128"/>
              </a:rPr>
              <a:t>該当する場合は応募できません。</a:t>
            </a:r>
          </a:p>
        </p:txBody>
      </p:sp>
      <p:sp>
        <p:nvSpPr>
          <p:cNvPr id="3" name="正方形/長方形 2">
            <a:extLst>
              <a:ext uri="{FF2B5EF4-FFF2-40B4-BE49-F238E27FC236}">
                <a16:creationId xmlns:a16="http://schemas.microsoft.com/office/drawing/2014/main" id="{F3B211AC-A7F9-4003-9FD8-B629B003011B}"/>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EFA6B5B4-C988-5F87-5E13-A9DB1E22F915}"/>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確認事項入力画面です。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確認事項を入力してください。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74F77591-B0EE-B6A8-3E6A-23797820B3DF}"/>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3" name="図 12" descr="図形&#10;&#10;低い精度で自動的に生成された説明">
            <a:extLst>
              <a:ext uri="{FF2B5EF4-FFF2-40B4-BE49-F238E27FC236}">
                <a16:creationId xmlns:a16="http://schemas.microsoft.com/office/drawing/2014/main" id="{16BD339C-EDAF-661F-3BC6-0676C60204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7" name="Picture 13">
            <a:extLst>
              <a:ext uri="{FF2B5EF4-FFF2-40B4-BE49-F238E27FC236}">
                <a16:creationId xmlns:a16="http://schemas.microsoft.com/office/drawing/2014/main" id="{3FD2E2C7-F8A3-069D-383F-F6EE863FE408}"/>
              </a:ext>
            </a:extLst>
          </p:cNvPr>
          <p:cNvPicPr>
            <a:picLocks noChangeAspect="1"/>
          </p:cNvPicPr>
          <p:nvPr/>
        </p:nvPicPr>
        <p:blipFill>
          <a:blip r:embed="rId7"/>
          <a:stretch>
            <a:fillRect/>
          </a:stretch>
        </p:blipFill>
        <p:spPr>
          <a:xfrm>
            <a:off x="3054291" y="1590311"/>
            <a:ext cx="1933956" cy="4114800"/>
          </a:xfrm>
          <a:prstGeom prst="rect">
            <a:avLst/>
          </a:prstGeom>
        </p:spPr>
      </p:pic>
      <p:sp>
        <p:nvSpPr>
          <p:cNvPr id="9" name="テキスト ボックス 8">
            <a:extLst>
              <a:ext uri="{FF2B5EF4-FFF2-40B4-BE49-F238E27FC236}">
                <a16:creationId xmlns:a16="http://schemas.microsoft.com/office/drawing/2014/main" id="{A9E996A8-1990-9CC0-F6A9-313E64A301E6}"/>
              </a:ext>
            </a:extLst>
          </p:cNvPr>
          <p:cNvSpPr txBox="1"/>
          <p:nvPr/>
        </p:nvSpPr>
        <p:spPr>
          <a:xfrm>
            <a:off x="2887751" y="2623058"/>
            <a:ext cx="489377" cy="377064"/>
          </a:xfrm>
          <a:prstGeom prst="rect">
            <a:avLst/>
          </a:prstGeom>
          <a:noFill/>
        </p:spPr>
        <p:txBody>
          <a:bodyPr wrap="square" rtlCol="0">
            <a:spAutoFit/>
          </a:bodyPr>
          <a:lstStyle/>
          <a:p>
            <a:r>
              <a:rPr kumimoji="1" lang="ja-JP" altLang="en-US" dirty="0">
                <a:solidFill>
                  <a:srgbClr val="FF0000"/>
                </a:solidFill>
                <a:latin typeface="Meiryo UI"/>
                <a:ea typeface="Meiryo UI"/>
              </a:rPr>
              <a:t>④</a:t>
            </a:r>
            <a:endParaRPr kumimoji="1" lang="en-US" altLang="ja-JP" dirty="0">
              <a:solidFill>
                <a:srgbClr val="FF0000"/>
              </a:solidFill>
              <a:latin typeface="Meiryo UI"/>
              <a:ea typeface="Meiryo UI"/>
            </a:endParaRPr>
          </a:p>
        </p:txBody>
      </p:sp>
      <p:sp>
        <p:nvSpPr>
          <p:cNvPr id="10" name="テキスト ボックス 9">
            <a:extLst>
              <a:ext uri="{FF2B5EF4-FFF2-40B4-BE49-F238E27FC236}">
                <a16:creationId xmlns:a16="http://schemas.microsoft.com/office/drawing/2014/main" id="{73A09F4B-6E53-F08C-D2B0-ABB2E3770AB3}"/>
              </a:ext>
            </a:extLst>
          </p:cNvPr>
          <p:cNvSpPr txBox="1"/>
          <p:nvPr/>
        </p:nvSpPr>
        <p:spPr>
          <a:xfrm>
            <a:off x="1003361" y="3101446"/>
            <a:ext cx="489377" cy="377064"/>
          </a:xfrm>
          <a:prstGeom prst="rect">
            <a:avLst/>
          </a:prstGeom>
          <a:noFill/>
        </p:spPr>
        <p:txBody>
          <a:bodyPr wrap="square" rtlCol="0">
            <a:spAutoFit/>
          </a:bodyPr>
          <a:lstStyle/>
          <a:p>
            <a:r>
              <a:rPr lang="ja-JP" altLang="en-US" dirty="0">
                <a:solidFill>
                  <a:srgbClr val="FF0000"/>
                </a:solidFill>
                <a:latin typeface="Meiryo UI"/>
                <a:ea typeface="Meiryo UI"/>
              </a:rPr>
              <a:t>①</a:t>
            </a:r>
            <a:endParaRPr kumimoji="1" lang="en-US" altLang="ja-JP" dirty="0">
              <a:solidFill>
                <a:srgbClr val="FF0000"/>
              </a:solidFill>
              <a:latin typeface="Meiryo UI"/>
              <a:ea typeface="Meiryo UI"/>
            </a:endParaRPr>
          </a:p>
        </p:txBody>
      </p:sp>
      <p:sp>
        <p:nvSpPr>
          <p:cNvPr id="11" name="テキスト ボックス 10">
            <a:extLst>
              <a:ext uri="{FF2B5EF4-FFF2-40B4-BE49-F238E27FC236}">
                <a16:creationId xmlns:a16="http://schemas.microsoft.com/office/drawing/2014/main" id="{97A244C8-7383-3C56-81CF-61A8C792AF71}"/>
              </a:ext>
            </a:extLst>
          </p:cNvPr>
          <p:cNvSpPr txBox="1"/>
          <p:nvPr/>
        </p:nvSpPr>
        <p:spPr>
          <a:xfrm>
            <a:off x="1027933" y="4543032"/>
            <a:ext cx="489377" cy="377064"/>
          </a:xfrm>
          <a:prstGeom prst="rect">
            <a:avLst/>
          </a:prstGeom>
          <a:noFill/>
        </p:spPr>
        <p:txBody>
          <a:bodyPr wrap="square" rtlCol="0">
            <a:spAutoFit/>
          </a:bodyPr>
          <a:lstStyle/>
          <a:p>
            <a:r>
              <a:rPr kumimoji="1" lang="ja-JP" altLang="en-US" dirty="0">
                <a:solidFill>
                  <a:srgbClr val="FF0000"/>
                </a:solidFill>
                <a:latin typeface="Meiryo UI"/>
                <a:ea typeface="Meiryo UI"/>
              </a:rPr>
              <a:t>②</a:t>
            </a:r>
            <a:endParaRPr kumimoji="1" lang="en-US" altLang="ja-JP" dirty="0">
              <a:solidFill>
                <a:srgbClr val="FF0000"/>
              </a:solidFill>
              <a:latin typeface="Meiryo UI"/>
              <a:ea typeface="Meiryo UI"/>
            </a:endParaRPr>
          </a:p>
        </p:txBody>
      </p:sp>
      <p:sp>
        <p:nvSpPr>
          <p:cNvPr id="14" name="テキスト ボックス 13">
            <a:extLst>
              <a:ext uri="{FF2B5EF4-FFF2-40B4-BE49-F238E27FC236}">
                <a16:creationId xmlns:a16="http://schemas.microsoft.com/office/drawing/2014/main" id="{F5FC22AC-4221-FC05-321B-9BBDEABDF16F}"/>
              </a:ext>
            </a:extLst>
          </p:cNvPr>
          <p:cNvSpPr txBox="1"/>
          <p:nvPr/>
        </p:nvSpPr>
        <p:spPr>
          <a:xfrm>
            <a:off x="1003361" y="5402577"/>
            <a:ext cx="489377" cy="377064"/>
          </a:xfrm>
          <a:prstGeom prst="rect">
            <a:avLst/>
          </a:prstGeom>
          <a:noFill/>
        </p:spPr>
        <p:txBody>
          <a:bodyPr wrap="square" rtlCol="0">
            <a:spAutoFit/>
          </a:bodyPr>
          <a:lstStyle/>
          <a:p>
            <a:r>
              <a:rPr kumimoji="1" lang="ja-JP" altLang="en-US" dirty="0">
                <a:solidFill>
                  <a:srgbClr val="FF0000"/>
                </a:solidFill>
                <a:latin typeface="Meiryo UI"/>
                <a:ea typeface="Meiryo UI"/>
              </a:rPr>
              <a:t>③</a:t>
            </a:r>
            <a:endParaRPr kumimoji="1" lang="en-US" altLang="ja-JP" dirty="0">
              <a:solidFill>
                <a:srgbClr val="FF0000"/>
              </a:solidFill>
              <a:latin typeface="Meiryo UI"/>
              <a:ea typeface="Meiryo UI"/>
            </a:endParaRPr>
          </a:p>
        </p:txBody>
      </p:sp>
    </p:spTree>
    <p:extLst>
      <p:ext uri="{BB962C8B-B14F-4D97-AF65-F5344CB8AC3E}">
        <p14:creationId xmlns:p14="http://schemas.microsoft.com/office/powerpoint/2010/main" val="398227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E9FCFE7-D338-54E1-EA59-B3035E8C61CB}"/>
              </a:ext>
            </a:extLst>
          </p:cNvPr>
          <p:cNvPicPr>
            <a:picLocks noChangeAspect="1"/>
          </p:cNvPicPr>
          <p:nvPr/>
        </p:nvPicPr>
        <p:blipFill>
          <a:blip r:embed="rId3"/>
          <a:stretch>
            <a:fillRect/>
          </a:stretch>
        </p:blipFill>
        <p:spPr>
          <a:xfrm>
            <a:off x="3298739" y="4045020"/>
            <a:ext cx="2044805" cy="1892397"/>
          </a:xfrm>
          <a:prstGeom prst="rect">
            <a:avLst/>
          </a:prstGeom>
          <a:ln w="38100">
            <a:solidFill>
              <a:schemeClr val="tx1"/>
            </a:solidFill>
          </a:ln>
        </p:spPr>
      </p:pic>
      <p:pic>
        <p:nvPicPr>
          <p:cNvPr id="9" name="図 8">
            <a:extLst>
              <a:ext uri="{FF2B5EF4-FFF2-40B4-BE49-F238E27FC236}">
                <a16:creationId xmlns:a16="http://schemas.microsoft.com/office/drawing/2014/main" id="{B9B38410-8147-74CE-E553-841BD877EB7B}"/>
              </a:ext>
            </a:extLst>
          </p:cNvPr>
          <p:cNvPicPr>
            <a:picLocks noChangeAspect="1"/>
          </p:cNvPicPr>
          <p:nvPr/>
        </p:nvPicPr>
        <p:blipFill>
          <a:blip r:embed="rId4"/>
          <a:stretch>
            <a:fillRect/>
          </a:stretch>
        </p:blipFill>
        <p:spPr>
          <a:xfrm>
            <a:off x="828206" y="1510893"/>
            <a:ext cx="2044805" cy="4394426"/>
          </a:xfrm>
          <a:prstGeom prst="rect">
            <a:avLst/>
          </a:prstGeom>
        </p:spPr>
      </p:pic>
      <p:sp>
        <p:nvSpPr>
          <p:cNvPr id="2" name="テキスト プレースホルダ 38">
            <a:extLst>
              <a:ext uri="{FF2B5EF4-FFF2-40B4-BE49-F238E27FC236}">
                <a16:creationId xmlns:a16="http://schemas.microsoft.com/office/drawing/2014/main" id="{A7C380C8-5E52-A8BE-2133-7B3AC36700E1}"/>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確認事項入力（法人、</a:t>
            </a:r>
            <a:r>
              <a:rPr lang="en-US" altLang="ja-JP" sz="1400" b="1" dirty="0">
                <a:cs typeface="メイリオ" panose="020B0604030504040204" pitchFamily="50" charset="-128"/>
              </a:rPr>
              <a:t>NPO</a:t>
            </a:r>
            <a:r>
              <a:rPr lang="ja-JP" altLang="en-US" sz="1400" b="1" dirty="0">
                <a:cs typeface="メイリオ" panose="020B0604030504040204" pitchFamily="50" charset="-128"/>
              </a:rPr>
              <a:t>法人の場合）</a:t>
            </a:r>
            <a:endParaRPr lang="en-US" altLang="ja-JP" sz="1400" b="1" dirty="0">
              <a:cs typeface="メイリオ" panose="020B0604030504040204" pitchFamily="50" charset="-128"/>
            </a:endParaRPr>
          </a:p>
        </p:txBody>
      </p:sp>
      <p:sp>
        <p:nvSpPr>
          <p:cNvPr id="5" name="テキスト ボックス 4">
            <a:extLst>
              <a:ext uri="{FF2B5EF4-FFF2-40B4-BE49-F238E27FC236}">
                <a16:creationId xmlns:a16="http://schemas.microsoft.com/office/drawing/2014/main" id="{EA7AD673-A603-6240-3FAA-0D001AF49321}"/>
              </a:ext>
            </a:extLst>
          </p:cNvPr>
          <p:cNvSpPr txBox="1"/>
          <p:nvPr/>
        </p:nvSpPr>
        <p:spPr>
          <a:xfrm>
            <a:off x="6096000" y="2021746"/>
            <a:ext cx="6035972" cy="2431435"/>
          </a:xfrm>
          <a:prstGeom prst="rect">
            <a:avLst/>
          </a:prstGeom>
          <a:noFill/>
        </p:spPr>
        <p:txBody>
          <a:bodyPr wrap="square" lIns="91440" tIns="45720" rIns="91440" bIns="45720" anchor="t">
            <a:spAutoFit/>
          </a:bodyPr>
          <a:lstStyle/>
          <a:p>
            <a:endParaRPr lang="en-US" altLang="ja-JP" sz="1200" dirty="0">
              <a:solidFill>
                <a:srgbClr val="FF0000"/>
              </a:solidFill>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①　</a:t>
            </a:r>
            <a:r>
              <a:rPr lang="ja-JP" altLang="en-US" sz="1400" dirty="0">
                <a:latin typeface="Meiryo UI" panose="020B0604030504040204" pitchFamily="50" charset="-128"/>
                <a:ea typeface="Meiryo UI" panose="020B0604030504040204" pitchFamily="50" charset="-128"/>
              </a:rPr>
              <a:t>代表出資者の名称・出資比率・資本金:該当する項目を選択してください。</a:t>
            </a:r>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　　</a:t>
            </a:r>
            <a:r>
              <a:rPr lang="en-US" altLang="ja-JP" sz="1400" dirty="0">
                <a:solidFill>
                  <a:srgbClr val="FF0000"/>
                </a:solidFill>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「株式会社・有限会社」を選んだ場合は、</a:t>
            </a:r>
            <a:r>
              <a:rPr lang="ja-JP" altLang="en-US" sz="1400" dirty="0">
                <a:solidFill>
                  <a:srgbClr val="FF0000"/>
                </a:solidFill>
                <a:latin typeface="Meiryo UI" panose="020B0604030504040204" pitchFamily="50" charset="-128"/>
                <a:ea typeface="Meiryo UI" panose="020B0604030504040204" pitchFamily="50" charset="-128"/>
              </a:rPr>
              <a:t>②</a:t>
            </a:r>
            <a:r>
              <a:rPr lang="en-US" altLang="ja-JP" sz="1400" dirty="0">
                <a:latin typeface="Meiryo UI" panose="020B0604030504040204" pitchFamily="50" charset="-128"/>
                <a:ea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rPr>
              <a:t>③</a:t>
            </a:r>
            <a:r>
              <a:rPr lang="en-US" altLang="ja-JP" sz="1400" dirty="0">
                <a:latin typeface="Meiryo UI" panose="020B0604030504040204" pitchFamily="50" charset="-128"/>
                <a:ea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rPr>
              <a:t>④</a:t>
            </a:r>
            <a:r>
              <a:rPr lang="ja-JP" altLang="en-US" sz="1400" dirty="0">
                <a:latin typeface="Meiryo UI" panose="020B0604030504040204" pitchFamily="50" charset="-128"/>
                <a:ea typeface="Meiryo UI" panose="020B0604030504040204" pitchFamily="50" charset="-128"/>
              </a:rPr>
              <a:t>へ</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②　</a:t>
            </a:r>
            <a:r>
              <a:rPr lang="ja-JP" altLang="en-US" sz="1400" dirty="0">
                <a:latin typeface="Meiryo UI" panose="020B0604030504040204" pitchFamily="50" charset="-128"/>
                <a:ea typeface="Meiryo UI" panose="020B0604030504040204" pitchFamily="50" charset="-128"/>
              </a:rPr>
              <a:t>出資者の名称を全角文字で入力してください。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姓と名の間に全角スペースを入れてください。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③　</a:t>
            </a:r>
            <a:r>
              <a:rPr lang="ja-JP" altLang="en-US" sz="1400" dirty="0">
                <a:latin typeface="Meiryo UI" panose="020B0604030504040204" pitchFamily="50" charset="-128"/>
                <a:ea typeface="Meiryo UI" panose="020B0604030504040204" pitchFamily="50" charset="-128"/>
              </a:rPr>
              <a:t>出資者の資本金を半角数字で入力してください。（単位：円）</a:t>
            </a:r>
            <a:endParaRPr lang="en-US" altLang="ja-JP" sz="1400" dirty="0">
              <a:latin typeface="Meiryo UI" panose="020B0604030504040204" pitchFamily="50" charset="-128"/>
              <a:ea typeface="Meiryo UI" panose="020B0604030504040204" pitchFamily="50" charset="-128"/>
            </a:endParaRPr>
          </a:p>
          <a:p>
            <a:endParaRPr lang="en-US" altLang="ja-JP" sz="1400" dirty="0">
              <a:solidFill>
                <a:srgbClr val="FF0000"/>
              </a:solidFill>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④　</a:t>
            </a:r>
            <a:r>
              <a:rPr lang="ja-JP" altLang="en-US" sz="1400" dirty="0">
                <a:latin typeface="Meiryo UI" panose="020B0604030504040204" pitchFamily="50" charset="-128"/>
                <a:ea typeface="Meiryo UI" panose="020B0604030504040204" pitchFamily="50" charset="-128"/>
              </a:rPr>
              <a:t>申請者の資本金に占める出資比率を半角数字で入力してください。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（単位：％）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小数点以下は四捨五入してください。</a:t>
            </a:r>
            <a:endParaRPr lang="en-US" altLang="ja-JP" sz="14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F3B211AC-A7F9-4003-9FD8-B629B003011B}"/>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EFA6B5B4-C988-5F87-5E13-A9DB1E22F915}"/>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確認事項入力画面です。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確認事項を入力してください。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74F77591-B0EE-B6A8-3E6A-23797820B3DF}"/>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3" name="図 12" descr="図形&#10;&#10;低い精度で自動的に生成された説明">
            <a:extLst>
              <a:ext uri="{FF2B5EF4-FFF2-40B4-BE49-F238E27FC236}">
                <a16:creationId xmlns:a16="http://schemas.microsoft.com/office/drawing/2014/main" id="{16BD339C-EDAF-661F-3BC6-0676C60204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sp>
        <p:nvSpPr>
          <p:cNvPr id="23" name="矢印: 右 22">
            <a:extLst>
              <a:ext uri="{FF2B5EF4-FFF2-40B4-BE49-F238E27FC236}">
                <a16:creationId xmlns:a16="http://schemas.microsoft.com/office/drawing/2014/main" id="{9F2A546F-56B0-7F3C-6648-5890348C8CF6}"/>
              </a:ext>
            </a:extLst>
          </p:cNvPr>
          <p:cNvSpPr/>
          <p:nvPr/>
        </p:nvSpPr>
        <p:spPr>
          <a:xfrm rot="19599255">
            <a:off x="2325892" y="5247366"/>
            <a:ext cx="676795" cy="24079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sp>
        <p:nvSpPr>
          <p:cNvPr id="24" name="テキスト ボックス 8">
            <a:extLst>
              <a:ext uri="{FF2B5EF4-FFF2-40B4-BE49-F238E27FC236}">
                <a16:creationId xmlns:a16="http://schemas.microsoft.com/office/drawing/2014/main" id="{8FCD8A61-BE2C-8A72-6277-BE65559A330A}"/>
              </a:ext>
            </a:extLst>
          </p:cNvPr>
          <p:cNvSpPr txBox="1">
            <a:spLocks/>
          </p:cNvSpPr>
          <p:nvPr/>
        </p:nvSpPr>
        <p:spPr>
          <a:xfrm>
            <a:off x="5341131" y="4206597"/>
            <a:ext cx="415498" cy="369332"/>
          </a:xfrm>
          <a:prstGeom prst="rect">
            <a:avLst/>
          </a:prstGeom>
          <a:noFill/>
        </p:spPr>
        <p:txBody>
          <a:bodyPr wrap="square" rtlCol="0">
            <a:spAutoFit/>
          </a:bodyPr>
          <a:lstStyle/>
          <a:p>
            <a:r>
              <a:rPr lang="ja-JP" altLang="en-US" sz="1800" dirty="0">
                <a:solidFill>
                  <a:srgbClr val="FF0000"/>
                </a:solidFill>
                <a:latin typeface="Meiryo UI"/>
                <a:ea typeface="Meiryo UI"/>
              </a:rPr>
              <a:t>①</a:t>
            </a:r>
            <a:endParaRPr kumimoji="1" lang="ja-JP" altLang="en-US" dirty="0"/>
          </a:p>
        </p:txBody>
      </p:sp>
      <p:sp>
        <p:nvSpPr>
          <p:cNvPr id="31" name="テキスト ボックス 8">
            <a:extLst>
              <a:ext uri="{FF2B5EF4-FFF2-40B4-BE49-F238E27FC236}">
                <a16:creationId xmlns:a16="http://schemas.microsoft.com/office/drawing/2014/main" id="{0764091D-3228-CD6A-36AB-2A79C9C0CFAE}"/>
              </a:ext>
            </a:extLst>
          </p:cNvPr>
          <p:cNvSpPr txBox="1">
            <a:spLocks/>
          </p:cNvSpPr>
          <p:nvPr/>
        </p:nvSpPr>
        <p:spPr>
          <a:xfrm>
            <a:off x="5341131" y="4762636"/>
            <a:ext cx="415498" cy="369332"/>
          </a:xfrm>
          <a:prstGeom prst="rect">
            <a:avLst/>
          </a:prstGeom>
          <a:noFill/>
        </p:spPr>
        <p:txBody>
          <a:bodyPr wrap="square" rtlCol="0">
            <a:spAutoFit/>
          </a:bodyPr>
          <a:lstStyle/>
          <a:p>
            <a:r>
              <a:rPr kumimoji="1" lang="ja-JP" altLang="en-US" dirty="0">
                <a:solidFill>
                  <a:srgbClr val="FF0000"/>
                </a:solidFill>
                <a:latin typeface="Meiryo UI"/>
                <a:ea typeface="Meiryo UI"/>
              </a:rPr>
              <a:t>②</a:t>
            </a:r>
            <a:endParaRPr kumimoji="1" lang="ja-JP" altLang="en-US" dirty="0"/>
          </a:p>
        </p:txBody>
      </p:sp>
      <p:sp>
        <p:nvSpPr>
          <p:cNvPr id="37" name="テキスト ボックス 8">
            <a:extLst>
              <a:ext uri="{FF2B5EF4-FFF2-40B4-BE49-F238E27FC236}">
                <a16:creationId xmlns:a16="http://schemas.microsoft.com/office/drawing/2014/main" id="{32056C25-B28F-5BFF-156F-06FB81263328}"/>
              </a:ext>
            </a:extLst>
          </p:cNvPr>
          <p:cNvSpPr txBox="1">
            <a:spLocks/>
          </p:cNvSpPr>
          <p:nvPr/>
        </p:nvSpPr>
        <p:spPr>
          <a:xfrm>
            <a:off x="5341131" y="5143640"/>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③</a:t>
            </a:r>
            <a:endParaRPr kumimoji="1" lang="ja-JP" altLang="en-US" dirty="0"/>
          </a:p>
        </p:txBody>
      </p:sp>
      <p:sp>
        <p:nvSpPr>
          <p:cNvPr id="39" name="テキスト ボックス 8">
            <a:extLst>
              <a:ext uri="{FF2B5EF4-FFF2-40B4-BE49-F238E27FC236}">
                <a16:creationId xmlns:a16="http://schemas.microsoft.com/office/drawing/2014/main" id="{F527CECA-BF87-832A-9B2F-42F6C4218FCB}"/>
              </a:ext>
            </a:extLst>
          </p:cNvPr>
          <p:cNvSpPr txBox="1">
            <a:spLocks/>
          </p:cNvSpPr>
          <p:nvPr/>
        </p:nvSpPr>
        <p:spPr>
          <a:xfrm>
            <a:off x="5341131" y="5559271"/>
            <a:ext cx="415498" cy="369332"/>
          </a:xfrm>
          <a:prstGeom prst="rect">
            <a:avLst/>
          </a:prstGeom>
          <a:noFill/>
        </p:spPr>
        <p:txBody>
          <a:bodyPr wrap="square" rtlCol="0">
            <a:spAutoFit/>
          </a:bodyPr>
          <a:lstStyle/>
          <a:p>
            <a:r>
              <a:rPr kumimoji="1" lang="ja-JP" altLang="en-US" dirty="0">
                <a:solidFill>
                  <a:srgbClr val="FF0000"/>
                </a:solidFill>
                <a:latin typeface="Meiryo UI"/>
                <a:ea typeface="Meiryo UI"/>
              </a:rPr>
              <a:t>④</a:t>
            </a:r>
            <a:endParaRPr kumimoji="1" lang="ja-JP" altLang="en-US" dirty="0"/>
          </a:p>
        </p:txBody>
      </p:sp>
      <p:sp>
        <p:nvSpPr>
          <p:cNvPr id="40" name="角丸四角形 7">
            <a:extLst>
              <a:ext uri="{FF2B5EF4-FFF2-40B4-BE49-F238E27FC236}">
                <a16:creationId xmlns:a16="http://schemas.microsoft.com/office/drawing/2014/main" id="{E89FE373-42E6-8031-B5C3-49F1BF1092EE}"/>
              </a:ext>
            </a:extLst>
          </p:cNvPr>
          <p:cNvSpPr/>
          <p:nvPr/>
        </p:nvSpPr>
        <p:spPr>
          <a:xfrm>
            <a:off x="3332564" y="4055658"/>
            <a:ext cx="1988247" cy="722218"/>
          </a:xfrm>
          <a:prstGeom prst="roundRect">
            <a:avLst>
              <a:gd name="adj" fmla="val 4683"/>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4" name="角丸四角形 7">
            <a:extLst>
              <a:ext uri="{FF2B5EF4-FFF2-40B4-BE49-F238E27FC236}">
                <a16:creationId xmlns:a16="http://schemas.microsoft.com/office/drawing/2014/main" id="{0094B9A6-400A-E9EC-64BC-B49DAD1A2020}"/>
              </a:ext>
            </a:extLst>
          </p:cNvPr>
          <p:cNvSpPr/>
          <p:nvPr/>
        </p:nvSpPr>
        <p:spPr>
          <a:xfrm>
            <a:off x="3332564" y="4803754"/>
            <a:ext cx="1988247" cy="328893"/>
          </a:xfrm>
          <a:prstGeom prst="roundRect">
            <a:avLst>
              <a:gd name="adj" fmla="val 4683"/>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8" name="角丸四角形 7">
            <a:extLst>
              <a:ext uri="{FF2B5EF4-FFF2-40B4-BE49-F238E27FC236}">
                <a16:creationId xmlns:a16="http://schemas.microsoft.com/office/drawing/2014/main" id="{727D9B55-71B0-7CDF-8F34-C7D193BE5FAB}"/>
              </a:ext>
            </a:extLst>
          </p:cNvPr>
          <p:cNvSpPr/>
          <p:nvPr/>
        </p:nvSpPr>
        <p:spPr>
          <a:xfrm>
            <a:off x="3332564" y="5158525"/>
            <a:ext cx="1988247" cy="328893"/>
          </a:xfrm>
          <a:prstGeom prst="roundRect">
            <a:avLst>
              <a:gd name="adj" fmla="val 4683"/>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0" name="角丸四角形 7">
            <a:extLst>
              <a:ext uri="{FF2B5EF4-FFF2-40B4-BE49-F238E27FC236}">
                <a16:creationId xmlns:a16="http://schemas.microsoft.com/office/drawing/2014/main" id="{F818EE7E-BC61-EA7C-57BE-BB1855361476}"/>
              </a:ext>
            </a:extLst>
          </p:cNvPr>
          <p:cNvSpPr/>
          <p:nvPr/>
        </p:nvSpPr>
        <p:spPr>
          <a:xfrm>
            <a:off x="3332564" y="5516644"/>
            <a:ext cx="1988247" cy="369332"/>
          </a:xfrm>
          <a:prstGeom prst="roundRect">
            <a:avLst>
              <a:gd name="adj" fmla="val 4683"/>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7331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7B636-ECCF-DF10-8A1A-68CE8163C878}"/>
            </a:ext>
          </a:extLst>
        </p:cNvPr>
        <p:cNvGrpSpPr/>
        <p:nvPr/>
      </p:nvGrpSpPr>
      <p:grpSpPr>
        <a:xfrm>
          <a:off x="0" y="0"/>
          <a:ext cx="0" cy="0"/>
          <a:chOff x="0" y="0"/>
          <a:chExt cx="0" cy="0"/>
        </a:xfrm>
      </p:grpSpPr>
      <p:sp>
        <p:nvSpPr>
          <p:cNvPr id="2" name="テキスト プレースホルダ 38">
            <a:extLst>
              <a:ext uri="{FF2B5EF4-FFF2-40B4-BE49-F238E27FC236}">
                <a16:creationId xmlns:a16="http://schemas.microsoft.com/office/drawing/2014/main" id="{ED2A3429-78D5-0F36-E948-EC505A27D193}"/>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確認事項入力</a:t>
            </a:r>
            <a:endParaRPr lang="en-US" altLang="ja-JP" sz="1400" b="1" dirty="0">
              <a:cs typeface="メイリオ" panose="020B0604030504040204" pitchFamily="50" charset="-128"/>
            </a:endParaRPr>
          </a:p>
        </p:txBody>
      </p:sp>
      <p:sp>
        <p:nvSpPr>
          <p:cNvPr id="5" name="テキスト ボックス 4">
            <a:extLst>
              <a:ext uri="{FF2B5EF4-FFF2-40B4-BE49-F238E27FC236}">
                <a16:creationId xmlns:a16="http://schemas.microsoft.com/office/drawing/2014/main" id="{A7C8D793-2728-8A60-367D-ABC60E9F3A42}"/>
              </a:ext>
            </a:extLst>
          </p:cNvPr>
          <p:cNvSpPr txBox="1"/>
          <p:nvPr/>
        </p:nvSpPr>
        <p:spPr>
          <a:xfrm>
            <a:off x="6187901" y="1492522"/>
            <a:ext cx="5823284" cy="4370427"/>
          </a:xfrm>
          <a:prstGeom prst="rect">
            <a:avLst/>
          </a:prstGeom>
          <a:noFill/>
        </p:spPr>
        <p:txBody>
          <a:bodyPr wrap="square">
            <a:spAutoFit/>
          </a:bodyPr>
          <a:lstStyle/>
          <a:p>
            <a:endParaRPr lang="en-US" altLang="ja-JP" sz="1200" dirty="0">
              <a:solidFill>
                <a:srgbClr val="FF0000"/>
              </a:solidFill>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①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一般型</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における持続化補助金採択・交付実績</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該当する項目を選択し</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chemeClr val="accent1"/>
                </a:solidFill>
                <a:latin typeface="Meiryo UI" panose="020B0604030504040204" pitchFamily="50" charset="-128"/>
                <a:ea typeface="Meiryo UI" panose="020B0604030504040204" pitchFamily="50" charset="-128"/>
              </a:rPr>
              <a:t>①‘</a:t>
            </a:r>
            <a:r>
              <a:rPr lang="ja-JP" altLang="en-US" sz="1400" dirty="0">
                <a:latin typeface="Meiryo UI" panose="020B0604030504040204" pitchFamily="50" charset="-128"/>
                <a:ea typeface="Meiryo UI" panose="020B0604030504040204" pitchFamily="50" charset="-128"/>
              </a:rPr>
              <a:t>　①にて「はい」を選択した場合は、様式第</a:t>
            </a:r>
            <a:r>
              <a:rPr lang="en-US" altLang="ja-JP" sz="1400" dirty="0">
                <a:latin typeface="Meiryo UI" panose="020B0604030504040204" pitchFamily="50" charset="-128"/>
                <a:ea typeface="Meiryo UI" panose="020B0604030504040204" pitchFamily="50" charset="-128"/>
              </a:rPr>
              <a:t>14</a:t>
            </a:r>
            <a:r>
              <a:rPr lang="ja-JP" altLang="en-US" sz="1400" dirty="0">
                <a:latin typeface="Meiryo UI" panose="020B0604030504040204" pitchFamily="50" charset="-128"/>
                <a:ea typeface="Meiryo UI" panose="020B0604030504040204" pitchFamily="50" charset="-128"/>
              </a:rPr>
              <a:t>の提出状況</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該当する項目を</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選択してください。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②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コロナ特別対応型</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における持続化補助金採択・交付実績</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該当する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項目を選択してください。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chemeClr val="accent1"/>
                </a:solidFill>
                <a:latin typeface="Meiryo UI" panose="020B0604030504040204" pitchFamily="50" charset="-128"/>
                <a:ea typeface="Meiryo UI" panose="020B0604030504040204" pitchFamily="50" charset="-128"/>
              </a:rPr>
              <a:t>②‘　</a:t>
            </a:r>
            <a:r>
              <a:rPr lang="ja-JP" altLang="en-US" sz="1400" dirty="0">
                <a:latin typeface="Meiryo UI" panose="020B0604030504040204" pitchFamily="50" charset="-128"/>
                <a:ea typeface="Meiryo UI" panose="020B0604030504040204" pitchFamily="50" charset="-128"/>
              </a:rPr>
              <a:t>②にて「はい」を選択した場合は、様式第</a:t>
            </a:r>
            <a:r>
              <a:rPr lang="en-US" altLang="ja-JP" sz="1400" dirty="0">
                <a:latin typeface="Meiryo UI" panose="020B0604030504040204" pitchFamily="50" charset="-128"/>
                <a:ea typeface="Meiryo UI" panose="020B0604030504040204" pitchFamily="50" charset="-128"/>
              </a:rPr>
              <a:t>14</a:t>
            </a:r>
            <a:r>
              <a:rPr lang="ja-JP" altLang="en-US" sz="1400" dirty="0">
                <a:latin typeface="Meiryo UI" panose="020B0604030504040204" pitchFamily="50" charset="-128"/>
                <a:ea typeface="Meiryo UI" panose="020B0604030504040204" pitchFamily="50" charset="-128"/>
              </a:rPr>
              <a:t>の提出状況</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該当する項目を</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選択してください。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③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低感染リスク型ビジネス枠</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における持続化補助金採択・交付実績</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該当</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する項目を選択してください。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chemeClr val="accent1"/>
                </a:solidFill>
                <a:latin typeface="Meiryo UI" panose="020B0604030504040204" pitchFamily="50" charset="-128"/>
                <a:ea typeface="Meiryo UI" panose="020B0604030504040204" pitchFamily="50" charset="-128"/>
              </a:rPr>
              <a:t>③‘　</a:t>
            </a:r>
            <a:r>
              <a:rPr lang="ja-JP" altLang="en-US" sz="1400" dirty="0">
                <a:latin typeface="Meiryo UI" panose="020B0604030504040204" pitchFamily="50" charset="-128"/>
                <a:ea typeface="Meiryo UI" panose="020B0604030504040204" pitchFamily="50" charset="-128"/>
              </a:rPr>
              <a:t>③にて「はい」を選択した場合は、</a:t>
            </a:r>
            <a:r>
              <a:rPr lang="ja-JP" altLang="en-US" sz="1400" dirty="0">
                <a:solidFill>
                  <a:srgbClr val="FF0000"/>
                </a:solidFill>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様式第</a:t>
            </a:r>
            <a:r>
              <a:rPr lang="en-US" altLang="ja-JP" sz="1400" dirty="0">
                <a:latin typeface="Meiryo UI" panose="020B0604030504040204" pitchFamily="50" charset="-128"/>
                <a:ea typeface="Meiryo UI" panose="020B0604030504040204" pitchFamily="50" charset="-128"/>
              </a:rPr>
              <a:t>14</a:t>
            </a:r>
            <a:r>
              <a:rPr lang="ja-JP" altLang="en-US" sz="1400" dirty="0">
                <a:latin typeface="Meiryo UI" panose="020B0604030504040204" pitchFamily="50" charset="-128"/>
                <a:ea typeface="Meiryo UI" panose="020B0604030504040204" pitchFamily="50" charset="-128"/>
              </a:rPr>
              <a:t>の提出状況</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該当する項目を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選択してください。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④　</a:t>
            </a:r>
            <a:r>
              <a:rPr lang="ja-JP" altLang="en-US" sz="1400" dirty="0">
                <a:latin typeface="Meiryo UI" panose="020B0604030504040204" pitchFamily="50" charset="-128"/>
                <a:ea typeface="Meiryo UI" panose="020B0604030504040204" pitchFamily="50" charset="-128"/>
              </a:rPr>
              <a:t>過去の補助事業の販路開拓先・方法・成果との違いを入力してください。</a:t>
            </a:r>
            <a:endParaRPr lang="en-US" altLang="ja-JP" sz="14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64450ADC-F18D-5911-4D9A-96746A345B4C}"/>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61CAE694-CF31-5AC0-6AA7-7F4C5CF22065}"/>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確認事項入力画面です。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確認事項を入力してください。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2785B88E-4F71-EFB6-40FC-5EDFE45B80CF}"/>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3" name="図 12" descr="図形&#10;&#10;低い精度で自動的に生成された説明">
            <a:extLst>
              <a:ext uri="{FF2B5EF4-FFF2-40B4-BE49-F238E27FC236}">
                <a16:creationId xmlns:a16="http://schemas.microsoft.com/office/drawing/2014/main" id="{37A5DFAC-AA8B-5D8F-6258-4F4D07235A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11" name="Picture 10">
            <a:extLst>
              <a:ext uri="{FF2B5EF4-FFF2-40B4-BE49-F238E27FC236}">
                <a16:creationId xmlns:a16="http://schemas.microsoft.com/office/drawing/2014/main" id="{847D9A2E-9CEA-E550-8519-F9CC445AC8B7}"/>
              </a:ext>
            </a:extLst>
          </p:cNvPr>
          <p:cNvPicPr>
            <a:picLocks noChangeAspect="1"/>
          </p:cNvPicPr>
          <p:nvPr/>
        </p:nvPicPr>
        <p:blipFill>
          <a:blip r:embed="rId4"/>
          <a:stretch>
            <a:fillRect/>
          </a:stretch>
        </p:blipFill>
        <p:spPr>
          <a:xfrm>
            <a:off x="154054" y="1335082"/>
            <a:ext cx="2120859" cy="3526091"/>
          </a:xfrm>
          <a:prstGeom prst="rect">
            <a:avLst/>
          </a:prstGeom>
        </p:spPr>
      </p:pic>
      <p:pic>
        <p:nvPicPr>
          <p:cNvPr id="24" name="Picture 23">
            <a:extLst>
              <a:ext uri="{FF2B5EF4-FFF2-40B4-BE49-F238E27FC236}">
                <a16:creationId xmlns:a16="http://schemas.microsoft.com/office/drawing/2014/main" id="{86C54C14-B766-0D7A-62AF-7BB3102B67C3}"/>
              </a:ext>
            </a:extLst>
          </p:cNvPr>
          <p:cNvPicPr>
            <a:picLocks noChangeAspect="1"/>
          </p:cNvPicPr>
          <p:nvPr/>
        </p:nvPicPr>
        <p:blipFill rotWithShape="1">
          <a:blip r:embed="rId5"/>
          <a:srcRect b="43619"/>
          <a:stretch/>
        </p:blipFill>
        <p:spPr>
          <a:xfrm>
            <a:off x="1979260" y="1409344"/>
            <a:ext cx="2062308" cy="2571225"/>
          </a:xfrm>
          <a:prstGeom prst="rect">
            <a:avLst/>
          </a:prstGeom>
        </p:spPr>
      </p:pic>
      <p:pic>
        <p:nvPicPr>
          <p:cNvPr id="30" name="Picture 29">
            <a:extLst>
              <a:ext uri="{FF2B5EF4-FFF2-40B4-BE49-F238E27FC236}">
                <a16:creationId xmlns:a16="http://schemas.microsoft.com/office/drawing/2014/main" id="{9324C288-B2DB-C6DC-AC68-1AC91FF0E8AF}"/>
              </a:ext>
            </a:extLst>
          </p:cNvPr>
          <p:cNvPicPr>
            <a:picLocks noChangeAspect="1"/>
          </p:cNvPicPr>
          <p:nvPr/>
        </p:nvPicPr>
        <p:blipFill rotWithShape="1">
          <a:blip r:embed="rId6"/>
          <a:srcRect t="4047" b="13879"/>
          <a:stretch/>
        </p:blipFill>
        <p:spPr>
          <a:xfrm>
            <a:off x="3946985" y="1409344"/>
            <a:ext cx="2127365" cy="3737614"/>
          </a:xfrm>
          <a:prstGeom prst="rect">
            <a:avLst/>
          </a:prstGeom>
        </p:spPr>
      </p:pic>
      <p:sp>
        <p:nvSpPr>
          <p:cNvPr id="4" name="テキスト ボックス 3">
            <a:extLst>
              <a:ext uri="{FF2B5EF4-FFF2-40B4-BE49-F238E27FC236}">
                <a16:creationId xmlns:a16="http://schemas.microsoft.com/office/drawing/2014/main" id="{654FE151-C45D-6386-36A6-B94068A81169}"/>
              </a:ext>
            </a:extLst>
          </p:cNvPr>
          <p:cNvSpPr txBox="1"/>
          <p:nvPr/>
        </p:nvSpPr>
        <p:spPr>
          <a:xfrm>
            <a:off x="2978" y="2021375"/>
            <a:ext cx="419254" cy="369332"/>
          </a:xfrm>
          <a:prstGeom prst="rect">
            <a:avLst/>
          </a:prstGeom>
          <a:noFill/>
        </p:spPr>
        <p:txBody>
          <a:bodyPr wrap="square">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①</a:t>
            </a:r>
          </a:p>
        </p:txBody>
      </p:sp>
      <p:sp>
        <p:nvSpPr>
          <p:cNvPr id="7" name="テキスト ボックス 6">
            <a:extLst>
              <a:ext uri="{FF2B5EF4-FFF2-40B4-BE49-F238E27FC236}">
                <a16:creationId xmlns:a16="http://schemas.microsoft.com/office/drawing/2014/main" id="{CDB23C75-7B48-AF98-2DA9-37989E20EA69}"/>
              </a:ext>
            </a:extLst>
          </p:cNvPr>
          <p:cNvSpPr txBox="1"/>
          <p:nvPr/>
        </p:nvSpPr>
        <p:spPr>
          <a:xfrm>
            <a:off x="2978" y="4097962"/>
            <a:ext cx="616454" cy="369332"/>
          </a:xfrm>
          <a:prstGeom prst="rect">
            <a:avLst/>
          </a:prstGeom>
          <a:noFill/>
        </p:spPr>
        <p:txBody>
          <a:bodyPr wrap="square">
            <a:spAutoFit/>
          </a:bodyPr>
          <a:lstStyle/>
          <a:p>
            <a:r>
              <a:rPr lang="ja-JP" altLang="en-US" dirty="0">
                <a:solidFill>
                  <a:schemeClr val="accent1"/>
                </a:solidFill>
                <a:latin typeface="Meiryo UI" panose="020B0604030504040204" pitchFamily="50" charset="-128"/>
                <a:ea typeface="Meiryo UI" panose="020B0604030504040204" pitchFamily="50" charset="-128"/>
              </a:rPr>
              <a:t>①‘</a:t>
            </a:r>
            <a:endParaRPr kumimoji="1" lang="ja-JP" altLang="en-US" dirty="0">
              <a:solidFill>
                <a:schemeClr val="accent1"/>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438322F9-64A3-F462-3A56-094D107D99D1}"/>
              </a:ext>
            </a:extLst>
          </p:cNvPr>
          <p:cNvSpPr txBox="1"/>
          <p:nvPr/>
        </p:nvSpPr>
        <p:spPr>
          <a:xfrm>
            <a:off x="1810238" y="2021375"/>
            <a:ext cx="419254" cy="369332"/>
          </a:xfrm>
          <a:prstGeom prst="rect">
            <a:avLst/>
          </a:prstGeom>
          <a:noFill/>
        </p:spPr>
        <p:txBody>
          <a:bodyPr wrap="square">
            <a:spAutoFit/>
          </a:bodyPr>
          <a:lstStyle/>
          <a:p>
            <a:r>
              <a:rPr lang="ja-JP" altLang="en-US" dirty="0">
                <a:solidFill>
                  <a:srgbClr val="FF0000"/>
                </a:solidFill>
                <a:latin typeface="Meiryo UI" panose="020B0604030504040204" pitchFamily="50" charset="-128"/>
                <a:ea typeface="Meiryo UI" panose="020B0604030504040204" pitchFamily="50" charset="-128"/>
              </a:rPr>
              <a:t>②</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147617AF-A86D-F7E1-809F-D6B6AA4EF180}"/>
              </a:ext>
            </a:extLst>
          </p:cNvPr>
          <p:cNvSpPr txBox="1"/>
          <p:nvPr/>
        </p:nvSpPr>
        <p:spPr>
          <a:xfrm>
            <a:off x="3824832" y="2021375"/>
            <a:ext cx="419254" cy="369332"/>
          </a:xfrm>
          <a:prstGeom prst="rect">
            <a:avLst/>
          </a:prstGeom>
          <a:noFill/>
        </p:spPr>
        <p:txBody>
          <a:bodyPr wrap="square">
            <a:spAutoFit/>
          </a:bodyPr>
          <a:lstStyle/>
          <a:p>
            <a:r>
              <a:rPr lang="ja-JP" altLang="en-US" dirty="0">
                <a:solidFill>
                  <a:srgbClr val="FF0000"/>
                </a:solidFill>
                <a:latin typeface="Meiryo UI" panose="020B0604030504040204" pitchFamily="50" charset="-128"/>
                <a:ea typeface="Meiryo UI" panose="020B0604030504040204" pitchFamily="50" charset="-128"/>
              </a:rPr>
              <a:t>③</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8EBA010B-3FE9-7441-1109-AF09D4B72443}"/>
              </a:ext>
            </a:extLst>
          </p:cNvPr>
          <p:cNvSpPr txBox="1"/>
          <p:nvPr/>
        </p:nvSpPr>
        <p:spPr>
          <a:xfrm>
            <a:off x="1827481" y="3170204"/>
            <a:ext cx="616454" cy="369332"/>
          </a:xfrm>
          <a:prstGeom prst="rect">
            <a:avLst/>
          </a:prstGeom>
          <a:noFill/>
        </p:spPr>
        <p:txBody>
          <a:bodyPr wrap="square">
            <a:spAutoFit/>
          </a:bodyPr>
          <a:lstStyle/>
          <a:p>
            <a:r>
              <a:rPr lang="ja-JP" altLang="en-US" dirty="0">
                <a:solidFill>
                  <a:schemeClr val="accent1"/>
                </a:solidFill>
                <a:latin typeface="Meiryo UI" panose="020B0604030504040204" pitchFamily="50" charset="-128"/>
                <a:ea typeface="Meiryo UI" panose="020B0604030504040204" pitchFamily="50" charset="-128"/>
              </a:rPr>
              <a:t>②’</a:t>
            </a:r>
            <a:endParaRPr kumimoji="1" lang="ja-JP" altLang="en-US" dirty="0">
              <a:solidFill>
                <a:schemeClr val="accent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3FAB91FD-3DED-544F-830A-F97AC01D121D}"/>
              </a:ext>
            </a:extLst>
          </p:cNvPr>
          <p:cNvSpPr txBox="1"/>
          <p:nvPr/>
        </p:nvSpPr>
        <p:spPr>
          <a:xfrm>
            <a:off x="3807780" y="3295930"/>
            <a:ext cx="616454" cy="369332"/>
          </a:xfrm>
          <a:prstGeom prst="rect">
            <a:avLst/>
          </a:prstGeom>
          <a:noFill/>
        </p:spPr>
        <p:txBody>
          <a:bodyPr wrap="square">
            <a:spAutoFit/>
          </a:bodyPr>
          <a:lstStyle/>
          <a:p>
            <a:r>
              <a:rPr lang="ja-JP" altLang="en-US" dirty="0">
                <a:solidFill>
                  <a:schemeClr val="accent1"/>
                </a:solidFill>
                <a:latin typeface="Meiryo UI" panose="020B0604030504040204" pitchFamily="50" charset="-128"/>
                <a:ea typeface="Meiryo UI" panose="020B0604030504040204" pitchFamily="50" charset="-128"/>
              </a:rPr>
              <a:t>③’</a:t>
            </a:r>
            <a:endParaRPr kumimoji="1" lang="ja-JP" altLang="en-US" dirty="0">
              <a:solidFill>
                <a:schemeClr val="accent1"/>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D0DA8BE7-B629-0A67-3FA0-07F66310E109}"/>
              </a:ext>
            </a:extLst>
          </p:cNvPr>
          <p:cNvSpPr txBox="1"/>
          <p:nvPr/>
        </p:nvSpPr>
        <p:spPr>
          <a:xfrm>
            <a:off x="3824832" y="3907961"/>
            <a:ext cx="419254" cy="369332"/>
          </a:xfrm>
          <a:prstGeom prst="rect">
            <a:avLst/>
          </a:prstGeom>
          <a:noFill/>
        </p:spPr>
        <p:txBody>
          <a:bodyPr wrap="square">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④</a:t>
            </a:r>
          </a:p>
        </p:txBody>
      </p:sp>
    </p:spTree>
    <p:extLst>
      <p:ext uri="{BB962C8B-B14F-4D97-AF65-F5344CB8AC3E}">
        <p14:creationId xmlns:p14="http://schemas.microsoft.com/office/powerpoint/2010/main" val="2950402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8ABF1-0884-CB3C-2F5E-70B7D1EF72FC}"/>
            </a:ext>
          </a:extLst>
        </p:cNvPr>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3E1EC7AF-7EF7-1581-DE12-CA27C0999A2C}"/>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0FAF8DB3-B534-C78B-73AE-35D1C23F5D8C}"/>
              </a:ext>
            </a:extLst>
          </p:cNvPr>
          <p:cNvSpPr txBox="1"/>
          <p:nvPr/>
        </p:nvSpPr>
        <p:spPr>
          <a:xfrm>
            <a:off x="6323552" y="2226685"/>
            <a:ext cx="5868448" cy="3970318"/>
          </a:xfrm>
          <a:prstGeom prst="rect">
            <a:avLst/>
          </a:prstGeom>
          <a:noFill/>
        </p:spPr>
        <p:txBody>
          <a:bodyPr wrap="square" lIns="91440" tIns="45720" rIns="91440" bIns="45720" rtlCol="0" anchor="t">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endParaRPr lang="en-US" altLang="ja-JP" sz="1400" dirty="0">
              <a:solidFill>
                <a:schemeClr val="tx1"/>
              </a:solidFill>
            </a:endParaRPr>
          </a:p>
          <a:p>
            <a:pPr marL="269875" indent="-269875"/>
            <a:r>
              <a:rPr lang="ja-JP" altLang="en-US" sz="1400" dirty="0">
                <a:latin typeface="Meiryo UI"/>
                <a:ea typeface="Meiryo UI"/>
              </a:rPr>
              <a:t>①</a:t>
            </a:r>
            <a:r>
              <a:rPr lang="ja-JP" altLang="en-US" sz="1400" dirty="0">
                <a:solidFill>
                  <a:schemeClr val="tx1"/>
                </a:solidFill>
                <a:latin typeface="Meiryo UI"/>
                <a:ea typeface="Meiryo UI"/>
              </a:rPr>
              <a:t>　申請情報入力画面で選択した希望する補助金枠</a:t>
            </a:r>
            <a:r>
              <a:rPr lang="en-US" altLang="ja-JP" sz="1400" dirty="0">
                <a:solidFill>
                  <a:schemeClr val="tx1"/>
                </a:solidFill>
                <a:latin typeface="Meiryo UI"/>
                <a:ea typeface="Meiryo UI"/>
              </a:rPr>
              <a:t>(P.8)</a:t>
            </a:r>
            <a:r>
              <a:rPr lang="ja-JP" altLang="en-US" sz="1400" dirty="0">
                <a:solidFill>
                  <a:schemeClr val="tx1"/>
                </a:solidFill>
                <a:latin typeface="Meiryo UI"/>
                <a:ea typeface="Meiryo UI"/>
              </a:rPr>
              <a:t>が表示されていることをご確認ください。</a:t>
            </a:r>
            <a:endParaRPr lang="en-US" altLang="ja-JP" sz="1400" dirty="0">
              <a:solidFill>
                <a:schemeClr val="tx1"/>
              </a:solidFill>
              <a:latin typeface="Meiryo UI"/>
              <a:ea typeface="Meiryo UI"/>
            </a:endParaRPr>
          </a:p>
          <a:p>
            <a:pPr marL="269875" indent="-269875"/>
            <a:endParaRPr lang="en-US" altLang="ja-JP" sz="1400" dirty="0">
              <a:solidFill>
                <a:schemeClr val="tx1"/>
              </a:solidFill>
              <a:latin typeface="Meiryo UI"/>
              <a:ea typeface="Meiryo UI"/>
            </a:endParaRPr>
          </a:p>
          <a:p>
            <a:pPr marL="269875" indent="-269875"/>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申請情報入力画面にて、</a:t>
            </a:r>
            <a:r>
              <a:rPr lang="ja-JP" altLang="en-US" sz="1400" dirty="0">
                <a:solidFill>
                  <a:schemeClr val="tx1"/>
                </a:solidFill>
                <a:latin typeface="Meiryo UI" panose="020B0604030504040204" pitchFamily="50" charset="-128"/>
                <a:ea typeface="Meiryo UI" panose="020B0604030504040204" pitchFamily="50" charset="-128"/>
              </a:rPr>
              <a:t>インボイス特例を希望された方は</a:t>
            </a:r>
            <a:r>
              <a:rPr lang="en-US" altLang="ja-JP" sz="1400" b="1" u="sng" dirty="0">
                <a:solidFill>
                  <a:srgbClr val="FF0000"/>
                </a:solidFill>
                <a:latin typeface="Meiryo UI" panose="020B0604030504040204" pitchFamily="50" charset="-128"/>
                <a:ea typeface="Meiryo UI" panose="020B0604030504040204" pitchFamily="50" charset="-128"/>
              </a:rPr>
              <a:t>P.23</a:t>
            </a:r>
            <a:r>
              <a:rPr lang="ja-JP" altLang="en-US" sz="1400" dirty="0">
                <a:solidFill>
                  <a:schemeClr val="tx1"/>
                </a:solidFill>
                <a:latin typeface="Meiryo UI" panose="020B0604030504040204" pitchFamily="50" charset="-128"/>
                <a:ea typeface="Meiryo UI" panose="020B0604030504040204" pitchFamily="50" charset="-128"/>
              </a:rPr>
              <a:t>へ</a:t>
            </a:r>
            <a:endParaRPr lang="en-US" altLang="ja-JP" sz="1400" dirty="0">
              <a:solidFill>
                <a:schemeClr val="tx1"/>
              </a:solidFill>
              <a:latin typeface="Meiryo UI"/>
              <a:ea typeface="Meiryo UI"/>
            </a:endParaRPr>
          </a:p>
          <a:p>
            <a:pPr marL="269875" indent="-269875"/>
            <a:endParaRPr lang="en-US" altLang="ja-JP" sz="1400" dirty="0">
              <a:solidFill>
                <a:schemeClr val="tx1"/>
              </a:solidFill>
              <a:latin typeface="Meiryo UI"/>
              <a:ea typeface="Meiryo UI"/>
            </a:endParaRPr>
          </a:p>
          <a:p>
            <a:pPr marL="269875" indent="-269875"/>
            <a:r>
              <a:rPr lang="ja-JP" altLang="en-US" sz="1400" dirty="0">
                <a:solidFill>
                  <a:schemeClr val="tx1"/>
                </a:solidFill>
                <a:latin typeface="Meiryo UI"/>
                <a:ea typeface="Meiryo UI"/>
              </a:rPr>
              <a:t>・「通常枠</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上限</a:t>
            </a:r>
            <a:r>
              <a:rPr lang="en-US" altLang="ja-JP" sz="1400" dirty="0">
                <a:solidFill>
                  <a:schemeClr val="tx1"/>
                </a:solidFill>
                <a:latin typeface="Meiryo UI"/>
                <a:ea typeface="Meiryo UI"/>
              </a:rPr>
              <a:t>50</a:t>
            </a:r>
            <a:r>
              <a:rPr lang="ja-JP" altLang="en-US" sz="1400" dirty="0">
                <a:solidFill>
                  <a:schemeClr val="tx1"/>
                </a:solidFill>
                <a:latin typeface="Meiryo UI"/>
                <a:ea typeface="Meiryo UI"/>
              </a:rPr>
              <a:t>万円</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a:t>
            </a:r>
            <a:endParaRPr lang="en-US" altLang="ja-JP" sz="1400" dirty="0">
              <a:solidFill>
                <a:schemeClr val="tx1"/>
              </a:solidFill>
              <a:latin typeface="Meiryo UI"/>
              <a:ea typeface="Meiryo UI"/>
            </a:endParaRPr>
          </a:p>
          <a:p>
            <a:pPr marL="269875" indent="-269875"/>
            <a:endParaRPr lang="en-US" altLang="ja-JP" sz="1400" dirty="0">
              <a:solidFill>
                <a:schemeClr val="tx1"/>
              </a:solidFill>
              <a:latin typeface="Meiryo UI"/>
              <a:ea typeface="Meiryo UI"/>
            </a:endParaRPr>
          </a:p>
          <a:p>
            <a:pPr marL="269875" indent="-269875"/>
            <a:r>
              <a:rPr lang="ja-JP" altLang="en-US" sz="1400" dirty="0">
                <a:solidFill>
                  <a:schemeClr val="tx1"/>
                </a:solidFill>
                <a:latin typeface="Meiryo UI"/>
                <a:ea typeface="Meiryo UI"/>
              </a:rPr>
              <a:t>・「賃金引上げ枠</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上限</a:t>
            </a:r>
            <a:r>
              <a:rPr lang="en-US" altLang="ja-JP" sz="1400" dirty="0">
                <a:solidFill>
                  <a:schemeClr val="tx1"/>
                </a:solidFill>
                <a:latin typeface="Meiryo UI"/>
                <a:ea typeface="Meiryo UI"/>
              </a:rPr>
              <a:t>200</a:t>
            </a:r>
            <a:r>
              <a:rPr lang="ja-JP" altLang="en-US" sz="1400" dirty="0">
                <a:solidFill>
                  <a:schemeClr val="tx1"/>
                </a:solidFill>
                <a:latin typeface="Meiryo UI"/>
                <a:ea typeface="Meiryo UI"/>
              </a:rPr>
              <a:t>万</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」を選択した場合は</a:t>
            </a:r>
            <a:r>
              <a:rPr lang="en-US" altLang="ja-JP" sz="1400" b="1" u="sng" dirty="0">
                <a:solidFill>
                  <a:srgbClr val="FF0000"/>
                </a:solidFill>
                <a:latin typeface="Meiryo UI" panose="020B0604030504040204" pitchFamily="50" charset="-128"/>
                <a:ea typeface="Meiryo UI" panose="020B0604030504040204" pitchFamily="50" charset="-128"/>
              </a:rPr>
              <a:t>P.31</a:t>
            </a:r>
            <a:r>
              <a:rPr lang="ja-JP" altLang="en-US" sz="1400" dirty="0">
                <a:solidFill>
                  <a:schemeClr val="tx1"/>
                </a:solidFill>
                <a:latin typeface="Meiryo UI" panose="020B0604030504040204" pitchFamily="50" charset="-128"/>
                <a:ea typeface="Meiryo UI" panose="020B0604030504040204" pitchFamily="50" charset="-128"/>
              </a:rPr>
              <a:t>へ</a:t>
            </a:r>
            <a:endParaRPr lang="en-US" altLang="ja-JP" sz="1400" dirty="0">
              <a:solidFill>
                <a:schemeClr val="tx1"/>
              </a:solidFill>
              <a:latin typeface="Meiryo UI"/>
              <a:ea typeface="Meiryo UI"/>
            </a:endParaRPr>
          </a:p>
          <a:p>
            <a:pPr marL="269875" indent="-269875"/>
            <a:endParaRPr lang="en-US" altLang="ja-JP" sz="1400" dirty="0">
              <a:solidFill>
                <a:schemeClr val="tx1"/>
              </a:solidFill>
              <a:latin typeface="Meiryo UI"/>
              <a:ea typeface="Meiryo UI"/>
            </a:endParaRPr>
          </a:p>
          <a:p>
            <a:pPr marL="269875" indent="-269875"/>
            <a:r>
              <a:rPr lang="ja-JP" altLang="en-US" sz="1400" dirty="0">
                <a:solidFill>
                  <a:schemeClr val="tx1"/>
                </a:solidFill>
                <a:latin typeface="Meiryo UI"/>
                <a:ea typeface="Meiryo UI"/>
              </a:rPr>
              <a:t>・「賃金引上げ枠</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赤字事業者</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」を選択した場合は</a:t>
            </a:r>
            <a:r>
              <a:rPr lang="en-US" altLang="ja-JP" sz="1400" b="1" u="sng" dirty="0">
                <a:solidFill>
                  <a:srgbClr val="FF0000"/>
                </a:solidFill>
                <a:latin typeface="Meiryo UI" panose="020B0604030504040204" pitchFamily="50" charset="-128"/>
                <a:ea typeface="Meiryo UI" panose="020B0604030504040204" pitchFamily="50" charset="-128"/>
              </a:rPr>
              <a:t>P.36</a:t>
            </a:r>
            <a:r>
              <a:rPr lang="ja-JP" altLang="en-US" sz="1400" dirty="0">
                <a:solidFill>
                  <a:schemeClr val="tx1"/>
                </a:solidFill>
                <a:latin typeface="Meiryo UI" panose="020B0604030504040204" pitchFamily="50" charset="-128"/>
                <a:ea typeface="Meiryo UI" panose="020B0604030504040204" pitchFamily="50" charset="-128"/>
              </a:rPr>
              <a:t>へ</a:t>
            </a:r>
            <a:endParaRPr lang="en-US" altLang="ja-JP" sz="1400" dirty="0">
              <a:solidFill>
                <a:schemeClr val="tx1"/>
              </a:solidFill>
              <a:latin typeface="Meiryo UI"/>
              <a:ea typeface="Meiryo UI"/>
            </a:endParaRPr>
          </a:p>
          <a:p>
            <a:pPr marL="269875" indent="-269875"/>
            <a:endParaRPr lang="en-US" altLang="ja-JP" sz="1400" dirty="0">
              <a:solidFill>
                <a:schemeClr val="tx1"/>
              </a:solidFill>
              <a:latin typeface="Meiryo UI"/>
              <a:ea typeface="Meiryo UI"/>
            </a:endParaRPr>
          </a:p>
          <a:p>
            <a:pPr marL="269875" indent="-269875"/>
            <a:r>
              <a:rPr lang="ja-JP" altLang="en-US" sz="1400" dirty="0">
                <a:solidFill>
                  <a:schemeClr val="tx1"/>
                </a:solidFill>
                <a:latin typeface="Meiryo UI"/>
                <a:ea typeface="Meiryo UI"/>
              </a:rPr>
              <a:t>・「卒業枠」を選択した場合は</a:t>
            </a:r>
            <a:r>
              <a:rPr lang="en-US" altLang="ja-JP" sz="1400" b="1" u="sng" dirty="0">
                <a:solidFill>
                  <a:srgbClr val="FF0000"/>
                </a:solidFill>
                <a:latin typeface="Meiryo UI" panose="020B0604030504040204" pitchFamily="50" charset="-128"/>
                <a:ea typeface="Meiryo UI" panose="020B0604030504040204" pitchFamily="50" charset="-128"/>
              </a:rPr>
              <a:t>P.28</a:t>
            </a:r>
            <a:r>
              <a:rPr lang="ja-JP" altLang="en-US" sz="1400" dirty="0">
                <a:solidFill>
                  <a:schemeClr val="tx1"/>
                </a:solidFill>
                <a:latin typeface="Meiryo UI" panose="020B0604030504040204" pitchFamily="50" charset="-128"/>
                <a:ea typeface="Meiryo UI" panose="020B0604030504040204" pitchFamily="50" charset="-128"/>
              </a:rPr>
              <a:t>へ</a:t>
            </a:r>
            <a:endParaRPr lang="en-US" altLang="ja-JP" sz="1400" dirty="0">
              <a:solidFill>
                <a:schemeClr val="tx1"/>
              </a:solidFill>
              <a:latin typeface="Meiryo UI" panose="020B0604030504040204" pitchFamily="50" charset="-128"/>
              <a:ea typeface="Meiryo UI" panose="020B0604030504040204" pitchFamily="50" charset="-128"/>
            </a:endParaRPr>
          </a:p>
          <a:p>
            <a:pPr marL="269875" indent="-269875"/>
            <a:endParaRPr lang="en-US" altLang="ja-JP" sz="1400" dirty="0">
              <a:solidFill>
                <a:schemeClr val="tx1"/>
              </a:solidFill>
              <a:latin typeface="Meiryo UI"/>
              <a:ea typeface="Meiryo UI"/>
            </a:endParaRPr>
          </a:p>
          <a:p>
            <a:pPr marL="269875" indent="-269875"/>
            <a:r>
              <a:rPr lang="ja-JP" altLang="en-US" sz="1400" dirty="0">
                <a:solidFill>
                  <a:schemeClr val="tx1"/>
                </a:solidFill>
                <a:latin typeface="Meiryo UI"/>
                <a:ea typeface="Meiryo UI"/>
              </a:rPr>
              <a:t>・「後継者支援枠」を選択した場合は</a:t>
            </a:r>
            <a:r>
              <a:rPr lang="en-US" altLang="ja-JP" sz="1400" b="1" u="sng" dirty="0">
                <a:solidFill>
                  <a:srgbClr val="FF0000"/>
                </a:solidFill>
                <a:latin typeface="Meiryo UI" panose="020B0604030504040204" pitchFamily="50" charset="-128"/>
                <a:ea typeface="Meiryo UI" panose="020B0604030504040204" pitchFamily="50" charset="-128"/>
              </a:rPr>
              <a:t>P.29</a:t>
            </a:r>
            <a:r>
              <a:rPr lang="ja-JP" altLang="en-US" sz="1400" dirty="0">
                <a:solidFill>
                  <a:schemeClr val="tx1"/>
                </a:solidFill>
                <a:latin typeface="Meiryo UI" panose="020B0604030504040204" pitchFamily="50" charset="-128"/>
                <a:ea typeface="Meiryo UI" panose="020B0604030504040204" pitchFamily="50" charset="-128"/>
              </a:rPr>
              <a:t>へ</a:t>
            </a:r>
            <a:endParaRPr lang="en-US" altLang="ja-JP" sz="1400" dirty="0">
              <a:solidFill>
                <a:schemeClr val="tx1"/>
              </a:solidFill>
              <a:latin typeface="Meiryo UI" panose="020B0604030504040204" pitchFamily="50" charset="-128"/>
              <a:ea typeface="Meiryo UI" panose="020B0604030504040204" pitchFamily="50" charset="-128"/>
            </a:endParaRPr>
          </a:p>
          <a:p>
            <a:pPr marL="269875" indent="-269875"/>
            <a:endParaRPr lang="en-US" altLang="ja-JP" sz="1400" dirty="0">
              <a:solidFill>
                <a:schemeClr val="tx1"/>
              </a:solidFill>
              <a:latin typeface="Meiryo UI"/>
              <a:ea typeface="Meiryo UI"/>
            </a:endParaRPr>
          </a:p>
          <a:p>
            <a:pPr marL="269875" indent="-269875"/>
            <a:r>
              <a:rPr lang="ja-JP" altLang="en-US" sz="1400" dirty="0">
                <a:solidFill>
                  <a:schemeClr val="tx1"/>
                </a:solidFill>
                <a:latin typeface="Meiryo UI"/>
                <a:ea typeface="Meiryo UI"/>
              </a:rPr>
              <a:t>・「創業枠」を選択した場合は</a:t>
            </a:r>
            <a:r>
              <a:rPr lang="en-US" altLang="ja-JP" sz="1400" b="1" u="sng" dirty="0">
                <a:solidFill>
                  <a:srgbClr val="FF0000"/>
                </a:solidFill>
                <a:latin typeface="Meiryo UI" panose="020B0604030504040204" pitchFamily="50" charset="-128"/>
                <a:ea typeface="Meiryo UI" panose="020B0604030504040204" pitchFamily="50" charset="-128"/>
              </a:rPr>
              <a:t>P.30</a:t>
            </a:r>
            <a:r>
              <a:rPr lang="ja-JP" altLang="en-US" sz="1400" dirty="0">
                <a:solidFill>
                  <a:schemeClr val="tx1"/>
                </a:solidFill>
                <a:latin typeface="Meiryo UI" panose="020B0604030504040204" pitchFamily="50" charset="-128"/>
                <a:ea typeface="Meiryo UI" panose="020B0604030504040204" pitchFamily="50" charset="-128"/>
              </a:rPr>
              <a:t>へ</a:t>
            </a:r>
            <a:endParaRPr lang="en-US" altLang="ja-JP" sz="1400" dirty="0">
              <a:solidFill>
                <a:schemeClr val="tx1"/>
              </a:solidFill>
              <a:latin typeface="Meiryo UI" panose="020B0604030504040204" pitchFamily="50" charset="-128"/>
              <a:ea typeface="Meiryo UI" panose="020B0604030504040204" pitchFamily="50" charset="-128"/>
            </a:endParaRPr>
          </a:p>
          <a:p>
            <a:pPr marL="269875" indent="-269875"/>
            <a:endParaRPr lang="en-US" altLang="ja-JP" sz="1400" dirty="0">
              <a:solidFill>
                <a:schemeClr val="tx1"/>
              </a:solidFill>
              <a:latin typeface="Meiryo UI"/>
              <a:ea typeface="Meiryo UI"/>
            </a:endParaRPr>
          </a:p>
        </p:txBody>
      </p:sp>
      <p:sp>
        <p:nvSpPr>
          <p:cNvPr id="4" name="テキスト プレースホルダ 38">
            <a:extLst>
              <a:ext uri="{FF2B5EF4-FFF2-40B4-BE49-F238E27FC236}">
                <a16:creationId xmlns:a16="http://schemas.microsoft.com/office/drawing/2014/main" id="{37138D86-5417-CFAC-278D-4A3A46F7CB7F}"/>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希望する枠及び加点項目</a:t>
            </a:r>
            <a:endParaRPr lang="en-US" altLang="ja-JP" sz="1400" b="1" dirty="0">
              <a:cs typeface="メイリオ" panose="020B0604030504040204" pitchFamily="50" charset="-128"/>
            </a:endParaRPr>
          </a:p>
        </p:txBody>
      </p:sp>
      <p:sp>
        <p:nvSpPr>
          <p:cNvPr id="6" name="正方形/長方形 5">
            <a:extLst>
              <a:ext uri="{FF2B5EF4-FFF2-40B4-BE49-F238E27FC236}">
                <a16:creationId xmlns:a16="http://schemas.microsoft.com/office/drawing/2014/main" id="{9EA5B9C0-9CCC-D694-245F-EE5A7B7D720F}"/>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希望する枠及び加点項目画面です。</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B0098D9A-822F-5A69-6DD3-24E11C25EA41}"/>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8" name="図 7" descr="図形&#10;&#10;低い精度で自動的に生成された説明">
            <a:extLst>
              <a:ext uri="{FF2B5EF4-FFF2-40B4-BE49-F238E27FC236}">
                <a16:creationId xmlns:a16="http://schemas.microsoft.com/office/drawing/2014/main" id="{053DF6E8-C03F-44C1-E945-CC2539683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sp>
        <p:nvSpPr>
          <p:cNvPr id="16" name="テキスト ボックス 15">
            <a:extLst>
              <a:ext uri="{FF2B5EF4-FFF2-40B4-BE49-F238E27FC236}">
                <a16:creationId xmlns:a16="http://schemas.microsoft.com/office/drawing/2014/main" id="{A014AAF8-0A1C-0705-EA56-0E69892BE1E6}"/>
              </a:ext>
            </a:extLst>
          </p:cNvPr>
          <p:cNvSpPr txBox="1"/>
          <p:nvPr/>
        </p:nvSpPr>
        <p:spPr>
          <a:xfrm flipH="1">
            <a:off x="937360" y="4965906"/>
            <a:ext cx="367998" cy="369332"/>
          </a:xfrm>
          <a:prstGeom prst="rect">
            <a:avLst/>
          </a:prstGeom>
          <a:noFill/>
        </p:spPr>
        <p:txBody>
          <a:bodyPr wrap="square">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①</a:t>
            </a:r>
          </a:p>
        </p:txBody>
      </p:sp>
      <p:pic>
        <p:nvPicPr>
          <p:cNvPr id="11" name="図 10">
            <a:extLst>
              <a:ext uri="{FF2B5EF4-FFF2-40B4-BE49-F238E27FC236}">
                <a16:creationId xmlns:a16="http://schemas.microsoft.com/office/drawing/2014/main" id="{375209CB-5704-1FC8-AB7B-3D4F671A4EFE}"/>
              </a:ext>
            </a:extLst>
          </p:cNvPr>
          <p:cNvPicPr>
            <a:picLocks noChangeAspect="1"/>
          </p:cNvPicPr>
          <p:nvPr/>
        </p:nvPicPr>
        <p:blipFill>
          <a:blip r:embed="rId3"/>
          <a:stretch>
            <a:fillRect/>
          </a:stretch>
        </p:blipFill>
        <p:spPr>
          <a:xfrm>
            <a:off x="1374558" y="1377640"/>
            <a:ext cx="2904838" cy="4134159"/>
          </a:xfrm>
          <a:prstGeom prst="rect">
            <a:avLst/>
          </a:prstGeom>
        </p:spPr>
      </p:pic>
    </p:spTree>
    <p:extLst>
      <p:ext uri="{BB962C8B-B14F-4D97-AF65-F5344CB8AC3E}">
        <p14:creationId xmlns:p14="http://schemas.microsoft.com/office/powerpoint/2010/main" val="785591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F4749-E1D8-C8AE-3A5E-488CF841785D}"/>
            </a:ext>
          </a:extLst>
        </p:cNvPr>
        <p:cNvGrpSpPr/>
        <p:nvPr/>
      </p:nvGrpSpPr>
      <p:grpSpPr>
        <a:xfrm>
          <a:off x="0" y="0"/>
          <a:ext cx="0" cy="0"/>
          <a:chOff x="0" y="0"/>
          <a:chExt cx="0" cy="0"/>
        </a:xfrm>
      </p:grpSpPr>
      <p:pic>
        <p:nvPicPr>
          <p:cNvPr id="9" name="図 8">
            <a:extLst>
              <a:ext uri="{FF2B5EF4-FFF2-40B4-BE49-F238E27FC236}">
                <a16:creationId xmlns:a16="http://schemas.microsoft.com/office/drawing/2014/main" id="{D2D5FBC0-C18A-0F20-1573-840172926B5F}"/>
              </a:ext>
            </a:extLst>
          </p:cNvPr>
          <p:cNvPicPr>
            <a:picLocks noChangeAspect="1"/>
          </p:cNvPicPr>
          <p:nvPr/>
        </p:nvPicPr>
        <p:blipFill>
          <a:blip r:embed="rId2"/>
          <a:stretch>
            <a:fillRect/>
          </a:stretch>
        </p:blipFill>
        <p:spPr>
          <a:xfrm>
            <a:off x="734569" y="1512504"/>
            <a:ext cx="2242301" cy="4826884"/>
          </a:xfrm>
          <a:prstGeom prst="rect">
            <a:avLst/>
          </a:prstGeom>
        </p:spPr>
      </p:pic>
      <p:pic>
        <p:nvPicPr>
          <p:cNvPr id="14" name="図 13">
            <a:extLst>
              <a:ext uri="{FF2B5EF4-FFF2-40B4-BE49-F238E27FC236}">
                <a16:creationId xmlns:a16="http://schemas.microsoft.com/office/drawing/2014/main" id="{47670C99-63F3-2E21-42D0-75A04C9B8F54}"/>
              </a:ext>
            </a:extLst>
          </p:cNvPr>
          <p:cNvPicPr>
            <a:picLocks noChangeAspect="1"/>
          </p:cNvPicPr>
          <p:nvPr/>
        </p:nvPicPr>
        <p:blipFill>
          <a:blip r:embed="rId3"/>
          <a:stretch>
            <a:fillRect/>
          </a:stretch>
        </p:blipFill>
        <p:spPr>
          <a:xfrm>
            <a:off x="3037520" y="1460115"/>
            <a:ext cx="2221344" cy="4931663"/>
          </a:xfrm>
          <a:prstGeom prst="rect">
            <a:avLst/>
          </a:prstGeom>
        </p:spPr>
      </p:pic>
      <p:sp>
        <p:nvSpPr>
          <p:cNvPr id="29" name="正方形/長方形 28">
            <a:extLst>
              <a:ext uri="{FF2B5EF4-FFF2-40B4-BE49-F238E27FC236}">
                <a16:creationId xmlns:a16="http://schemas.microsoft.com/office/drawing/2014/main" id="{43F0F7EA-0E94-6D75-D31F-86D7C0D37A23}"/>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6BDC800E-E910-0006-5AD9-7104488FBD8A}"/>
              </a:ext>
            </a:extLst>
          </p:cNvPr>
          <p:cNvSpPr txBox="1"/>
          <p:nvPr/>
        </p:nvSpPr>
        <p:spPr>
          <a:xfrm>
            <a:off x="6194119" y="2338828"/>
            <a:ext cx="5868448" cy="2031325"/>
          </a:xfrm>
          <a:prstGeom prst="rect">
            <a:avLst/>
          </a:prstGeom>
          <a:noFill/>
        </p:spPr>
        <p:txBody>
          <a:bodyPr wrap="square" lIns="91440" tIns="45720" rIns="91440" bIns="45720" rtlCol="0" anchor="t">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endParaRPr lang="en-US" altLang="ja-JP" sz="1400" dirty="0">
              <a:solidFill>
                <a:schemeClr val="tx1"/>
              </a:solidFill>
            </a:endParaRPr>
          </a:p>
          <a:p>
            <a:pPr marL="269875" indent="-269875"/>
            <a:r>
              <a:rPr lang="ja-JP" altLang="en-US" sz="1400" dirty="0">
                <a:latin typeface="Meiryo UI"/>
                <a:ea typeface="Meiryo UI"/>
              </a:rPr>
              <a:t>①　</a:t>
            </a:r>
            <a:r>
              <a:rPr lang="ja-JP" altLang="en-US" sz="1400" dirty="0">
                <a:solidFill>
                  <a:schemeClr val="tx1"/>
                </a:solidFill>
                <a:latin typeface="Meiryo UI"/>
                <a:ea typeface="Meiryo UI"/>
              </a:rPr>
              <a:t>適格請求書発行事業者の登録通知書の写しを添付してください。</a:t>
            </a:r>
            <a:endParaRPr lang="en-US" altLang="ja-JP" sz="1400" dirty="0">
              <a:solidFill>
                <a:schemeClr val="tx1"/>
              </a:solidFill>
              <a:latin typeface="Meiryo UI"/>
              <a:ea typeface="Meiryo UI"/>
            </a:endParaRPr>
          </a:p>
          <a:p>
            <a:pPr marL="269875" indent="-269875"/>
            <a:endParaRPr lang="en-US" altLang="ja-JP" sz="1400" dirty="0">
              <a:solidFill>
                <a:schemeClr val="tx1"/>
              </a:solidFill>
              <a:latin typeface="Meiryo UI"/>
              <a:ea typeface="Meiryo UI"/>
            </a:endParaRPr>
          </a:p>
          <a:p>
            <a:pPr marL="269875" indent="-269875"/>
            <a:endParaRPr lang="en-US" altLang="ja-JP" sz="1400" dirty="0">
              <a:solidFill>
                <a:schemeClr val="tx1"/>
              </a:solidFill>
              <a:latin typeface="Meiryo UI"/>
              <a:ea typeface="Meiryo UI"/>
            </a:endParaRPr>
          </a:p>
          <a:p>
            <a:pPr marL="269875" indent="-269875"/>
            <a:r>
              <a:rPr lang="ja-JP" altLang="en-US" sz="1400" dirty="0">
                <a:latin typeface="Meiryo UI"/>
                <a:ea typeface="Meiryo UI"/>
              </a:rPr>
              <a:t>②</a:t>
            </a:r>
            <a:r>
              <a:rPr lang="ja-JP" altLang="en-US" sz="1400" dirty="0">
                <a:solidFill>
                  <a:schemeClr val="tx1"/>
                </a:solidFill>
                <a:latin typeface="Meiryo UI"/>
                <a:ea typeface="Meiryo UI"/>
              </a:rPr>
              <a:t>　登録申請データの「受信通知」を印刷したものを添付してください。</a:t>
            </a:r>
          </a:p>
          <a:p>
            <a:pPr marL="269875" indent="-269875"/>
            <a:endParaRPr lang="en-US" altLang="ja-JP" sz="1400" dirty="0">
              <a:solidFill>
                <a:schemeClr val="tx1"/>
              </a:solidFill>
              <a:latin typeface="Meiryo UI"/>
              <a:ea typeface="Meiryo UI"/>
            </a:endParaRPr>
          </a:p>
          <a:p>
            <a:pPr marL="269875" indent="-269875"/>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「郵送（紙）で登録申請手続中の事業者」・「登録申請がまだの事業者」は、申請時の提出不要。</a:t>
            </a:r>
            <a:endParaRPr lang="en-US" altLang="ja-JP" sz="1400" dirty="0">
              <a:solidFill>
                <a:schemeClr val="tx1"/>
              </a:solidFill>
              <a:latin typeface="Meiryo UI"/>
              <a:ea typeface="Meiryo UI"/>
            </a:endParaRPr>
          </a:p>
          <a:p>
            <a:pPr marL="269875" indent="-269875"/>
            <a:endParaRPr lang="en-US" altLang="ja-JP" sz="1400" dirty="0">
              <a:solidFill>
                <a:schemeClr val="tx1"/>
              </a:solidFill>
              <a:latin typeface="Meiryo UI"/>
              <a:ea typeface="Meiryo UI"/>
            </a:endParaRPr>
          </a:p>
        </p:txBody>
      </p:sp>
      <p:sp>
        <p:nvSpPr>
          <p:cNvPr id="11" name="テキスト ボックス 10">
            <a:extLst>
              <a:ext uri="{FF2B5EF4-FFF2-40B4-BE49-F238E27FC236}">
                <a16:creationId xmlns:a16="http://schemas.microsoft.com/office/drawing/2014/main" id="{2531DC12-9FE1-34E2-148B-427D14741466}"/>
              </a:ext>
            </a:extLst>
          </p:cNvPr>
          <p:cNvSpPr txBox="1"/>
          <p:nvPr/>
        </p:nvSpPr>
        <p:spPr>
          <a:xfrm>
            <a:off x="2894879" y="4227432"/>
            <a:ext cx="184731" cy="369332"/>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①</a:t>
            </a:r>
          </a:p>
        </p:txBody>
      </p:sp>
      <p:sp>
        <p:nvSpPr>
          <p:cNvPr id="4" name="テキスト プレースホルダ 38">
            <a:extLst>
              <a:ext uri="{FF2B5EF4-FFF2-40B4-BE49-F238E27FC236}">
                <a16:creationId xmlns:a16="http://schemas.microsoft.com/office/drawing/2014/main" id="{378B1BA8-C83F-78B9-CA5E-2A8EC5026B4F}"/>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希望する枠及び加点項目</a:t>
            </a:r>
            <a:endParaRPr lang="en-US" altLang="ja-JP" sz="1400" b="1" dirty="0">
              <a:cs typeface="メイリオ" panose="020B0604030504040204" pitchFamily="50" charset="-128"/>
            </a:endParaRPr>
          </a:p>
        </p:txBody>
      </p:sp>
      <p:sp>
        <p:nvSpPr>
          <p:cNvPr id="6" name="正方形/長方形 5">
            <a:extLst>
              <a:ext uri="{FF2B5EF4-FFF2-40B4-BE49-F238E27FC236}">
                <a16:creationId xmlns:a16="http://schemas.microsoft.com/office/drawing/2014/main" id="{9093D924-DF68-7DCA-61EE-1267F3DED70D}"/>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希望する枠及び加点項目（インボイス特例希望者用）画面です。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インボイス特例に係る必要書類について添付してください。</a:t>
            </a:r>
            <a:endParaRPr lang="en-US" altLang="ja-JP" sz="1400">
              <a:solidFill>
                <a:schemeClr val="tx1"/>
              </a:solidFill>
              <a:latin typeface="Meiryo UI" panose="020B0604030504040204" pitchFamily="50" charset="-128"/>
              <a:ea typeface="Meiryo UI" panose="020B0604030504040204" pitchFamily="50" charset="-128"/>
            </a:endParaRPr>
          </a:p>
          <a:p>
            <a:pPr algn="l"/>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A98E12F6-0E0B-E94D-9184-68CE389D1BC9}"/>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8" name="図 7" descr="図形&#10;&#10;低い精度で自動的に生成された説明">
            <a:extLst>
              <a:ext uri="{FF2B5EF4-FFF2-40B4-BE49-F238E27FC236}">
                <a16:creationId xmlns:a16="http://schemas.microsoft.com/office/drawing/2014/main" id="{91BE4E42-A169-2484-9D80-E917993794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sp>
        <p:nvSpPr>
          <p:cNvPr id="10" name="角丸四角形 7">
            <a:extLst>
              <a:ext uri="{FF2B5EF4-FFF2-40B4-BE49-F238E27FC236}">
                <a16:creationId xmlns:a16="http://schemas.microsoft.com/office/drawing/2014/main" id="{21923FA2-B3D8-2226-9959-0CB95F109F9B}"/>
              </a:ext>
            </a:extLst>
          </p:cNvPr>
          <p:cNvSpPr/>
          <p:nvPr/>
        </p:nvSpPr>
        <p:spPr>
          <a:xfrm>
            <a:off x="3276673" y="5315895"/>
            <a:ext cx="1676328" cy="242336"/>
          </a:xfrm>
          <a:prstGeom prst="roundRect">
            <a:avLst>
              <a:gd name="adj" fmla="val 13367"/>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7DFEDF90-9B4A-B9AE-6F81-8E13113008A5}"/>
              </a:ext>
            </a:extLst>
          </p:cNvPr>
          <p:cNvSpPr txBox="1"/>
          <p:nvPr/>
        </p:nvSpPr>
        <p:spPr>
          <a:xfrm>
            <a:off x="2894879" y="5254420"/>
            <a:ext cx="184731" cy="369332"/>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②</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12" name="角丸四角形 7">
            <a:extLst>
              <a:ext uri="{FF2B5EF4-FFF2-40B4-BE49-F238E27FC236}">
                <a16:creationId xmlns:a16="http://schemas.microsoft.com/office/drawing/2014/main" id="{DFAD6FA9-1854-8191-A76F-AF24D453D120}"/>
              </a:ext>
            </a:extLst>
          </p:cNvPr>
          <p:cNvSpPr/>
          <p:nvPr/>
        </p:nvSpPr>
        <p:spPr>
          <a:xfrm>
            <a:off x="3276671" y="4290235"/>
            <a:ext cx="1676329" cy="242336"/>
          </a:xfrm>
          <a:prstGeom prst="roundRect">
            <a:avLst>
              <a:gd name="adj" fmla="val 13367"/>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11168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B19955A0-92F5-BC84-B50C-589B6DDEF647}"/>
              </a:ext>
            </a:extLst>
          </p:cNvPr>
          <p:cNvPicPr>
            <a:picLocks noChangeAspect="1"/>
          </p:cNvPicPr>
          <p:nvPr/>
        </p:nvPicPr>
        <p:blipFill>
          <a:blip r:embed="rId2"/>
          <a:stretch>
            <a:fillRect/>
          </a:stretch>
        </p:blipFill>
        <p:spPr>
          <a:xfrm>
            <a:off x="3112506" y="1679586"/>
            <a:ext cx="1455228" cy="3134876"/>
          </a:xfrm>
          <a:prstGeom prst="rect">
            <a:avLst/>
          </a:prstGeom>
        </p:spPr>
      </p:pic>
      <p:sp>
        <p:nvSpPr>
          <p:cNvPr id="29" name="正方形/長方形 28">
            <a:extLst>
              <a:ext uri="{FF2B5EF4-FFF2-40B4-BE49-F238E27FC236}">
                <a16:creationId xmlns:a16="http://schemas.microsoft.com/office/drawing/2014/main" id="{4861DB06-FA79-4433-821E-AE3279448A72}"/>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7FA0952F-2C14-41B1-B29A-68B91BD96BEC}"/>
              </a:ext>
            </a:extLst>
          </p:cNvPr>
          <p:cNvSpPr txBox="1"/>
          <p:nvPr/>
        </p:nvSpPr>
        <p:spPr>
          <a:xfrm>
            <a:off x="6323552" y="2226685"/>
            <a:ext cx="5868448" cy="1877437"/>
          </a:xfrm>
          <a:prstGeom prst="rect">
            <a:avLst/>
          </a:prstGeom>
          <a:noFill/>
        </p:spPr>
        <p:txBody>
          <a:bodyPr wrap="square" lIns="91440" tIns="45720" rIns="91440" bIns="45720" rtlCol="0" anchor="t">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endParaRPr lang="en-US" altLang="ja-JP" sz="1400" dirty="0">
              <a:solidFill>
                <a:schemeClr val="tx1"/>
              </a:solidFill>
            </a:endParaRPr>
          </a:p>
          <a:p>
            <a:pPr marL="269875" indent="-269875"/>
            <a:r>
              <a:rPr lang="ja-JP" altLang="en-US" sz="1400" dirty="0"/>
              <a:t>①</a:t>
            </a:r>
            <a:r>
              <a:rPr lang="ja-JP" altLang="en-US" sz="1400" dirty="0">
                <a:solidFill>
                  <a:schemeClr val="tx1"/>
                </a:solidFill>
              </a:rPr>
              <a:t>　希望する重点政策加点を一つ選択してください。　</a:t>
            </a:r>
            <a:endParaRPr lang="en-US" altLang="ja-JP" sz="1400" dirty="0">
              <a:solidFill>
                <a:schemeClr val="tx1"/>
              </a:solidFill>
            </a:endParaRPr>
          </a:p>
          <a:p>
            <a:pPr marL="269875" indent="-269875"/>
            <a:r>
              <a:rPr lang="ja-JP" altLang="en-US" dirty="0">
                <a:solidFill>
                  <a:schemeClr val="tx1"/>
                </a:solidFill>
              </a:rPr>
              <a:t>　　</a:t>
            </a:r>
            <a:r>
              <a:rPr lang="en-US" altLang="ja-JP" dirty="0">
                <a:solidFill>
                  <a:schemeClr val="tx1"/>
                </a:solidFill>
              </a:rPr>
              <a:t>※</a:t>
            </a:r>
            <a:r>
              <a:rPr lang="ja-JP" altLang="en-US" dirty="0">
                <a:solidFill>
                  <a:schemeClr val="tx1"/>
                </a:solidFill>
              </a:rPr>
              <a:t>希望しない場合は「希望しない」を選択してください。</a:t>
            </a:r>
            <a:endParaRPr lang="en-US" altLang="ja-JP" dirty="0">
              <a:solidFill>
                <a:schemeClr val="tx1"/>
              </a:solidFill>
              <a:latin typeface="Meiryo UI"/>
              <a:ea typeface="Meiryo UI"/>
            </a:endParaRPr>
          </a:p>
          <a:p>
            <a:pPr marL="269875" indent="-269875"/>
            <a:r>
              <a:rPr lang="ja-JP" altLang="en-US" dirty="0">
                <a:solidFill>
                  <a:schemeClr val="tx1"/>
                </a:solidFill>
                <a:latin typeface="Meiryo UI"/>
                <a:ea typeface="Meiryo UI"/>
              </a:rPr>
              <a:t>　　</a:t>
            </a:r>
            <a:r>
              <a:rPr lang="en-US" altLang="ja-JP" dirty="0">
                <a:solidFill>
                  <a:schemeClr val="tx1"/>
                </a:solidFill>
                <a:latin typeface="Meiryo UI"/>
                <a:ea typeface="Meiryo UI"/>
              </a:rPr>
              <a:t>※</a:t>
            </a:r>
            <a:r>
              <a:rPr lang="ja-JP" altLang="en-US" dirty="0">
                <a:solidFill>
                  <a:schemeClr val="tx1"/>
                </a:solidFill>
                <a:latin typeface="Meiryo UI"/>
                <a:ea typeface="Meiryo UI"/>
              </a:rPr>
              <a:t>希望する重点政策加点がある場合は、</a:t>
            </a:r>
            <a:r>
              <a:rPr lang="en-US" altLang="ja-JP" b="1" u="sng" dirty="0">
                <a:latin typeface="Meiryo UI"/>
                <a:ea typeface="Meiryo UI"/>
              </a:rPr>
              <a:t>P.25</a:t>
            </a:r>
            <a:r>
              <a:rPr lang="ja-JP" altLang="en-US" dirty="0">
                <a:solidFill>
                  <a:schemeClr val="tx1"/>
                </a:solidFill>
                <a:latin typeface="Meiryo UI"/>
                <a:ea typeface="Meiryo UI"/>
              </a:rPr>
              <a:t>をご参照ください。</a:t>
            </a:r>
            <a:endParaRPr lang="en-US" altLang="ja-JP" dirty="0">
              <a:solidFill>
                <a:schemeClr val="tx1"/>
              </a:solidFill>
              <a:latin typeface="Meiryo UI"/>
              <a:ea typeface="Meiryo UI"/>
            </a:endParaRPr>
          </a:p>
          <a:p>
            <a:pPr marL="269875" indent="-269875"/>
            <a:endParaRPr lang="en-US" altLang="ja-JP" dirty="0">
              <a:solidFill>
                <a:schemeClr val="tx1"/>
              </a:solidFill>
              <a:latin typeface="Meiryo UI"/>
              <a:ea typeface="Meiryo UI"/>
            </a:endParaRPr>
          </a:p>
          <a:p>
            <a:pPr marL="269875" indent="-269875"/>
            <a:endParaRPr lang="en-US" altLang="ja-JP" sz="1400" dirty="0">
              <a:solidFill>
                <a:schemeClr val="tx1"/>
              </a:solidFill>
              <a:latin typeface="Meiryo UI"/>
              <a:ea typeface="Meiryo UI"/>
            </a:endParaRPr>
          </a:p>
          <a:p>
            <a:pPr marL="269875" indent="-269875"/>
            <a:r>
              <a:rPr lang="ja-JP" altLang="en-US" sz="1400" dirty="0"/>
              <a:t>②</a:t>
            </a:r>
            <a:r>
              <a:rPr lang="ja-JP" altLang="en-US" sz="1400" dirty="0">
                <a:solidFill>
                  <a:schemeClr val="tx1"/>
                </a:solidFill>
              </a:rPr>
              <a:t>　希望する政策加点を一つ選択してください。</a:t>
            </a:r>
            <a:endParaRPr lang="en-US" altLang="ja-JP" sz="1400" dirty="0">
              <a:solidFill>
                <a:schemeClr val="tx1"/>
              </a:solidFill>
            </a:endParaRPr>
          </a:p>
          <a:p>
            <a:pPr marL="269875" indent="-269875"/>
            <a:r>
              <a:rPr lang="ja-JP" altLang="en-US" dirty="0">
                <a:solidFill>
                  <a:schemeClr val="tx1"/>
                </a:solidFill>
                <a:latin typeface="Meiryo UI"/>
                <a:ea typeface="Meiryo UI"/>
              </a:rPr>
              <a:t>　　</a:t>
            </a:r>
            <a:r>
              <a:rPr lang="en-US" altLang="ja-JP" dirty="0">
                <a:solidFill>
                  <a:schemeClr val="tx1"/>
                </a:solidFill>
                <a:latin typeface="Meiryo UI"/>
                <a:ea typeface="Meiryo UI"/>
              </a:rPr>
              <a:t>※</a:t>
            </a:r>
            <a:r>
              <a:rPr lang="ja-JP" altLang="en-US" dirty="0">
                <a:solidFill>
                  <a:schemeClr val="tx1"/>
                </a:solidFill>
                <a:latin typeface="Meiryo UI"/>
                <a:ea typeface="Meiryo UI"/>
              </a:rPr>
              <a:t>希望しない場合は「希望しない」を選択してください。</a:t>
            </a:r>
          </a:p>
          <a:p>
            <a:pPr marL="269875" indent="-269875"/>
            <a:r>
              <a:rPr lang="ja-JP" altLang="en-US" dirty="0">
                <a:solidFill>
                  <a:schemeClr val="tx1"/>
                </a:solidFill>
                <a:latin typeface="Meiryo UI"/>
                <a:ea typeface="Meiryo UI"/>
              </a:rPr>
              <a:t>　　</a:t>
            </a:r>
            <a:r>
              <a:rPr lang="en-US" altLang="ja-JP" dirty="0">
                <a:solidFill>
                  <a:schemeClr val="tx1"/>
                </a:solidFill>
                <a:latin typeface="Meiryo UI"/>
                <a:ea typeface="Meiryo UI"/>
              </a:rPr>
              <a:t>※</a:t>
            </a:r>
            <a:r>
              <a:rPr lang="ja-JP" altLang="en-US" dirty="0">
                <a:solidFill>
                  <a:schemeClr val="tx1"/>
                </a:solidFill>
                <a:latin typeface="Meiryo UI"/>
                <a:ea typeface="Meiryo UI"/>
              </a:rPr>
              <a:t>希望する政策加点がある場合は、</a:t>
            </a:r>
            <a:r>
              <a:rPr lang="en-US" altLang="ja-JP" b="1" u="sng" dirty="0">
                <a:latin typeface="Meiryo UI"/>
                <a:ea typeface="Meiryo UI"/>
              </a:rPr>
              <a:t>P.26</a:t>
            </a:r>
            <a:r>
              <a:rPr lang="ja-JP" altLang="en-US" dirty="0">
                <a:solidFill>
                  <a:schemeClr val="tx1"/>
                </a:solidFill>
                <a:latin typeface="Meiryo UI"/>
                <a:ea typeface="Meiryo UI"/>
              </a:rPr>
              <a:t>をご参照ください。</a:t>
            </a:r>
            <a:endParaRPr lang="en-US" altLang="ja-JP" dirty="0">
              <a:solidFill>
                <a:schemeClr val="tx1"/>
              </a:solidFill>
              <a:latin typeface="Meiryo UI"/>
              <a:ea typeface="Meiryo UI"/>
            </a:endParaRPr>
          </a:p>
        </p:txBody>
      </p:sp>
      <p:sp>
        <p:nvSpPr>
          <p:cNvPr id="4" name="テキスト プレースホルダ 38">
            <a:extLst>
              <a:ext uri="{FF2B5EF4-FFF2-40B4-BE49-F238E27FC236}">
                <a16:creationId xmlns:a16="http://schemas.microsoft.com/office/drawing/2014/main" id="{19E0DB8E-FC78-F316-0163-8ACE90671FD3}"/>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希望する枠及び加点項目</a:t>
            </a:r>
            <a:endParaRPr lang="en-US" altLang="ja-JP" sz="1400" b="1" dirty="0">
              <a:cs typeface="メイリオ" panose="020B0604030504040204" pitchFamily="50" charset="-128"/>
            </a:endParaRPr>
          </a:p>
        </p:txBody>
      </p:sp>
      <p:sp>
        <p:nvSpPr>
          <p:cNvPr id="6" name="正方形/長方形 5">
            <a:extLst>
              <a:ext uri="{FF2B5EF4-FFF2-40B4-BE49-F238E27FC236}">
                <a16:creationId xmlns:a16="http://schemas.microsoft.com/office/drawing/2014/main" id="{9D69594D-47E1-92E6-7139-EEA9C77F96B5}"/>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希望する枠及び加点項目画面です。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必要事項について選択・入力してください。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a:p>
            <a:pPr algn="l"/>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003D4A70-5DE5-0F20-B1BB-9A035367C949}"/>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8" name="図 7" descr="図形&#10;&#10;低い精度で自動的に生成された説明">
            <a:extLst>
              <a:ext uri="{FF2B5EF4-FFF2-40B4-BE49-F238E27FC236}">
                <a16:creationId xmlns:a16="http://schemas.microsoft.com/office/drawing/2014/main" id="{ACD8C3A9-806E-CA94-937E-C003421F9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12" name="Picture 11">
            <a:extLst>
              <a:ext uri="{FF2B5EF4-FFF2-40B4-BE49-F238E27FC236}">
                <a16:creationId xmlns:a16="http://schemas.microsoft.com/office/drawing/2014/main" id="{C14F247B-18A7-AF2F-A429-6A1FF32192B1}"/>
              </a:ext>
            </a:extLst>
          </p:cNvPr>
          <p:cNvPicPr>
            <a:picLocks noChangeAspect="1"/>
          </p:cNvPicPr>
          <p:nvPr/>
        </p:nvPicPr>
        <p:blipFill>
          <a:blip r:embed="rId4"/>
          <a:stretch>
            <a:fillRect/>
          </a:stretch>
        </p:blipFill>
        <p:spPr>
          <a:xfrm>
            <a:off x="108369" y="1670698"/>
            <a:ext cx="1453019" cy="3168203"/>
          </a:xfrm>
          <a:prstGeom prst="rect">
            <a:avLst/>
          </a:prstGeom>
        </p:spPr>
      </p:pic>
      <p:pic>
        <p:nvPicPr>
          <p:cNvPr id="13" name="Picture 12">
            <a:extLst>
              <a:ext uri="{FF2B5EF4-FFF2-40B4-BE49-F238E27FC236}">
                <a16:creationId xmlns:a16="http://schemas.microsoft.com/office/drawing/2014/main" id="{2C21C022-633E-3A08-D47F-FEC5D9AC90E5}"/>
              </a:ext>
            </a:extLst>
          </p:cNvPr>
          <p:cNvPicPr>
            <a:picLocks noChangeAspect="1"/>
          </p:cNvPicPr>
          <p:nvPr/>
        </p:nvPicPr>
        <p:blipFill>
          <a:blip r:embed="rId5"/>
          <a:stretch>
            <a:fillRect/>
          </a:stretch>
        </p:blipFill>
        <p:spPr>
          <a:xfrm>
            <a:off x="1590146" y="1695136"/>
            <a:ext cx="1408584" cy="3119326"/>
          </a:xfrm>
          <a:prstGeom prst="rect">
            <a:avLst/>
          </a:prstGeom>
        </p:spPr>
      </p:pic>
      <p:pic>
        <p:nvPicPr>
          <p:cNvPr id="15" name="Picture 14">
            <a:extLst>
              <a:ext uri="{FF2B5EF4-FFF2-40B4-BE49-F238E27FC236}">
                <a16:creationId xmlns:a16="http://schemas.microsoft.com/office/drawing/2014/main" id="{12D88166-F759-76A3-A6B2-F5CDAA820B7A}"/>
              </a:ext>
            </a:extLst>
          </p:cNvPr>
          <p:cNvPicPr>
            <a:picLocks noChangeAspect="1"/>
          </p:cNvPicPr>
          <p:nvPr/>
        </p:nvPicPr>
        <p:blipFill>
          <a:blip r:embed="rId6"/>
          <a:stretch>
            <a:fillRect/>
          </a:stretch>
        </p:blipFill>
        <p:spPr>
          <a:xfrm>
            <a:off x="4549848" y="1704024"/>
            <a:ext cx="1457463" cy="3101550"/>
          </a:xfrm>
          <a:prstGeom prst="rect">
            <a:avLst/>
          </a:prstGeom>
        </p:spPr>
      </p:pic>
      <p:pic>
        <p:nvPicPr>
          <p:cNvPr id="10" name="Picture 10">
            <a:extLst>
              <a:ext uri="{FF2B5EF4-FFF2-40B4-BE49-F238E27FC236}">
                <a16:creationId xmlns:a16="http://schemas.microsoft.com/office/drawing/2014/main" id="{C3FBC22A-53E3-7B0A-DF15-388956A0CAB7}"/>
              </a:ext>
            </a:extLst>
          </p:cNvPr>
          <p:cNvPicPr>
            <a:picLocks noChangeAspect="1"/>
          </p:cNvPicPr>
          <p:nvPr/>
        </p:nvPicPr>
        <p:blipFill>
          <a:blip r:embed="rId7"/>
          <a:stretch>
            <a:fillRect/>
          </a:stretch>
        </p:blipFill>
        <p:spPr>
          <a:xfrm>
            <a:off x="4539423" y="2996248"/>
            <a:ext cx="1478311" cy="2034545"/>
          </a:xfrm>
          <a:prstGeom prst="rect">
            <a:avLst/>
          </a:prstGeom>
        </p:spPr>
      </p:pic>
      <p:sp>
        <p:nvSpPr>
          <p:cNvPr id="2" name="テキスト ボックス 1">
            <a:extLst>
              <a:ext uri="{FF2B5EF4-FFF2-40B4-BE49-F238E27FC236}">
                <a16:creationId xmlns:a16="http://schemas.microsoft.com/office/drawing/2014/main" id="{0D18D15A-E872-BC7E-7250-80E7EACF7997}"/>
              </a:ext>
            </a:extLst>
          </p:cNvPr>
          <p:cNvSpPr txBox="1"/>
          <p:nvPr/>
        </p:nvSpPr>
        <p:spPr>
          <a:xfrm>
            <a:off x="4369325" y="3112993"/>
            <a:ext cx="417668" cy="369332"/>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②</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016AE991-69C2-CF2D-4C4F-BD4782505171}"/>
              </a:ext>
            </a:extLst>
          </p:cNvPr>
          <p:cNvSpPr txBox="1"/>
          <p:nvPr/>
        </p:nvSpPr>
        <p:spPr>
          <a:xfrm>
            <a:off x="1381312" y="4126067"/>
            <a:ext cx="417668" cy="369332"/>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①</a:t>
            </a:r>
          </a:p>
        </p:txBody>
      </p:sp>
    </p:spTree>
    <p:extLst>
      <p:ext uri="{BB962C8B-B14F-4D97-AF65-F5344CB8AC3E}">
        <p14:creationId xmlns:p14="http://schemas.microsoft.com/office/powerpoint/2010/main" val="1539382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1D93E-CB55-137B-A092-AB58881A685D}"/>
            </a:ext>
          </a:extLst>
        </p:cNvPr>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16745A0D-37AF-9B89-54E1-585236004E1D}"/>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4" name="テキスト プレースホルダ 38">
            <a:extLst>
              <a:ext uri="{FF2B5EF4-FFF2-40B4-BE49-F238E27FC236}">
                <a16:creationId xmlns:a16="http://schemas.microsoft.com/office/drawing/2014/main" id="{0E7E15F7-8070-FDDB-1A01-029E30C20F68}"/>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nchor="t">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a:latin typeface="Meiryo UI"/>
                <a:ea typeface="Meiryo UI"/>
                <a:cs typeface="メイリオ" panose="020B0604030504040204" pitchFamily="50" charset="-128"/>
              </a:rPr>
              <a:t>希望する枠及び加点項目（</a:t>
            </a:r>
            <a:r>
              <a:rPr lang="ja-JP" sz="1400" b="1">
                <a:latin typeface="Meiryo UI"/>
                <a:ea typeface="Meiryo UI"/>
                <a:cs typeface="メイリオ" panose="020B0604030504040204" pitchFamily="50" charset="-128"/>
              </a:rPr>
              <a:t>重点政策</a:t>
            </a:r>
            <a:r>
              <a:rPr lang="ja-JP" altLang="en-US" sz="1400" b="1">
                <a:latin typeface="Meiryo UI"/>
                <a:ea typeface="Meiryo UI"/>
                <a:cs typeface="メイリオ" panose="020B0604030504040204" pitchFamily="50" charset="-128"/>
              </a:rPr>
              <a:t>加点の付与）</a:t>
            </a:r>
            <a:endParaRPr lang="en-US" altLang="ja-JP" sz="1400" b="1" dirty="0">
              <a:cs typeface="メイリオ" panose="020B0604030504040204" pitchFamily="50" charset="-128"/>
            </a:endParaRPr>
          </a:p>
        </p:txBody>
      </p:sp>
      <p:sp>
        <p:nvSpPr>
          <p:cNvPr id="6" name="正方形/長方形 5">
            <a:extLst>
              <a:ext uri="{FF2B5EF4-FFF2-40B4-BE49-F238E27FC236}">
                <a16:creationId xmlns:a16="http://schemas.microsoft.com/office/drawing/2014/main" id="{9D82F6F4-A22A-6342-E81C-7C792F256A1B}"/>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重点政策加点に関する画面です。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必要事項について選択・入力してください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EAE9F603-A0D3-A7FB-B211-FD2ECEC69CD5}"/>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8" name="図 7" descr="図形&#10;&#10;低い精度で自動的に生成された説明">
            <a:extLst>
              <a:ext uri="{FF2B5EF4-FFF2-40B4-BE49-F238E27FC236}">
                <a16:creationId xmlns:a16="http://schemas.microsoft.com/office/drawing/2014/main" id="{5D39B777-5ACB-9664-8F67-F3E369CAE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sp>
        <p:nvSpPr>
          <p:cNvPr id="9" name="テキスト ボックス 8">
            <a:extLst>
              <a:ext uri="{FF2B5EF4-FFF2-40B4-BE49-F238E27FC236}">
                <a16:creationId xmlns:a16="http://schemas.microsoft.com/office/drawing/2014/main" id="{E162EA66-5EC3-852B-AC73-4075A65FEA9E}"/>
              </a:ext>
            </a:extLst>
          </p:cNvPr>
          <p:cNvSpPr txBox="1"/>
          <p:nvPr/>
        </p:nvSpPr>
        <p:spPr>
          <a:xfrm>
            <a:off x="6292088" y="2200826"/>
            <a:ext cx="5520684" cy="3539430"/>
          </a:xfrm>
          <a:prstGeom prst="rect">
            <a:avLst/>
          </a:prstGeom>
          <a:noFill/>
        </p:spPr>
        <p:txBody>
          <a:bodyPr wrap="square">
            <a:spAutoFit/>
          </a:bodyPr>
          <a:lstStyle/>
          <a:p>
            <a:pPr marL="270000" indent="-270000"/>
            <a:r>
              <a:rPr lang="ja-JP" altLang="en-US" sz="1400" dirty="0">
                <a:solidFill>
                  <a:srgbClr val="FF0000"/>
                </a:solidFill>
                <a:latin typeface="Meiryo UI" panose="020B0604030504040204" pitchFamily="50" charset="-128"/>
                <a:ea typeface="Meiryo UI" panose="020B0604030504040204" pitchFamily="50" charset="-128"/>
              </a:rPr>
              <a:t>①</a:t>
            </a: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b="1" dirty="0">
                <a:solidFill>
                  <a:schemeClr val="tx1"/>
                </a:solidFill>
                <a:latin typeface="Meiryo UI" panose="020B0604030504040204" pitchFamily="50" charset="-128"/>
                <a:ea typeface="Meiryo UI" panose="020B0604030504040204" pitchFamily="50" charset="-128"/>
              </a:rPr>
              <a:t>2.</a:t>
            </a:r>
            <a:r>
              <a:rPr lang="ja-JP" altLang="en-US" sz="1400" b="1" dirty="0">
                <a:solidFill>
                  <a:schemeClr val="tx1"/>
                </a:solidFill>
                <a:latin typeface="Meiryo UI" panose="020B0604030504040204" pitchFamily="50" charset="-128"/>
                <a:ea typeface="Meiryo UI" panose="020B0604030504040204" pitchFamily="50" charset="-128"/>
              </a:rPr>
              <a:t>「事業環境変化加点」</a:t>
            </a:r>
            <a:r>
              <a:rPr lang="ja-JP" altLang="en-US" sz="1400" dirty="0">
                <a:solidFill>
                  <a:schemeClr val="tx1"/>
                </a:solidFill>
                <a:latin typeface="Meiryo UI" panose="020B0604030504040204" pitchFamily="50" charset="-128"/>
                <a:ea typeface="Meiryo UI" panose="020B0604030504040204" pitchFamily="50" charset="-128"/>
              </a:rPr>
              <a:t>を選択した場合</a:t>
            </a:r>
            <a:endParaRPr lang="en-US" altLang="ja-JP" sz="1400" dirty="0">
              <a:solidFill>
                <a:schemeClr val="tx1"/>
              </a:solidFill>
              <a:latin typeface="Meiryo UI" panose="020B0604030504040204" pitchFamily="50" charset="-128"/>
              <a:ea typeface="Meiryo UI" panose="020B0604030504040204" pitchFamily="50" charset="-128"/>
            </a:endParaRPr>
          </a:p>
          <a:p>
            <a:pPr marL="270000" indent="-270000"/>
            <a:endParaRPr lang="en-US" altLang="ja-JP" sz="1400" dirty="0">
              <a:solidFill>
                <a:schemeClr val="tx1"/>
              </a:solidFill>
              <a:latin typeface="Meiryo UI" panose="020B0604030504040204" pitchFamily="50" charset="-128"/>
              <a:ea typeface="Meiryo UI" panose="020B0604030504040204" pitchFamily="50" charset="-128"/>
            </a:endParaRPr>
          </a:p>
          <a:p>
            <a:pPr marL="270000" indent="-270000"/>
            <a:r>
              <a:rPr lang="ja-JP" altLang="en-US" sz="1400" dirty="0">
                <a:solidFill>
                  <a:schemeClr val="accent1"/>
                </a:solidFill>
                <a:latin typeface="Meiryo UI" panose="020B0604030504040204" pitchFamily="50" charset="-128"/>
                <a:ea typeface="Meiryo UI" panose="020B0604030504040204" pitchFamily="50" charset="-128"/>
              </a:rPr>
              <a:t>①‘</a:t>
            </a:r>
            <a:r>
              <a:rPr lang="ja-JP" altLang="en-US" sz="1400" dirty="0">
                <a:solidFill>
                  <a:schemeClr val="tx1"/>
                </a:solidFill>
                <a:latin typeface="Meiryo UI" panose="020B0604030504040204" pitchFamily="50" charset="-128"/>
                <a:ea typeface="Meiryo UI" panose="020B0604030504040204" pitchFamily="50" charset="-128"/>
              </a:rPr>
              <a:t>　物価高騰等の影響を受けている内容を入力してください。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a:p>
            <a:pPr marL="270000" indent="-270000"/>
            <a:endParaRPr lang="en-US" altLang="ja-JP" sz="1400" dirty="0">
              <a:solidFill>
                <a:schemeClr val="tx1"/>
              </a:solidFill>
              <a:latin typeface="Meiryo UI" panose="020B0604030504040204" pitchFamily="50" charset="-128"/>
              <a:ea typeface="Meiryo UI" panose="020B0604030504040204" pitchFamily="50" charset="-128"/>
            </a:endParaRPr>
          </a:p>
          <a:p>
            <a:pPr marL="270000" indent="-270000"/>
            <a:r>
              <a:rPr lang="ja-JP" altLang="en-US" sz="1400" dirty="0">
                <a:solidFill>
                  <a:srgbClr val="FF0000"/>
                </a:solidFill>
                <a:latin typeface="Meiryo UI" panose="020B0604030504040204" pitchFamily="50" charset="-128"/>
                <a:ea typeface="Meiryo UI" panose="020B0604030504040204" pitchFamily="50" charset="-128"/>
              </a:rPr>
              <a:t>②</a:t>
            </a:r>
            <a:r>
              <a:rPr lang="ja-JP" altLang="en-US" sz="1400" b="1" dirty="0">
                <a:solidFill>
                  <a:schemeClr val="tx1"/>
                </a:solidFill>
                <a:latin typeface="Meiryo UI" panose="020B0604030504040204" pitchFamily="50" charset="-128"/>
                <a:ea typeface="Meiryo UI" panose="020B0604030504040204" pitchFamily="50" charset="-128"/>
              </a:rPr>
              <a:t>　</a:t>
            </a:r>
            <a:r>
              <a:rPr lang="en-US" altLang="ja-JP" sz="1400" b="1" dirty="0">
                <a:solidFill>
                  <a:schemeClr val="tx1"/>
                </a:solidFill>
                <a:latin typeface="Meiryo UI" panose="020B0604030504040204" pitchFamily="50" charset="-128"/>
                <a:ea typeface="Meiryo UI" panose="020B0604030504040204" pitchFamily="50" charset="-128"/>
              </a:rPr>
              <a:t>3-2.</a:t>
            </a:r>
            <a:r>
              <a:rPr lang="ja-JP" altLang="en-US" sz="1400" b="1" dirty="0">
                <a:solidFill>
                  <a:schemeClr val="tx1"/>
                </a:solidFill>
                <a:latin typeface="Meiryo UI" panose="020B0604030504040204" pitchFamily="50" charset="-128"/>
                <a:ea typeface="Meiryo UI" panose="020B0604030504040204" pitchFamily="50" charset="-128"/>
              </a:rPr>
              <a:t>「東日本大震災加点</a:t>
            </a: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太平洋沿岸部に所在する水産仲買業者及び水産加工業者</a:t>
            </a: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を選択した場合</a:t>
            </a:r>
            <a:endParaRPr lang="en-US" altLang="ja-JP" sz="1400" dirty="0">
              <a:solidFill>
                <a:schemeClr val="tx1"/>
              </a:solidFill>
              <a:latin typeface="Meiryo UI" panose="020B0604030504040204" pitchFamily="50" charset="-128"/>
              <a:ea typeface="Meiryo UI" panose="020B0604030504040204" pitchFamily="50" charset="-128"/>
            </a:endParaRPr>
          </a:p>
          <a:p>
            <a:pPr marL="270000" indent="-270000"/>
            <a:endParaRPr lang="en-US" altLang="ja-JP" sz="1400" dirty="0">
              <a:solidFill>
                <a:schemeClr val="tx1"/>
              </a:solidFill>
              <a:latin typeface="Meiryo UI" panose="020B0604030504040204" pitchFamily="50" charset="-128"/>
              <a:ea typeface="Meiryo UI" panose="020B0604030504040204" pitchFamily="50" charset="-128"/>
            </a:endParaRPr>
          </a:p>
          <a:p>
            <a:pPr marL="270000" indent="-270000"/>
            <a:r>
              <a:rPr lang="ja-JP" altLang="en-US" sz="1400" dirty="0">
                <a:solidFill>
                  <a:schemeClr val="accent1"/>
                </a:solidFill>
                <a:latin typeface="Meiryo UI" panose="020B0604030504040204" pitchFamily="50" charset="-128"/>
                <a:ea typeface="Meiryo UI" panose="020B0604030504040204" pitchFamily="50" charset="-128"/>
              </a:rPr>
              <a:t>②‘　</a:t>
            </a:r>
            <a:r>
              <a:rPr lang="ja-JP" altLang="en-US" sz="1400" dirty="0">
                <a:solidFill>
                  <a:schemeClr val="tx1"/>
                </a:solidFill>
                <a:latin typeface="Meiryo UI" panose="020B0604030504040204" pitchFamily="50" charset="-128"/>
                <a:ea typeface="Meiryo UI" panose="020B0604030504040204" pitchFamily="50" charset="-128"/>
              </a:rPr>
              <a:t>食品衛生法に基づく営業許可証もしくは届出書</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受領印押印済み</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の写しを添付してください。</a:t>
            </a:r>
            <a:endParaRPr lang="en-US" altLang="ja-JP" sz="1400" dirty="0">
              <a:solidFill>
                <a:schemeClr val="tx1"/>
              </a:solidFill>
              <a:latin typeface="Meiryo UI" panose="020B0604030504040204" pitchFamily="50" charset="-128"/>
              <a:ea typeface="Meiryo UI" panose="020B0604030504040204" pitchFamily="50" charset="-128"/>
            </a:endParaRPr>
          </a:p>
          <a:p>
            <a:pPr marL="270000" indent="-270000"/>
            <a:endParaRPr lang="en-US" altLang="ja-JP" sz="1400" dirty="0">
              <a:latin typeface="Meiryo UI" panose="020B0604030504040204" pitchFamily="50" charset="-128"/>
              <a:ea typeface="Meiryo UI" panose="020B0604030504040204" pitchFamily="50" charset="-128"/>
            </a:endParaRPr>
          </a:p>
          <a:p>
            <a:pPr marL="270000" indent="-270000"/>
            <a:endParaRPr lang="en-US" altLang="ja-JP" sz="1400" dirty="0">
              <a:latin typeface="Meiryo UI" panose="020B0604030504040204" pitchFamily="50" charset="-128"/>
              <a:ea typeface="Meiryo UI" panose="020B0604030504040204" pitchFamily="50" charset="-128"/>
            </a:endParaRPr>
          </a:p>
          <a:p>
            <a:pPr marL="270000" indent="-270000"/>
            <a:r>
              <a:rPr lang="ja-JP" altLang="en-US" sz="1400" dirty="0">
                <a:solidFill>
                  <a:srgbClr val="FF0000"/>
                </a:solidFill>
                <a:latin typeface="Meiryo UI" panose="020B0604030504040204" pitchFamily="50" charset="-128"/>
                <a:ea typeface="Meiryo UI" panose="020B0604030504040204" pitchFamily="50" charset="-128"/>
              </a:rPr>
              <a:t>③</a:t>
            </a: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b="1" dirty="0">
                <a:solidFill>
                  <a:schemeClr val="tx1"/>
                </a:solidFill>
                <a:latin typeface="Meiryo UI" panose="020B0604030504040204" pitchFamily="50" charset="-128"/>
                <a:ea typeface="Meiryo UI" panose="020B0604030504040204" pitchFamily="50" charset="-128"/>
              </a:rPr>
              <a:t>4.</a:t>
            </a:r>
            <a:r>
              <a:rPr lang="ja-JP" altLang="en-US" sz="1400" b="1" dirty="0">
                <a:solidFill>
                  <a:schemeClr val="tx1"/>
                </a:solidFill>
                <a:latin typeface="Meiryo UI" panose="020B0604030504040204" pitchFamily="50" charset="-128"/>
                <a:ea typeface="Meiryo UI" panose="020B0604030504040204" pitchFamily="50" charset="-128"/>
              </a:rPr>
              <a:t>「くるみん・えるぼし加点」</a:t>
            </a:r>
            <a:r>
              <a:rPr lang="ja-JP" altLang="en-US" sz="1400" dirty="0">
                <a:solidFill>
                  <a:schemeClr val="tx1"/>
                </a:solidFill>
                <a:latin typeface="Meiryo UI" panose="020B0604030504040204" pitchFamily="50" charset="-128"/>
                <a:ea typeface="Meiryo UI" panose="020B0604030504040204" pitchFamily="50" charset="-128"/>
              </a:rPr>
              <a:t>を選択した場合</a:t>
            </a:r>
            <a:endParaRPr lang="en-US" altLang="ja-JP" sz="1400" dirty="0">
              <a:solidFill>
                <a:schemeClr val="tx1"/>
              </a:solidFill>
              <a:latin typeface="Meiryo UI" panose="020B0604030504040204" pitchFamily="50" charset="-128"/>
              <a:ea typeface="Meiryo UI" panose="020B0604030504040204" pitchFamily="50" charset="-128"/>
            </a:endParaRPr>
          </a:p>
          <a:p>
            <a:pPr marL="270000" indent="-270000"/>
            <a:endParaRPr lang="en-US" altLang="ja-JP" sz="1400" dirty="0">
              <a:solidFill>
                <a:schemeClr val="tx1"/>
              </a:solidFill>
              <a:latin typeface="Meiryo UI" panose="020B0604030504040204" pitchFamily="50" charset="-128"/>
              <a:ea typeface="Meiryo UI" panose="020B0604030504040204" pitchFamily="50" charset="-128"/>
            </a:endParaRPr>
          </a:p>
          <a:p>
            <a:pPr marL="270000" indent="-270000"/>
            <a:r>
              <a:rPr lang="ja-JP" altLang="en-US" sz="1400" dirty="0">
                <a:solidFill>
                  <a:schemeClr val="accent1"/>
                </a:solidFill>
                <a:latin typeface="Meiryo UI" panose="020B0604030504040204" pitchFamily="50" charset="-128"/>
                <a:ea typeface="Meiryo UI" panose="020B0604030504040204" pitchFamily="50" charset="-128"/>
              </a:rPr>
              <a:t>③‘　</a:t>
            </a:r>
            <a:r>
              <a:rPr lang="ja-JP" altLang="en-US" sz="1400" dirty="0">
                <a:solidFill>
                  <a:schemeClr val="tx1"/>
                </a:solidFill>
                <a:latin typeface="Meiryo UI" panose="020B0604030504040204" pitchFamily="50" charset="-128"/>
                <a:ea typeface="Meiryo UI" panose="020B0604030504040204" pitchFamily="50" charset="-128"/>
              </a:rPr>
              <a:t>「基準適合一般事業主認定通知書」の写しを添付してください。</a:t>
            </a:r>
            <a:endParaRPr lang="en-US" altLang="ja-JP" sz="1400" dirty="0">
              <a:solidFill>
                <a:schemeClr val="tx1"/>
              </a:solidFill>
              <a:latin typeface="Meiryo UI" panose="020B0604030504040204" pitchFamily="50" charset="-128"/>
              <a:ea typeface="Meiryo UI" panose="020B0604030504040204" pitchFamily="50" charset="-128"/>
            </a:endParaRPr>
          </a:p>
          <a:p>
            <a:pPr marL="270000" indent="-270000"/>
            <a:endParaRPr lang="en-US" altLang="ja-JP" sz="1400" dirty="0">
              <a:solidFill>
                <a:schemeClr val="tx1"/>
              </a:solidFill>
              <a:latin typeface="Meiryo UI" panose="020B0604030504040204" pitchFamily="50" charset="-128"/>
              <a:ea typeface="Meiryo UI" panose="020B0604030504040204" pitchFamily="50" charset="-128"/>
            </a:endParaRPr>
          </a:p>
          <a:p>
            <a:pPr marL="270000" indent="-270000"/>
            <a:endParaRPr lang="en-US" altLang="ja-JP" sz="1400" dirty="0">
              <a:solidFill>
                <a:schemeClr val="tx1"/>
              </a:solidFill>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6ED3E50E-8061-E547-828D-DF4422FC5DBE}"/>
              </a:ext>
            </a:extLst>
          </p:cNvPr>
          <p:cNvPicPr>
            <a:picLocks noChangeAspect="1"/>
          </p:cNvPicPr>
          <p:nvPr/>
        </p:nvPicPr>
        <p:blipFill>
          <a:blip r:embed="rId3"/>
          <a:stretch>
            <a:fillRect/>
          </a:stretch>
        </p:blipFill>
        <p:spPr>
          <a:xfrm>
            <a:off x="701800" y="2894074"/>
            <a:ext cx="2022199" cy="20809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テキスト ボックス 10">
            <a:extLst>
              <a:ext uri="{FF2B5EF4-FFF2-40B4-BE49-F238E27FC236}">
                <a16:creationId xmlns:a16="http://schemas.microsoft.com/office/drawing/2014/main" id="{F54D51EB-688C-B828-1D06-05F0F78D1414}"/>
              </a:ext>
            </a:extLst>
          </p:cNvPr>
          <p:cNvSpPr txBox="1"/>
          <p:nvPr/>
        </p:nvSpPr>
        <p:spPr>
          <a:xfrm>
            <a:off x="271700" y="2826045"/>
            <a:ext cx="379130" cy="369332"/>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①</a:t>
            </a:r>
          </a:p>
        </p:txBody>
      </p:sp>
      <p:sp>
        <p:nvSpPr>
          <p:cNvPr id="20" name="テキスト ボックス 19">
            <a:extLst>
              <a:ext uri="{FF2B5EF4-FFF2-40B4-BE49-F238E27FC236}">
                <a16:creationId xmlns:a16="http://schemas.microsoft.com/office/drawing/2014/main" id="{5C6F5700-D03E-E418-71C6-107BC292281B}"/>
              </a:ext>
            </a:extLst>
          </p:cNvPr>
          <p:cNvSpPr txBox="1"/>
          <p:nvPr/>
        </p:nvSpPr>
        <p:spPr>
          <a:xfrm>
            <a:off x="271700" y="4066270"/>
            <a:ext cx="508775" cy="369332"/>
          </a:xfrm>
          <a:prstGeom prst="rect">
            <a:avLst/>
          </a:prstGeom>
          <a:noFill/>
        </p:spPr>
        <p:txBody>
          <a:bodyPr wrap="square" rtlCol="0">
            <a:spAutoFit/>
          </a:bodyPr>
          <a:lstStyle/>
          <a:p>
            <a:r>
              <a:rPr lang="ja-JP" altLang="en-US" sz="1800" dirty="0">
                <a:solidFill>
                  <a:schemeClr val="accent1"/>
                </a:solidFill>
                <a:latin typeface="Meiryo UI" panose="020B0604030504040204" pitchFamily="50" charset="-128"/>
                <a:ea typeface="Meiryo UI" panose="020B0604030504040204" pitchFamily="50" charset="-128"/>
              </a:rPr>
              <a:t>①‘</a:t>
            </a:r>
            <a:r>
              <a:rPr lang="ja-JP" altLang="en-US" sz="1800" dirty="0">
                <a:solidFill>
                  <a:schemeClr val="tx1"/>
                </a:solidFill>
                <a:latin typeface="Meiryo UI" panose="020B0604030504040204" pitchFamily="50" charset="-128"/>
                <a:ea typeface="Meiryo UI" panose="020B0604030504040204" pitchFamily="50" charset="-128"/>
              </a:rPr>
              <a:t>　</a:t>
            </a:r>
            <a:endParaRPr kumimoji="1" lang="ja-JP" altLang="en-US" dirty="0">
              <a:solidFill>
                <a:srgbClr val="FF0000"/>
              </a:solidFill>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41A25983-79CE-25D6-2516-F16F1E462F1A}"/>
              </a:ext>
            </a:extLst>
          </p:cNvPr>
          <p:cNvPicPr>
            <a:picLocks noChangeAspect="1"/>
          </p:cNvPicPr>
          <p:nvPr/>
        </p:nvPicPr>
        <p:blipFill>
          <a:blip r:embed="rId4"/>
          <a:stretch>
            <a:fillRect/>
          </a:stretch>
        </p:blipFill>
        <p:spPr>
          <a:xfrm>
            <a:off x="3500233" y="1840396"/>
            <a:ext cx="2155007" cy="2087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テキスト ボックス 17">
            <a:extLst>
              <a:ext uri="{FF2B5EF4-FFF2-40B4-BE49-F238E27FC236}">
                <a16:creationId xmlns:a16="http://schemas.microsoft.com/office/drawing/2014/main" id="{206BC64F-588E-452E-F283-2853FB4EB5F4}"/>
              </a:ext>
            </a:extLst>
          </p:cNvPr>
          <p:cNvSpPr txBox="1"/>
          <p:nvPr/>
        </p:nvSpPr>
        <p:spPr>
          <a:xfrm>
            <a:off x="3041887" y="1805986"/>
            <a:ext cx="404029" cy="407718"/>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②</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568823BE-3335-B86E-5372-6069F0A49CA6}"/>
              </a:ext>
            </a:extLst>
          </p:cNvPr>
          <p:cNvSpPr txBox="1"/>
          <p:nvPr/>
        </p:nvSpPr>
        <p:spPr>
          <a:xfrm>
            <a:off x="3041887" y="3209523"/>
            <a:ext cx="542189" cy="369332"/>
          </a:xfrm>
          <a:prstGeom prst="rect">
            <a:avLst/>
          </a:prstGeom>
          <a:noFill/>
        </p:spPr>
        <p:txBody>
          <a:bodyPr wrap="square" rtlCol="0">
            <a:spAutoFit/>
          </a:bodyPr>
          <a:lstStyle/>
          <a:p>
            <a:r>
              <a:rPr lang="ja-JP" altLang="en-US" sz="1800" dirty="0">
                <a:solidFill>
                  <a:schemeClr val="accent1"/>
                </a:solidFill>
                <a:latin typeface="Meiryo UI" panose="020B0604030504040204" pitchFamily="50" charset="-128"/>
                <a:ea typeface="Meiryo UI" panose="020B0604030504040204" pitchFamily="50" charset="-128"/>
              </a:rPr>
              <a:t>②‘</a:t>
            </a:r>
            <a:endParaRPr kumimoji="1" lang="ja-JP" altLang="en-US" dirty="0">
              <a:solidFill>
                <a:srgbClr val="FF0000"/>
              </a:solidFill>
              <a:latin typeface="Meiryo UI" panose="020B0604030504040204" pitchFamily="50" charset="-128"/>
              <a:ea typeface="Meiryo UI" panose="020B0604030504040204" pitchFamily="50" charset="-128"/>
            </a:endParaRPr>
          </a:p>
        </p:txBody>
      </p:sp>
      <p:pic>
        <p:nvPicPr>
          <p:cNvPr id="23" name="図 22">
            <a:extLst>
              <a:ext uri="{FF2B5EF4-FFF2-40B4-BE49-F238E27FC236}">
                <a16:creationId xmlns:a16="http://schemas.microsoft.com/office/drawing/2014/main" id="{AA249527-861B-3481-0BD7-BA31534136A2}"/>
              </a:ext>
            </a:extLst>
          </p:cNvPr>
          <p:cNvPicPr>
            <a:picLocks noChangeAspect="1"/>
          </p:cNvPicPr>
          <p:nvPr/>
        </p:nvPicPr>
        <p:blipFill>
          <a:blip r:embed="rId5"/>
          <a:stretch>
            <a:fillRect/>
          </a:stretch>
        </p:blipFill>
        <p:spPr>
          <a:xfrm>
            <a:off x="3487404" y="4390373"/>
            <a:ext cx="2155007" cy="19644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テキスト ボックス 18">
            <a:extLst>
              <a:ext uri="{FF2B5EF4-FFF2-40B4-BE49-F238E27FC236}">
                <a16:creationId xmlns:a16="http://schemas.microsoft.com/office/drawing/2014/main" id="{ECF5955B-AA49-4090-832A-84E3FC9CFCF3}"/>
              </a:ext>
            </a:extLst>
          </p:cNvPr>
          <p:cNvSpPr txBox="1"/>
          <p:nvPr/>
        </p:nvSpPr>
        <p:spPr>
          <a:xfrm>
            <a:off x="3041887" y="4306563"/>
            <a:ext cx="379130" cy="369332"/>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③</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AE308CDB-3EAF-CC42-E867-F3A5E5EFA4ED}"/>
              </a:ext>
            </a:extLst>
          </p:cNvPr>
          <p:cNvSpPr txBox="1"/>
          <p:nvPr/>
        </p:nvSpPr>
        <p:spPr>
          <a:xfrm>
            <a:off x="3041887" y="5682741"/>
            <a:ext cx="508775" cy="369332"/>
          </a:xfrm>
          <a:prstGeom prst="rect">
            <a:avLst/>
          </a:prstGeom>
          <a:noFill/>
        </p:spPr>
        <p:txBody>
          <a:bodyPr wrap="square" rtlCol="0">
            <a:spAutoFit/>
          </a:bodyPr>
          <a:lstStyle/>
          <a:p>
            <a:r>
              <a:rPr lang="ja-JP" altLang="en-US" sz="1800" dirty="0">
                <a:solidFill>
                  <a:schemeClr val="accent1"/>
                </a:solidFill>
                <a:latin typeface="Meiryo UI" panose="020B0604030504040204" pitchFamily="50" charset="-128"/>
                <a:ea typeface="Meiryo UI" panose="020B0604030504040204" pitchFamily="50" charset="-128"/>
              </a:rPr>
              <a:t>③‘</a:t>
            </a:r>
            <a:endParaRPr kumimoji="1" lang="ja-JP" altLang="en-US"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40869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1B868-4704-7BF6-141C-FDC45C62ABA4}"/>
            </a:ext>
          </a:extLst>
        </p:cNvPr>
        <p:cNvGrpSpPr/>
        <p:nvPr/>
      </p:nvGrpSpPr>
      <p:grpSpPr>
        <a:xfrm>
          <a:off x="0" y="0"/>
          <a:ext cx="0" cy="0"/>
          <a:chOff x="0" y="0"/>
          <a:chExt cx="0" cy="0"/>
        </a:xfrm>
      </p:grpSpPr>
      <p:pic>
        <p:nvPicPr>
          <p:cNvPr id="13" name="図 12">
            <a:extLst>
              <a:ext uri="{FF2B5EF4-FFF2-40B4-BE49-F238E27FC236}">
                <a16:creationId xmlns:a16="http://schemas.microsoft.com/office/drawing/2014/main" id="{D403B846-77EC-6E54-5F1D-56292CCEA91F}"/>
              </a:ext>
            </a:extLst>
          </p:cNvPr>
          <p:cNvPicPr>
            <a:picLocks noChangeAspect="1"/>
          </p:cNvPicPr>
          <p:nvPr/>
        </p:nvPicPr>
        <p:blipFill>
          <a:blip r:embed="rId2"/>
          <a:stretch>
            <a:fillRect/>
          </a:stretch>
        </p:blipFill>
        <p:spPr>
          <a:xfrm>
            <a:off x="747700" y="2226107"/>
            <a:ext cx="2166232" cy="27516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9" name="正方形/長方形 28">
            <a:extLst>
              <a:ext uri="{FF2B5EF4-FFF2-40B4-BE49-F238E27FC236}">
                <a16:creationId xmlns:a16="http://schemas.microsoft.com/office/drawing/2014/main" id="{C33FCF59-2635-F773-128C-81AB043517B5}"/>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7E6DF914-1460-8F9E-D26F-62C1EC287B0F}"/>
              </a:ext>
            </a:extLst>
          </p:cNvPr>
          <p:cNvSpPr txBox="1"/>
          <p:nvPr/>
        </p:nvSpPr>
        <p:spPr>
          <a:xfrm>
            <a:off x="6323552" y="2226685"/>
            <a:ext cx="5634768" cy="3970318"/>
          </a:xfrm>
          <a:prstGeom prst="rect">
            <a:avLst/>
          </a:prstGeom>
          <a:noFill/>
        </p:spPr>
        <p:txBody>
          <a:bodyPr wrap="square" rtlCol="0">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pPr marL="270000" indent="-270000"/>
            <a:r>
              <a:rPr lang="ja-JP" altLang="en-US" sz="1400" dirty="0"/>
              <a:t>①　</a:t>
            </a:r>
            <a:r>
              <a:rPr lang="en-US" altLang="ja-JP" sz="1400" b="1" dirty="0">
                <a:solidFill>
                  <a:schemeClr val="tx1"/>
                </a:solidFill>
                <a:latin typeface="Meiryo UI"/>
                <a:ea typeface="Meiryo UI"/>
              </a:rPr>
              <a:t>2-</a:t>
            </a:r>
            <a:r>
              <a:rPr lang="ja-JP" altLang="en-US" sz="1400" b="1" dirty="0">
                <a:solidFill>
                  <a:schemeClr val="tx1"/>
                </a:solidFill>
                <a:latin typeface="Meiryo UI"/>
                <a:ea typeface="Meiryo UI"/>
              </a:rPr>
              <a:t>①</a:t>
            </a:r>
            <a:r>
              <a:rPr lang="en-US" altLang="ja-JP" sz="1400" b="1" dirty="0">
                <a:solidFill>
                  <a:schemeClr val="tx1"/>
                </a:solidFill>
                <a:latin typeface="Meiryo UI"/>
                <a:ea typeface="Meiryo UI"/>
              </a:rPr>
              <a:t>.</a:t>
            </a:r>
            <a:r>
              <a:rPr lang="ja-JP" altLang="en-US" sz="1400" b="1" dirty="0">
                <a:solidFill>
                  <a:schemeClr val="tx1"/>
                </a:solidFill>
                <a:latin typeface="Meiryo UI"/>
                <a:ea typeface="Meiryo UI"/>
              </a:rPr>
              <a:t>「パワーアップ型加点</a:t>
            </a:r>
            <a:r>
              <a:rPr lang="en-US" altLang="ja-JP" sz="1400" b="1" dirty="0">
                <a:solidFill>
                  <a:schemeClr val="tx1"/>
                </a:solidFill>
                <a:latin typeface="Meiryo UI"/>
                <a:ea typeface="Meiryo UI"/>
              </a:rPr>
              <a:t>(</a:t>
            </a:r>
            <a:r>
              <a:rPr lang="ja-JP" altLang="en-US" sz="1400" b="1" dirty="0">
                <a:solidFill>
                  <a:schemeClr val="tx1"/>
                </a:solidFill>
                <a:latin typeface="Meiryo UI"/>
                <a:ea typeface="Meiryo UI"/>
              </a:rPr>
              <a:t>地域資源型</a:t>
            </a:r>
            <a:r>
              <a:rPr lang="en-US" altLang="ja-JP" sz="1400" b="1" dirty="0">
                <a:solidFill>
                  <a:schemeClr val="tx1"/>
                </a:solidFill>
                <a:latin typeface="Meiryo UI"/>
                <a:ea typeface="Meiryo UI"/>
              </a:rPr>
              <a:t>)</a:t>
            </a:r>
            <a:r>
              <a:rPr lang="ja-JP" altLang="en-US" sz="1400" b="1" dirty="0">
                <a:solidFill>
                  <a:schemeClr val="tx1"/>
                </a:solidFill>
                <a:latin typeface="Meiryo UI"/>
                <a:ea typeface="Meiryo UI"/>
              </a:rPr>
              <a:t>」</a:t>
            </a:r>
            <a:r>
              <a:rPr lang="ja-JP" altLang="en-US" sz="1400" dirty="0">
                <a:solidFill>
                  <a:schemeClr val="tx1"/>
                </a:solidFill>
                <a:latin typeface="Meiryo UI"/>
                <a:ea typeface="Meiryo UI"/>
              </a:rPr>
              <a:t>を選択した場合</a:t>
            </a:r>
            <a:endParaRPr lang="en-US" altLang="ja-JP" sz="1400" dirty="0">
              <a:solidFill>
                <a:schemeClr val="tx1"/>
              </a:solidFill>
              <a:latin typeface="Meiryo UI"/>
              <a:ea typeface="Meiryo UI"/>
            </a:endParaRPr>
          </a:p>
          <a:p>
            <a:pPr marL="270000" indent="-270000"/>
            <a:endParaRPr lang="en-US" altLang="ja-JP" sz="1400" dirty="0">
              <a:solidFill>
                <a:schemeClr val="tx1"/>
              </a:solidFill>
              <a:latin typeface="Meiryo UI"/>
              <a:ea typeface="Meiryo UI"/>
            </a:endParaRPr>
          </a:p>
          <a:p>
            <a:pPr marL="270000" indent="-270000"/>
            <a:r>
              <a:rPr lang="ja-JP" altLang="en-US" sz="1400" dirty="0">
                <a:solidFill>
                  <a:schemeClr val="accent1"/>
                </a:solidFill>
                <a:latin typeface="Meiryo UI"/>
                <a:ea typeface="Meiryo UI"/>
              </a:rPr>
              <a:t>①‘</a:t>
            </a:r>
            <a:r>
              <a:rPr lang="ja-JP" altLang="en-US" sz="1400" dirty="0">
                <a:solidFill>
                  <a:schemeClr val="tx1"/>
                </a:solidFill>
                <a:latin typeface="Meiryo UI"/>
                <a:ea typeface="Meiryo UI"/>
              </a:rPr>
              <a:t>　取組計画を入力してください。</a:t>
            </a:r>
            <a:endParaRPr lang="en-US" altLang="ja-JP" sz="1400" dirty="0">
              <a:solidFill>
                <a:schemeClr val="tx1"/>
              </a:solidFill>
              <a:latin typeface="Meiryo UI"/>
              <a:ea typeface="Meiryo UI"/>
            </a:endParaRPr>
          </a:p>
          <a:p>
            <a:pPr marL="270000" indent="-270000"/>
            <a:endParaRPr lang="en-US" altLang="ja-JP" sz="1400" dirty="0">
              <a:solidFill>
                <a:schemeClr val="tx1"/>
              </a:solidFill>
              <a:latin typeface="Meiryo UI"/>
              <a:ea typeface="Meiryo UI"/>
            </a:endParaRPr>
          </a:p>
          <a:p>
            <a:pPr marL="270000" indent="-270000"/>
            <a:r>
              <a:rPr lang="ja-JP" altLang="en-US" sz="1400" dirty="0"/>
              <a:t>②</a:t>
            </a:r>
            <a:r>
              <a:rPr lang="ja-JP" altLang="en-US" sz="1400" dirty="0">
                <a:solidFill>
                  <a:schemeClr val="tx1"/>
                </a:solidFill>
              </a:rPr>
              <a:t>　</a:t>
            </a:r>
            <a:r>
              <a:rPr lang="en-US" altLang="ja-JP" sz="1400" b="1" dirty="0">
                <a:solidFill>
                  <a:schemeClr val="tx1"/>
                </a:solidFill>
                <a:latin typeface="Meiryo UI"/>
                <a:ea typeface="Meiryo UI"/>
              </a:rPr>
              <a:t>2-</a:t>
            </a:r>
            <a:r>
              <a:rPr lang="ja-JP" altLang="en-US" sz="1400" b="1" dirty="0">
                <a:solidFill>
                  <a:schemeClr val="tx1"/>
                </a:solidFill>
                <a:latin typeface="Meiryo UI"/>
                <a:ea typeface="Meiryo UI"/>
              </a:rPr>
              <a:t>②</a:t>
            </a:r>
            <a:r>
              <a:rPr lang="en-US" altLang="ja-JP" sz="1400" b="1" dirty="0">
                <a:solidFill>
                  <a:schemeClr val="tx1"/>
                </a:solidFill>
                <a:latin typeface="Meiryo UI"/>
                <a:ea typeface="Meiryo UI"/>
              </a:rPr>
              <a:t>.</a:t>
            </a:r>
            <a:r>
              <a:rPr lang="ja-JP" altLang="en-US" sz="1400" b="1" dirty="0">
                <a:solidFill>
                  <a:schemeClr val="tx1"/>
                </a:solidFill>
                <a:latin typeface="Meiryo UI"/>
                <a:ea typeface="Meiryo UI"/>
              </a:rPr>
              <a:t>「パワーアップ型加点</a:t>
            </a:r>
            <a:r>
              <a:rPr lang="en-US" altLang="ja-JP" sz="1400" b="1" dirty="0">
                <a:solidFill>
                  <a:schemeClr val="tx1"/>
                </a:solidFill>
                <a:latin typeface="Meiryo UI"/>
                <a:ea typeface="Meiryo UI"/>
              </a:rPr>
              <a:t>(</a:t>
            </a:r>
            <a:r>
              <a:rPr lang="ja-JP" altLang="en-US" sz="1400" b="1" dirty="0">
                <a:solidFill>
                  <a:schemeClr val="tx1"/>
                </a:solidFill>
                <a:latin typeface="Meiryo UI"/>
                <a:ea typeface="Meiryo UI"/>
              </a:rPr>
              <a:t>地域コミュニティ型</a:t>
            </a:r>
            <a:r>
              <a:rPr lang="en-US" altLang="ja-JP" sz="1400" b="1" dirty="0">
                <a:solidFill>
                  <a:schemeClr val="tx1"/>
                </a:solidFill>
                <a:latin typeface="Meiryo UI"/>
                <a:ea typeface="Meiryo UI"/>
              </a:rPr>
              <a:t>)</a:t>
            </a:r>
            <a:r>
              <a:rPr lang="ja-JP" altLang="en-US" sz="1400" b="1" dirty="0">
                <a:solidFill>
                  <a:schemeClr val="tx1"/>
                </a:solidFill>
                <a:latin typeface="Meiryo UI"/>
                <a:ea typeface="Meiryo UI"/>
              </a:rPr>
              <a:t>」</a:t>
            </a:r>
            <a:r>
              <a:rPr lang="ja-JP" altLang="en-US" sz="1400" dirty="0">
                <a:solidFill>
                  <a:schemeClr val="tx1"/>
                </a:solidFill>
                <a:latin typeface="Meiryo UI"/>
                <a:ea typeface="Meiryo UI"/>
              </a:rPr>
              <a:t>を選択した場合</a:t>
            </a:r>
            <a:endParaRPr lang="en-US" altLang="ja-JP" sz="1400" dirty="0">
              <a:solidFill>
                <a:schemeClr val="tx1"/>
              </a:solidFill>
              <a:latin typeface="Meiryo UI"/>
              <a:ea typeface="Meiryo UI"/>
            </a:endParaRPr>
          </a:p>
          <a:p>
            <a:pPr marL="270000" indent="-270000"/>
            <a:endParaRPr lang="en-US" altLang="ja-JP" sz="1400" dirty="0">
              <a:solidFill>
                <a:schemeClr val="tx1"/>
              </a:solidFill>
              <a:latin typeface="Meiryo UI"/>
              <a:ea typeface="Meiryo UI"/>
            </a:endParaRPr>
          </a:p>
          <a:p>
            <a:pPr marL="270000" indent="-270000"/>
            <a:r>
              <a:rPr lang="ja-JP" altLang="en-US" sz="1400" dirty="0">
                <a:solidFill>
                  <a:schemeClr val="accent1"/>
                </a:solidFill>
                <a:latin typeface="Meiryo UI"/>
                <a:ea typeface="Meiryo UI"/>
              </a:rPr>
              <a:t>②‘　</a:t>
            </a:r>
            <a:r>
              <a:rPr lang="ja-JP" altLang="en-US" sz="1400" dirty="0">
                <a:solidFill>
                  <a:schemeClr val="tx1"/>
                </a:solidFill>
                <a:latin typeface="Meiryo UI"/>
                <a:ea typeface="Meiryo UI"/>
              </a:rPr>
              <a:t>取組計画を入力してください。</a:t>
            </a:r>
            <a:endParaRPr lang="en-US" altLang="ja-JP" sz="1400" dirty="0">
              <a:solidFill>
                <a:schemeClr val="tx1"/>
              </a:solidFill>
              <a:latin typeface="Meiryo UI"/>
              <a:ea typeface="Meiryo UI"/>
            </a:endParaRPr>
          </a:p>
          <a:p>
            <a:pPr marL="270000" indent="-270000"/>
            <a:endParaRPr lang="en-US" altLang="ja-JP" sz="1400" dirty="0">
              <a:solidFill>
                <a:schemeClr val="tx1"/>
              </a:solidFill>
              <a:latin typeface="Meiryo UI"/>
              <a:ea typeface="Meiryo UI"/>
            </a:endParaRPr>
          </a:p>
          <a:p>
            <a:pPr marL="270000" indent="-270000"/>
            <a:r>
              <a:rPr lang="ja-JP" altLang="en-US" sz="1400" dirty="0">
                <a:latin typeface="Meiryo UI"/>
                <a:ea typeface="Meiryo UI"/>
              </a:rPr>
              <a:t>③</a:t>
            </a:r>
            <a:r>
              <a:rPr lang="ja-JP" altLang="en-US" sz="1400" dirty="0">
                <a:solidFill>
                  <a:schemeClr val="tx1"/>
                </a:solidFill>
                <a:latin typeface="Meiryo UI"/>
                <a:ea typeface="Meiryo UI"/>
              </a:rPr>
              <a:t>　</a:t>
            </a:r>
            <a:r>
              <a:rPr lang="en-US" altLang="ja-JP" sz="1400" b="1" dirty="0">
                <a:solidFill>
                  <a:schemeClr val="tx1"/>
                </a:solidFill>
                <a:latin typeface="Meiryo UI"/>
                <a:ea typeface="Meiryo UI"/>
              </a:rPr>
              <a:t>3.</a:t>
            </a:r>
            <a:r>
              <a:rPr lang="ja-JP" altLang="en-US" sz="1400" b="1" dirty="0">
                <a:solidFill>
                  <a:schemeClr val="tx1"/>
                </a:solidFill>
                <a:latin typeface="Meiryo UI"/>
                <a:ea typeface="Meiryo UI"/>
              </a:rPr>
              <a:t>「経営力向上計画加点」</a:t>
            </a:r>
            <a:r>
              <a:rPr lang="ja-JP" altLang="en-US" sz="1400" dirty="0">
                <a:solidFill>
                  <a:schemeClr val="tx1"/>
                </a:solidFill>
                <a:latin typeface="Meiryo UI"/>
                <a:ea typeface="Meiryo UI"/>
              </a:rPr>
              <a:t>を選択した場合</a:t>
            </a:r>
            <a:endParaRPr lang="en-US" altLang="ja-JP" sz="1400" dirty="0">
              <a:solidFill>
                <a:schemeClr val="tx1"/>
              </a:solidFill>
              <a:latin typeface="Meiryo UI"/>
              <a:ea typeface="Meiryo UI"/>
            </a:endParaRPr>
          </a:p>
          <a:p>
            <a:pPr marL="270000" indent="-270000"/>
            <a:endParaRPr lang="en-US" altLang="ja-JP" sz="1400" dirty="0">
              <a:solidFill>
                <a:schemeClr val="tx1"/>
              </a:solidFill>
              <a:latin typeface="Meiryo UI"/>
              <a:ea typeface="Meiryo UI"/>
            </a:endParaRPr>
          </a:p>
          <a:p>
            <a:pPr marL="270000" indent="-270000"/>
            <a:r>
              <a:rPr lang="ja-JP" altLang="en-US" sz="1400" dirty="0">
                <a:solidFill>
                  <a:schemeClr val="accent1"/>
                </a:solidFill>
                <a:latin typeface="Meiryo UI"/>
                <a:ea typeface="Meiryo UI"/>
              </a:rPr>
              <a:t>③‘　</a:t>
            </a:r>
            <a:r>
              <a:rPr lang="ja-JP" altLang="en-US" sz="1400" dirty="0">
                <a:solidFill>
                  <a:schemeClr val="tx1"/>
                </a:solidFill>
                <a:latin typeface="Meiryo UI"/>
                <a:ea typeface="Meiryo UI"/>
              </a:rPr>
              <a:t>認定書の写しを添付してください。</a:t>
            </a:r>
            <a:endParaRPr lang="en-US" altLang="ja-JP" sz="1400" dirty="0">
              <a:solidFill>
                <a:schemeClr val="tx1"/>
              </a:solidFill>
              <a:latin typeface="Meiryo UI"/>
              <a:ea typeface="Meiryo UI"/>
            </a:endParaRPr>
          </a:p>
          <a:p>
            <a:pPr marL="270000" indent="-270000"/>
            <a:endParaRPr lang="en-US" altLang="ja-JP" sz="1400" dirty="0">
              <a:solidFill>
                <a:schemeClr val="tx1"/>
              </a:solidFill>
              <a:latin typeface="Meiryo UI"/>
              <a:ea typeface="Meiryo UI"/>
            </a:endParaRPr>
          </a:p>
          <a:p>
            <a:pPr marL="270000" indent="-270000"/>
            <a:endParaRPr lang="en-US" altLang="ja-JP" sz="1400" dirty="0">
              <a:solidFill>
                <a:schemeClr val="tx1"/>
              </a:solidFill>
              <a:latin typeface="Meiryo UI"/>
              <a:ea typeface="Meiryo UI"/>
            </a:endParaRPr>
          </a:p>
          <a:p>
            <a:pPr marL="270000" indent="-270000"/>
            <a:r>
              <a:rPr lang="ja-JP" altLang="en-US" sz="1400" dirty="0">
                <a:solidFill>
                  <a:schemeClr val="tx1"/>
                </a:solidFill>
              </a:rPr>
              <a:t>④　</a:t>
            </a:r>
            <a:r>
              <a:rPr lang="en-US" altLang="ja-JP" sz="1400" dirty="0">
                <a:solidFill>
                  <a:schemeClr val="tx1"/>
                </a:solidFill>
              </a:rPr>
              <a:t>5.</a:t>
            </a:r>
            <a:r>
              <a:rPr lang="ja-JP" altLang="en-US" sz="1400" dirty="0">
                <a:solidFill>
                  <a:schemeClr val="tx1"/>
                </a:solidFill>
              </a:rPr>
              <a:t>「過疎地域加点」、</a:t>
            </a:r>
            <a:r>
              <a:rPr lang="en-US" altLang="ja-JP" sz="1400" dirty="0">
                <a:solidFill>
                  <a:schemeClr val="tx1"/>
                </a:solidFill>
              </a:rPr>
              <a:t>6.</a:t>
            </a:r>
            <a:r>
              <a:rPr lang="ja-JP" altLang="en-US" sz="1400" dirty="0">
                <a:solidFill>
                  <a:schemeClr val="tx1"/>
                </a:solidFill>
              </a:rPr>
              <a:t>「一般事業主行動計画策定加点」の場合、追加の設問や必要な添付ファイルは表示されません。</a:t>
            </a:r>
            <a:endParaRPr lang="en-US" altLang="ja-JP" sz="1400" dirty="0">
              <a:solidFill>
                <a:schemeClr val="tx1"/>
              </a:solidFill>
            </a:endParaRPr>
          </a:p>
          <a:p>
            <a:pPr marL="270000" indent="-270000"/>
            <a:r>
              <a:rPr lang="ja-JP" altLang="en-US" sz="1400" dirty="0">
                <a:solidFill>
                  <a:schemeClr val="tx1"/>
                </a:solidFill>
              </a:rPr>
              <a:t>　</a:t>
            </a:r>
            <a:r>
              <a:rPr lang="en-US" altLang="ja-JP" sz="1400" dirty="0">
                <a:solidFill>
                  <a:schemeClr val="tx1"/>
                </a:solidFill>
              </a:rPr>
              <a:t>	1.</a:t>
            </a:r>
            <a:r>
              <a:rPr lang="ja-JP" altLang="en-US" sz="1400" dirty="0">
                <a:solidFill>
                  <a:schemeClr val="tx1"/>
                </a:solidFill>
              </a:rPr>
              <a:t>「賃上げ加点」については、</a:t>
            </a:r>
            <a:r>
              <a:rPr lang="en-US" altLang="ja-JP" sz="1400" b="1" u="sng" dirty="0">
                <a:latin typeface="Meiryo UI"/>
                <a:ea typeface="Meiryo UI"/>
              </a:rPr>
              <a:t>P.31</a:t>
            </a:r>
            <a:r>
              <a:rPr lang="ja-JP" altLang="en-US" sz="1400" dirty="0">
                <a:solidFill>
                  <a:schemeClr val="tx1"/>
                </a:solidFill>
                <a:latin typeface="Meiryo UI"/>
                <a:ea typeface="Meiryo UI"/>
              </a:rPr>
              <a:t>をご参照ください。</a:t>
            </a:r>
            <a:endParaRPr lang="en-US" altLang="ja-JP" sz="1400" dirty="0">
              <a:solidFill>
                <a:schemeClr val="tx1"/>
              </a:solidFill>
            </a:endParaRPr>
          </a:p>
          <a:p>
            <a:pPr marL="270000" indent="-270000"/>
            <a:r>
              <a:rPr lang="en-US" altLang="ja-JP" sz="1400" dirty="0">
                <a:solidFill>
                  <a:schemeClr val="tx1"/>
                </a:solidFill>
              </a:rPr>
              <a:t>	4.</a:t>
            </a:r>
            <a:r>
              <a:rPr lang="ja-JP" altLang="en-US" sz="1400" dirty="0">
                <a:solidFill>
                  <a:schemeClr val="tx1"/>
                </a:solidFill>
              </a:rPr>
              <a:t>「事業承継加点」については、</a:t>
            </a:r>
            <a:r>
              <a:rPr lang="en-US" altLang="ja-JP" sz="1400" b="1" u="sng" dirty="0"/>
              <a:t>P.27</a:t>
            </a:r>
            <a:r>
              <a:rPr lang="ja-JP" altLang="en-US" sz="1400" dirty="0">
                <a:solidFill>
                  <a:schemeClr val="tx1"/>
                </a:solidFill>
              </a:rPr>
              <a:t>をご参照ください。</a:t>
            </a:r>
            <a:endParaRPr lang="en-US" altLang="ja-JP" sz="1400" dirty="0">
              <a:solidFill>
                <a:schemeClr val="tx1"/>
              </a:solidFill>
            </a:endParaRPr>
          </a:p>
          <a:p>
            <a:pPr marL="270000" indent="-270000"/>
            <a:endParaRPr lang="en-US" altLang="ja-JP" sz="1400" dirty="0">
              <a:solidFill>
                <a:schemeClr val="tx1"/>
              </a:solidFill>
              <a:latin typeface="Meiryo UI"/>
              <a:ea typeface="Meiryo UI"/>
            </a:endParaRPr>
          </a:p>
        </p:txBody>
      </p:sp>
      <p:sp>
        <p:nvSpPr>
          <p:cNvPr id="4" name="テキスト プレースホルダ 38">
            <a:extLst>
              <a:ext uri="{FF2B5EF4-FFF2-40B4-BE49-F238E27FC236}">
                <a16:creationId xmlns:a16="http://schemas.microsoft.com/office/drawing/2014/main" id="{E3723C8A-9882-E79D-6827-FB82E669FDA0}"/>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nchor="t">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a:latin typeface="Meiryo UI"/>
                <a:ea typeface="Meiryo UI"/>
                <a:cs typeface="メイリオ" panose="020B0604030504040204" pitchFamily="50" charset="-128"/>
              </a:rPr>
              <a:t>希望する枠及び加点項目（政策加点の付与）</a:t>
            </a:r>
            <a:endParaRPr lang="en-US" altLang="ja-JP" sz="1400" b="1" dirty="0">
              <a:cs typeface="メイリオ" panose="020B0604030504040204" pitchFamily="50" charset="-128"/>
            </a:endParaRPr>
          </a:p>
        </p:txBody>
      </p:sp>
      <p:sp>
        <p:nvSpPr>
          <p:cNvPr id="6" name="正方形/長方形 5">
            <a:extLst>
              <a:ext uri="{FF2B5EF4-FFF2-40B4-BE49-F238E27FC236}">
                <a16:creationId xmlns:a16="http://schemas.microsoft.com/office/drawing/2014/main" id="{A7B39F2F-EABF-C579-1A91-3A9CA8EC30BD}"/>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政策加点に関する画面です。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必要事項について選択・入力してください。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a:p>
            <a:pPr algn="l"/>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FFCDC516-B803-6273-2413-F133630A139B}"/>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8" name="図 7" descr="図形&#10;&#10;低い精度で自動的に生成された説明">
            <a:extLst>
              <a:ext uri="{FF2B5EF4-FFF2-40B4-BE49-F238E27FC236}">
                <a16:creationId xmlns:a16="http://schemas.microsoft.com/office/drawing/2014/main" id="{0B6AF4B2-811C-9E59-2502-3E0588B122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16" name="図 15">
            <a:extLst>
              <a:ext uri="{FF2B5EF4-FFF2-40B4-BE49-F238E27FC236}">
                <a16:creationId xmlns:a16="http://schemas.microsoft.com/office/drawing/2014/main" id="{35EC61BC-F980-FBC8-30DA-DACBA02D09E8}"/>
              </a:ext>
            </a:extLst>
          </p:cNvPr>
          <p:cNvPicPr>
            <a:picLocks noChangeAspect="1"/>
          </p:cNvPicPr>
          <p:nvPr/>
        </p:nvPicPr>
        <p:blipFill>
          <a:blip r:embed="rId4"/>
          <a:stretch>
            <a:fillRect/>
          </a:stretch>
        </p:blipFill>
        <p:spPr>
          <a:xfrm>
            <a:off x="3490574" y="1462437"/>
            <a:ext cx="2166232" cy="27405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図 21">
            <a:extLst>
              <a:ext uri="{FF2B5EF4-FFF2-40B4-BE49-F238E27FC236}">
                <a16:creationId xmlns:a16="http://schemas.microsoft.com/office/drawing/2014/main" id="{9FEBB9BC-12BD-D667-BED7-14182DC9D96F}"/>
              </a:ext>
            </a:extLst>
          </p:cNvPr>
          <p:cNvPicPr>
            <a:picLocks noChangeAspect="1"/>
          </p:cNvPicPr>
          <p:nvPr/>
        </p:nvPicPr>
        <p:blipFill>
          <a:blip r:embed="rId5"/>
          <a:stretch>
            <a:fillRect/>
          </a:stretch>
        </p:blipFill>
        <p:spPr>
          <a:xfrm>
            <a:off x="3490574" y="4529058"/>
            <a:ext cx="2166232" cy="2166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5" name="テキスト ボックス 44">
            <a:extLst>
              <a:ext uri="{FF2B5EF4-FFF2-40B4-BE49-F238E27FC236}">
                <a16:creationId xmlns:a16="http://schemas.microsoft.com/office/drawing/2014/main" id="{BA5A8050-66CC-F116-12DE-1F2BF313DB0E}"/>
              </a:ext>
            </a:extLst>
          </p:cNvPr>
          <p:cNvSpPr txBox="1"/>
          <p:nvPr/>
        </p:nvSpPr>
        <p:spPr>
          <a:xfrm>
            <a:off x="317881" y="2207210"/>
            <a:ext cx="379130" cy="369332"/>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①</a:t>
            </a:r>
          </a:p>
        </p:txBody>
      </p:sp>
      <p:sp>
        <p:nvSpPr>
          <p:cNvPr id="46" name="テキスト ボックス 45">
            <a:extLst>
              <a:ext uri="{FF2B5EF4-FFF2-40B4-BE49-F238E27FC236}">
                <a16:creationId xmlns:a16="http://schemas.microsoft.com/office/drawing/2014/main" id="{2D59F70B-737D-5A13-D37E-7E76F5FA3198}"/>
              </a:ext>
            </a:extLst>
          </p:cNvPr>
          <p:cNvSpPr txBox="1"/>
          <p:nvPr/>
        </p:nvSpPr>
        <p:spPr>
          <a:xfrm>
            <a:off x="3056764" y="1389449"/>
            <a:ext cx="379130" cy="369332"/>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②</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87353CF1-7562-106D-0E48-5BC5202BF64D}"/>
              </a:ext>
            </a:extLst>
          </p:cNvPr>
          <p:cNvSpPr txBox="1"/>
          <p:nvPr/>
        </p:nvSpPr>
        <p:spPr>
          <a:xfrm>
            <a:off x="3056764" y="4500524"/>
            <a:ext cx="379130" cy="369332"/>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③</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1F5955BF-3567-A947-C724-78D3741E9515}"/>
              </a:ext>
            </a:extLst>
          </p:cNvPr>
          <p:cNvSpPr txBox="1"/>
          <p:nvPr/>
        </p:nvSpPr>
        <p:spPr>
          <a:xfrm>
            <a:off x="317881" y="3945753"/>
            <a:ext cx="508775" cy="369332"/>
          </a:xfrm>
          <a:prstGeom prst="rect">
            <a:avLst/>
          </a:prstGeom>
          <a:noFill/>
        </p:spPr>
        <p:txBody>
          <a:bodyPr wrap="square" rtlCol="0">
            <a:spAutoFit/>
          </a:bodyPr>
          <a:lstStyle/>
          <a:p>
            <a:r>
              <a:rPr lang="ja-JP" altLang="en-US" sz="1800" dirty="0">
                <a:solidFill>
                  <a:schemeClr val="accent1"/>
                </a:solidFill>
                <a:latin typeface="Meiryo UI" panose="020B0604030504040204" pitchFamily="50" charset="-128"/>
                <a:ea typeface="Meiryo UI" panose="020B0604030504040204" pitchFamily="50" charset="-128"/>
              </a:rPr>
              <a:t>①‘</a:t>
            </a:r>
            <a:r>
              <a:rPr lang="ja-JP" altLang="en-US" sz="1800" dirty="0">
                <a:solidFill>
                  <a:schemeClr val="tx1"/>
                </a:solidFill>
                <a:latin typeface="Meiryo UI" panose="020B0604030504040204" pitchFamily="50" charset="-128"/>
                <a:ea typeface="Meiryo UI" panose="020B0604030504040204" pitchFamily="50" charset="-128"/>
              </a:rPr>
              <a:t>　</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id="{C1482D5C-687B-9DD3-1076-E5923DB91F6D}"/>
              </a:ext>
            </a:extLst>
          </p:cNvPr>
          <p:cNvSpPr txBox="1"/>
          <p:nvPr/>
        </p:nvSpPr>
        <p:spPr>
          <a:xfrm>
            <a:off x="3056764" y="3199650"/>
            <a:ext cx="508775" cy="369332"/>
          </a:xfrm>
          <a:prstGeom prst="rect">
            <a:avLst/>
          </a:prstGeom>
          <a:noFill/>
        </p:spPr>
        <p:txBody>
          <a:bodyPr wrap="square" rtlCol="0">
            <a:spAutoFit/>
          </a:bodyPr>
          <a:lstStyle/>
          <a:p>
            <a:r>
              <a:rPr lang="ja-JP" altLang="en-US" sz="1800" dirty="0">
                <a:solidFill>
                  <a:schemeClr val="accent1"/>
                </a:solidFill>
                <a:latin typeface="Meiryo UI" panose="020B0604030504040204" pitchFamily="50" charset="-128"/>
                <a:ea typeface="Meiryo UI" panose="020B0604030504040204" pitchFamily="50" charset="-128"/>
              </a:rPr>
              <a:t>②‘</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50" name="テキスト ボックス 49">
            <a:extLst>
              <a:ext uri="{FF2B5EF4-FFF2-40B4-BE49-F238E27FC236}">
                <a16:creationId xmlns:a16="http://schemas.microsoft.com/office/drawing/2014/main" id="{5227E173-562D-E24C-B80D-D7B86BAEE38E}"/>
              </a:ext>
            </a:extLst>
          </p:cNvPr>
          <p:cNvSpPr txBox="1"/>
          <p:nvPr/>
        </p:nvSpPr>
        <p:spPr>
          <a:xfrm>
            <a:off x="3056764" y="6279216"/>
            <a:ext cx="508775" cy="369332"/>
          </a:xfrm>
          <a:prstGeom prst="rect">
            <a:avLst/>
          </a:prstGeom>
          <a:noFill/>
        </p:spPr>
        <p:txBody>
          <a:bodyPr wrap="square" rtlCol="0">
            <a:spAutoFit/>
          </a:bodyPr>
          <a:lstStyle/>
          <a:p>
            <a:r>
              <a:rPr lang="ja-JP" altLang="en-US" sz="1800" dirty="0">
                <a:solidFill>
                  <a:schemeClr val="accent1"/>
                </a:solidFill>
                <a:latin typeface="Meiryo UI" panose="020B0604030504040204" pitchFamily="50" charset="-128"/>
                <a:ea typeface="Meiryo UI" panose="020B0604030504040204" pitchFamily="50" charset="-128"/>
              </a:rPr>
              <a:t>③‘</a:t>
            </a:r>
            <a:endParaRPr kumimoji="1" lang="ja-JP" altLang="en-US"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5069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040C8-5D1A-90A4-358B-8C07BF4D9E76}"/>
            </a:ext>
          </a:extLst>
        </p:cNvPr>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57B943B5-37AC-E8D1-0891-73AB9A886E01}"/>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5A5D2A4D-2E93-5749-D310-C0BB60F6C0C5}"/>
              </a:ext>
            </a:extLst>
          </p:cNvPr>
          <p:cNvSpPr txBox="1"/>
          <p:nvPr/>
        </p:nvSpPr>
        <p:spPr>
          <a:xfrm>
            <a:off x="6323552" y="1992765"/>
            <a:ext cx="5868448" cy="4524315"/>
          </a:xfrm>
          <a:prstGeom prst="rect">
            <a:avLst/>
          </a:prstGeom>
          <a:noFill/>
        </p:spPr>
        <p:txBody>
          <a:bodyPr wrap="square" rtlCol="0">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pPr marL="270000" indent="-270000"/>
            <a:r>
              <a:rPr lang="ja-JP" altLang="en-US" sz="1400" dirty="0"/>
              <a:t>①　</a:t>
            </a:r>
            <a:r>
              <a:rPr lang="en-US" altLang="ja-JP" sz="1400" dirty="0">
                <a:solidFill>
                  <a:schemeClr val="tx1"/>
                </a:solidFill>
              </a:rPr>
              <a:t>4</a:t>
            </a:r>
            <a:r>
              <a:rPr lang="en-US" altLang="ja-JP" sz="1400" b="1" dirty="0">
                <a:solidFill>
                  <a:schemeClr val="tx1"/>
                </a:solidFill>
                <a:latin typeface="Meiryo UI"/>
                <a:ea typeface="Meiryo UI"/>
              </a:rPr>
              <a:t>.</a:t>
            </a:r>
            <a:r>
              <a:rPr lang="ja-JP" altLang="en-US" sz="1400" b="1" dirty="0">
                <a:solidFill>
                  <a:schemeClr val="tx1"/>
                </a:solidFill>
                <a:latin typeface="Meiryo UI"/>
                <a:ea typeface="Meiryo UI"/>
              </a:rPr>
              <a:t>「事業承継加点」</a:t>
            </a:r>
            <a:r>
              <a:rPr lang="ja-JP" altLang="en-US" sz="1400" dirty="0">
                <a:solidFill>
                  <a:schemeClr val="tx1"/>
                </a:solidFill>
                <a:latin typeface="Meiryo UI"/>
                <a:ea typeface="Meiryo UI"/>
              </a:rPr>
              <a:t>を選択した場合</a:t>
            </a:r>
            <a:endParaRPr lang="en-US" altLang="ja-JP" sz="1400" dirty="0">
              <a:solidFill>
                <a:schemeClr val="tx1"/>
              </a:solidFill>
              <a:latin typeface="Meiryo UI"/>
              <a:ea typeface="Meiryo UI"/>
            </a:endParaRPr>
          </a:p>
          <a:p>
            <a:pPr marL="270000" indent="-270000"/>
            <a:endParaRPr lang="en-US" altLang="ja-JP" sz="1400" dirty="0">
              <a:solidFill>
                <a:schemeClr val="tx1"/>
              </a:solidFill>
              <a:latin typeface="Meiryo UI"/>
              <a:ea typeface="Meiryo UI"/>
            </a:endParaRPr>
          </a:p>
          <a:p>
            <a:pPr marL="270000" indent="-270000"/>
            <a:r>
              <a:rPr lang="ja-JP" altLang="en-US" sz="1400" dirty="0">
                <a:latin typeface="Meiryo UI"/>
                <a:ea typeface="Meiryo UI"/>
              </a:rPr>
              <a:t>②</a:t>
            </a:r>
            <a:r>
              <a:rPr lang="ja-JP" altLang="en-US" sz="1400" dirty="0">
                <a:solidFill>
                  <a:schemeClr val="tx1"/>
                </a:solidFill>
                <a:latin typeface="Meiryo UI"/>
                <a:ea typeface="Meiryo UI"/>
              </a:rPr>
              <a:t>　補助事業を中心になって行う者の氏名を入力してください。</a:t>
            </a:r>
            <a:endParaRPr lang="en-US" altLang="ja-JP" sz="1400" dirty="0">
              <a:solidFill>
                <a:schemeClr val="tx1"/>
              </a:solidFill>
              <a:latin typeface="Meiryo UI"/>
              <a:ea typeface="Meiryo UI"/>
            </a:endParaRPr>
          </a:p>
          <a:p>
            <a:pPr marL="270000" indent="-270000"/>
            <a:endParaRPr lang="en-US" altLang="ja-JP" sz="1400" dirty="0">
              <a:solidFill>
                <a:schemeClr val="tx1"/>
              </a:solidFill>
              <a:latin typeface="Meiryo UI"/>
              <a:ea typeface="Meiryo UI"/>
            </a:endParaRPr>
          </a:p>
          <a:p>
            <a:pPr marL="270000" indent="-270000"/>
            <a:r>
              <a:rPr lang="ja-JP" altLang="en-US" sz="1400" dirty="0">
                <a:latin typeface="Meiryo UI"/>
                <a:ea typeface="Meiryo UI"/>
              </a:rPr>
              <a:t>③　</a:t>
            </a:r>
            <a:r>
              <a:rPr lang="ja-JP" altLang="en-US" sz="1400" dirty="0">
                <a:solidFill>
                  <a:schemeClr val="tx1"/>
                </a:solidFill>
                <a:latin typeface="Meiryo UI"/>
                <a:ea typeface="Meiryo UI"/>
              </a:rPr>
              <a:t>「後継者候補」の氏名と同一の者か選択してください。</a:t>
            </a:r>
            <a:endParaRPr lang="en-US" altLang="ja-JP" sz="1400" dirty="0">
              <a:solidFill>
                <a:schemeClr val="tx1"/>
              </a:solidFill>
              <a:latin typeface="Meiryo UI"/>
              <a:ea typeface="Meiryo UI"/>
            </a:endParaRPr>
          </a:p>
          <a:p>
            <a:pPr marL="270000" indent="-270000"/>
            <a:endParaRPr lang="en-US" altLang="ja-JP" sz="1400" dirty="0">
              <a:solidFill>
                <a:schemeClr val="tx1"/>
              </a:solidFill>
              <a:latin typeface="Meiryo UI"/>
              <a:ea typeface="Meiryo UI"/>
            </a:endParaRPr>
          </a:p>
          <a:p>
            <a:pPr marL="270000" indent="-270000"/>
            <a:r>
              <a:rPr lang="ja-JP" altLang="en-US" sz="1400" dirty="0">
                <a:latin typeface="Meiryo UI"/>
                <a:ea typeface="Meiryo UI"/>
              </a:rPr>
              <a:t>④</a:t>
            </a:r>
            <a:r>
              <a:rPr lang="ja-JP" altLang="en-US" sz="1400" dirty="0">
                <a:solidFill>
                  <a:schemeClr val="tx1"/>
                </a:solidFill>
                <a:latin typeface="Meiryo UI"/>
                <a:ea typeface="Meiryo UI"/>
              </a:rPr>
              <a:t>　代表者との関係を選択してください。</a:t>
            </a:r>
            <a:endParaRPr lang="en-US" altLang="ja-JP" sz="1400" dirty="0">
              <a:solidFill>
                <a:schemeClr val="tx1"/>
              </a:solidFill>
              <a:latin typeface="Meiryo UI"/>
              <a:ea typeface="Meiryo UI"/>
            </a:endParaRPr>
          </a:p>
          <a:p>
            <a:pPr marL="270000" indent="-270000"/>
            <a:endParaRPr lang="en-US" altLang="ja-JP" sz="1400" dirty="0">
              <a:solidFill>
                <a:schemeClr val="tx1"/>
              </a:solidFill>
              <a:latin typeface="Meiryo UI"/>
              <a:ea typeface="Meiryo UI"/>
            </a:endParaRPr>
          </a:p>
          <a:p>
            <a:pPr marL="270000" indent="-270000"/>
            <a:r>
              <a:rPr lang="ja-JP" altLang="en-US" sz="1400" dirty="0">
                <a:latin typeface="Meiryo UI"/>
                <a:ea typeface="Meiryo UI"/>
              </a:rPr>
              <a:t>⑤</a:t>
            </a:r>
            <a:r>
              <a:rPr lang="ja-JP" altLang="en-US" sz="1400" dirty="0">
                <a:solidFill>
                  <a:schemeClr val="tx1"/>
                </a:solidFill>
                <a:latin typeface="Meiryo UI"/>
                <a:ea typeface="Meiryo UI"/>
              </a:rPr>
              <a:t>　事業継承の目標時期を選択してください。</a:t>
            </a:r>
            <a:endParaRPr lang="en-US" altLang="ja-JP" sz="1400" dirty="0">
              <a:solidFill>
                <a:schemeClr val="tx1"/>
              </a:solidFill>
              <a:latin typeface="Meiryo UI"/>
              <a:ea typeface="Meiryo UI"/>
            </a:endParaRPr>
          </a:p>
          <a:p>
            <a:pPr marL="270000" indent="-270000"/>
            <a:endParaRPr lang="en-US" altLang="ja-JP" sz="1400" dirty="0">
              <a:solidFill>
                <a:schemeClr val="tx1"/>
              </a:solidFill>
              <a:latin typeface="Meiryo UI"/>
              <a:ea typeface="Meiryo UI"/>
            </a:endParaRPr>
          </a:p>
          <a:p>
            <a:pPr marL="270000" indent="-270000"/>
            <a:r>
              <a:rPr lang="ja-JP" altLang="en-US" sz="1400" dirty="0">
                <a:latin typeface="Meiryo UI"/>
                <a:ea typeface="Meiryo UI"/>
              </a:rPr>
              <a:t>⑥</a:t>
            </a:r>
            <a:r>
              <a:rPr lang="ja-JP" altLang="en-US" sz="1400" dirty="0">
                <a:solidFill>
                  <a:schemeClr val="tx1"/>
                </a:solidFill>
                <a:latin typeface="Meiryo UI"/>
                <a:ea typeface="Meiryo UI"/>
              </a:rPr>
              <a:t>　事業継承内容</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予定</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を選択してください。</a:t>
            </a:r>
            <a:endParaRPr lang="en-US" altLang="ja-JP" sz="1400" dirty="0">
              <a:solidFill>
                <a:schemeClr val="tx1"/>
              </a:solidFill>
              <a:latin typeface="Meiryo UI"/>
              <a:ea typeface="Meiryo UI"/>
            </a:endParaRPr>
          </a:p>
          <a:p>
            <a:pPr marL="270000" indent="-270000"/>
            <a:endParaRPr lang="en-US" altLang="ja-JP" sz="1400" dirty="0">
              <a:solidFill>
                <a:schemeClr val="tx1"/>
              </a:solidFill>
              <a:latin typeface="Meiryo UI"/>
              <a:ea typeface="Meiryo UI"/>
            </a:endParaRPr>
          </a:p>
          <a:p>
            <a:pPr marL="270000" indent="-270000"/>
            <a:r>
              <a:rPr lang="ja-JP" altLang="en-US" sz="1400" dirty="0">
                <a:latin typeface="Meiryo UI"/>
                <a:ea typeface="Meiryo UI"/>
              </a:rPr>
              <a:t>⑦　</a:t>
            </a:r>
            <a:r>
              <a:rPr lang="ja-JP" altLang="en-US" sz="1400" dirty="0">
                <a:solidFill>
                  <a:schemeClr val="tx1"/>
                </a:solidFill>
                <a:latin typeface="Meiryo UI"/>
                <a:ea typeface="Meiryo UI"/>
              </a:rPr>
              <a:t>事業継承先</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予定</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を選択してください。</a:t>
            </a:r>
            <a:endParaRPr lang="en-US" altLang="ja-JP" sz="1400" dirty="0">
              <a:solidFill>
                <a:schemeClr val="tx1"/>
              </a:solidFill>
              <a:latin typeface="Meiryo UI"/>
              <a:ea typeface="Meiryo UI"/>
            </a:endParaRPr>
          </a:p>
          <a:p>
            <a:pPr marL="270000" indent="-270000"/>
            <a:endParaRPr lang="en-US" altLang="ja-JP" sz="1400" dirty="0">
              <a:solidFill>
                <a:schemeClr val="tx1"/>
              </a:solidFill>
              <a:latin typeface="Meiryo UI"/>
              <a:ea typeface="Meiryo UI"/>
            </a:endParaRPr>
          </a:p>
          <a:p>
            <a:pPr marL="270000" indent="-270000"/>
            <a:r>
              <a:rPr lang="ja-JP" altLang="en-US" sz="1400" dirty="0">
                <a:latin typeface="Meiryo UI"/>
                <a:ea typeface="Meiryo UI"/>
              </a:rPr>
              <a:t>⑧</a:t>
            </a:r>
            <a:r>
              <a:rPr lang="ja-JP" altLang="en-US" sz="1400" dirty="0">
                <a:solidFill>
                  <a:schemeClr val="tx1"/>
                </a:solidFill>
                <a:latin typeface="Meiryo UI"/>
                <a:ea typeface="Meiryo UI"/>
              </a:rPr>
              <a:t>　「代表者の生年月日が確認できる公的書類」の写しを添付してください。</a:t>
            </a:r>
            <a:endParaRPr lang="en-US" altLang="ja-JP" sz="1400" dirty="0">
              <a:solidFill>
                <a:schemeClr val="tx1"/>
              </a:solidFill>
              <a:latin typeface="Meiryo UI"/>
              <a:ea typeface="Meiryo UI"/>
            </a:endParaRPr>
          </a:p>
          <a:p>
            <a:pPr marL="270000" indent="-270000"/>
            <a:endParaRPr lang="en-US" altLang="ja-JP" sz="1400" dirty="0">
              <a:solidFill>
                <a:schemeClr val="tx1"/>
              </a:solidFill>
              <a:latin typeface="Meiryo UI"/>
              <a:ea typeface="Meiryo UI"/>
            </a:endParaRPr>
          </a:p>
          <a:p>
            <a:pPr marL="270000" indent="-270000"/>
            <a:endParaRPr lang="en-US" altLang="ja-JP" sz="1400" dirty="0">
              <a:solidFill>
                <a:schemeClr val="tx1"/>
              </a:solidFill>
              <a:latin typeface="Meiryo UI"/>
              <a:ea typeface="Meiryo UI"/>
            </a:endParaRPr>
          </a:p>
          <a:p>
            <a:pPr marL="270000" indent="-270000"/>
            <a:r>
              <a:rPr lang="ja-JP" altLang="en-US" sz="1400" dirty="0">
                <a:latin typeface="Meiryo UI"/>
                <a:ea typeface="Meiryo UI"/>
              </a:rPr>
              <a:t>⑨ </a:t>
            </a:r>
            <a:r>
              <a:rPr lang="ja-JP" altLang="en-US" sz="1400" dirty="0">
                <a:solidFill>
                  <a:schemeClr val="tx1"/>
                </a:solidFill>
                <a:latin typeface="Meiryo UI"/>
                <a:ea typeface="Meiryo UI"/>
              </a:rPr>
              <a:t>家族専従者の確認を選択してください。</a:t>
            </a:r>
          </a:p>
          <a:p>
            <a:pPr indent="-270000"/>
            <a:r>
              <a:rPr lang="ja-JP" altLang="en-US" dirty="0">
                <a:solidFill>
                  <a:schemeClr val="tx1"/>
                </a:solidFill>
                <a:latin typeface="Meiryo UI"/>
                <a:ea typeface="Meiryo UI"/>
              </a:rPr>
              <a:t>「いいえ」の場合、または「はい」を選択して「確定申告書または青色申告決算書」における専従者の確認が「いいえ」の場合は、「後継者候補の実在確認書類」の写しを添付してください。</a:t>
            </a:r>
            <a:endParaRPr lang="en-US" altLang="ja-JP" dirty="0">
              <a:solidFill>
                <a:schemeClr val="tx1"/>
              </a:solidFill>
              <a:latin typeface="Meiryo UI"/>
              <a:ea typeface="Meiryo UI"/>
            </a:endParaRPr>
          </a:p>
          <a:p>
            <a:pPr indent="-270000"/>
            <a:endParaRPr lang="en-US" altLang="ja-JP" dirty="0">
              <a:solidFill>
                <a:schemeClr val="tx1"/>
              </a:solidFill>
              <a:latin typeface="Meiryo UI"/>
              <a:ea typeface="Meiryo UI"/>
            </a:endParaRPr>
          </a:p>
        </p:txBody>
      </p:sp>
      <p:sp>
        <p:nvSpPr>
          <p:cNvPr id="4" name="テキスト プレースホルダ 38">
            <a:extLst>
              <a:ext uri="{FF2B5EF4-FFF2-40B4-BE49-F238E27FC236}">
                <a16:creationId xmlns:a16="http://schemas.microsoft.com/office/drawing/2014/main" id="{1B814B85-776A-453E-FD1A-B869D5AF03A9}"/>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nchor="t">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a:latin typeface="Meiryo UI"/>
                <a:ea typeface="Meiryo UI"/>
                <a:cs typeface="メイリオ" panose="020B0604030504040204" pitchFamily="50" charset="-128"/>
              </a:rPr>
              <a:t>希望する枠及び加点項目（政策加点の付与）</a:t>
            </a:r>
            <a:endParaRPr lang="en-US" altLang="ja-JP" sz="1400" b="1" dirty="0">
              <a:cs typeface="メイリオ" panose="020B0604030504040204" pitchFamily="50" charset="-128"/>
            </a:endParaRPr>
          </a:p>
        </p:txBody>
      </p:sp>
      <p:sp>
        <p:nvSpPr>
          <p:cNvPr id="6" name="正方形/長方形 5">
            <a:extLst>
              <a:ext uri="{FF2B5EF4-FFF2-40B4-BE49-F238E27FC236}">
                <a16:creationId xmlns:a16="http://schemas.microsoft.com/office/drawing/2014/main" id="{C1AEC589-5F04-DBD9-3B74-AE1045656924}"/>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政策加点に関する画面です。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必要事項について選択・入力してください。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a:p>
            <a:pPr algn="l"/>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83AE6F9E-E6D5-A91D-0CBE-151CAE21E217}"/>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8" name="図 7" descr="図形&#10;&#10;低い精度で自動的に生成された説明">
            <a:extLst>
              <a:ext uri="{FF2B5EF4-FFF2-40B4-BE49-F238E27FC236}">
                <a16:creationId xmlns:a16="http://schemas.microsoft.com/office/drawing/2014/main" id="{E0AF81B9-15B7-8879-AB40-8A3F3B54C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10" name="図 9">
            <a:extLst>
              <a:ext uri="{FF2B5EF4-FFF2-40B4-BE49-F238E27FC236}">
                <a16:creationId xmlns:a16="http://schemas.microsoft.com/office/drawing/2014/main" id="{11B56BF9-3547-C2C8-B4BD-35579ADD79B4}"/>
              </a:ext>
            </a:extLst>
          </p:cNvPr>
          <p:cNvPicPr>
            <a:picLocks noChangeAspect="1"/>
          </p:cNvPicPr>
          <p:nvPr/>
        </p:nvPicPr>
        <p:blipFill>
          <a:blip r:embed="rId3"/>
          <a:stretch>
            <a:fillRect/>
          </a:stretch>
        </p:blipFill>
        <p:spPr>
          <a:xfrm>
            <a:off x="554665" y="1880146"/>
            <a:ext cx="2156523" cy="4401206"/>
          </a:xfrm>
          <a:prstGeom prst="rect">
            <a:avLst/>
          </a:prstGeom>
        </p:spPr>
      </p:pic>
      <p:pic>
        <p:nvPicPr>
          <p:cNvPr id="12" name="図 11">
            <a:extLst>
              <a:ext uri="{FF2B5EF4-FFF2-40B4-BE49-F238E27FC236}">
                <a16:creationId xmlns:a16="http://schemas.microsoft.com/office/drawing/2014/main" id="{B9170180-B0EE-F1DD-BD97-ECDFAE1253B0}"/>
              </a:ext>
            </a:extLst>
          </p:cNvPr>
          <p:cNvPicPr>
            <a:picLocks noChangeAspect="1"/>
          </p:cNvPicPr>
          <p:nvPr/>
        </p:nvPicPr>
        <p:blipFill>
          <a:blip r:embed="rId4"/>
          <a:stretch>
            <a:fillRect/>
          </a:stretch>
        </p:blipFill>
        <p:spPr>
          <a:xfrm>
            <a:off x="3280109" y="1910112"/>
            <a:ext cx="1991475" cy="2517175"/>
          </a:xfrm>
          <a:prstGeom prst="rect">
            <a:avLst/>
          </a:prstGeom>
        </p:spPr>
      </p:pic>
      <p:sp>
        <p:nvSpPr>
          <p:cNvPr id="9" name="テキスト ボックス 8">
            <a:extLst>
              <a:ext uri="{FF2B5EF4-FFF2-40B4-BE49-F238E27FC236}">
                <a16:creationId xmlns:a16="http://schemas.microsoft.com/office/drawing/2014/main" id="{0120DC1A-3F64-570F-B488-372B27D99F14}"/>
              </a:ext>
            </a:extLst>
          </p:cNvPr>
          <p:cNvSpPr txBox="1"/>
          <p:nvPr/>
        </p:nvSpPr>
        <p:spPr>
          <a:xfrm>
            <a:off x="355454" y="1857353"/>
            <a:ext cx="398422" cy="369332"/>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①</a:t>
            </a:r>
          </a:p>
        </p:txBody>
      </p:sp>
      <p:sp>
        <p:nvSpPr>
          <p:cNvPr id="11" name="テキスト ボックス 10">
            <a:extLst>
              <a:ext uri="{FF2B5EF4-FFF2-40B4-BE49-F238E27FC236}">
                <a16:creationId xmlns:a16="http://schemas.microsoft.com/office/drawing/2014/main" id="{6BCC3086-1F69-7E67-A459-163AD8D61DAA}"/>
              </a:ext>
            </a:extLst>
          </p:cNvPr>
          <p:cNvSpPr txBox="1"/>
          <p:nvPr/>
        </p:nvSpPr>
        <p:spPr>
          <a:xfrm>
            <a:off x="355454" y="3441874"/>
            <a:ext cx="398422" cy="369332"/>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②</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333286DC-880A-86CC-8E04-88B42AD97AC8}"/>
              </a:ext>
            </a:extLst>
          </p:cNvPr>
          <p:cNvSpPr txBox="1"/>
          <p:nvPr/>
        </p:nvSpPr>
        <p:spPr>
          <a:xfrm>
            <a:off x="355454" y="4158448"/>
            <a:ext cx="398422" cy="369332"/>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③</a:t>
            </a:r>
          </a:p>
        </p:txBody>
      </p:sp>
      <p:sp>
        <p:nvSpPr>
          <p:cNvPr id="24" name="テキスト ボックス 23">
            <a:extLst>
              <a:ext uri="{FF2B5EF4-FFF2-40B4-BE49-F238E27FC236}">
                <a16:creationId xmlns:a16="http://schemas.microsoft.com/office/drawing/2014/main" id="{8BE8A421-6260-B548-E02E-C8D699B35028}"/>
              </a:ext>
            </a:extLst>
          </p:cNvPr>
          <p:cNvSpPr txBox="1"/>
          <p:nvPr/>
        </p:nvSpPr>
        <p:spPr>
          <a:xfrm>
            <a:off x="355454" y="4690356"/>
            <a:ext cx="398422" cy="369332"/>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④</a:t>
            </a:r>
          </a:p>
        </p:txBody>
      </p:sp>
      <p:sp>
        <p:nvSpPr>
          <p:cNvPr id="25" name="テキスト ボックス 24">
            <a:extLst>
              <a:ext uri="{FF2B5EF4-FFF2-40B4-BE49-F238E27FC236}">
                <a16:creationId xmlns:a16="http://schemas.microsoft.com/office/drawing/2014/main" id="{6C3D75D0-B480-FC27-5428-4796DD68ABA3}"/>
              </a:ext>
            </a:extLst>
          </p:cNvPr>
          <p:cNvSpPr txBox="1"/>
          <p:nvPr/>
        </p:nvSpPr>
        <p:spPr>
          <a:xfrm>
            <a:off x="355454" y="5126489"/>
            <a:ext cx="398422" cy="369332"/>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⑤</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C756BA69-71E2-F973-5624-012457AA7D6B}"/>
              </a:ext>
            </a:extLst>
          </p:cNvPr>
          <p:cNvSpPr txBox="1"/>
          <p:nvPr/>
        </p:nvSpPr>
        <p:spPr>
          <a:xfrm>
            <a:off x="355454" y="5519254"/>
            <a:ext cx="398422" cy="369332"/>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⑥</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09B540D8-1332-63BB-B26F-5C09A802CC56}"/>
              </a:ext>
            </a:extLst>
          </p:cNvPr>
          <p:cNvSpPr txBox="1"/>
          <p:nvPr/>
        </p:nvSpPr>
        <p:spPr>
          <a:xfrm>
            <a:off x="355454" y="5976746"/>
            <a:ext cx="398422" cy="369332"/>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⑦</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07DDE467-A0A9-CEFB-9A25-5FB76E8AD07F}"/>
              </a:ext>
            </a:extLst>
          </p:cNvPr>
          <p:cNvSpPr txBox="1"/>
          <p:nvPr/>
        </p:nvSpPr>
        <p:spPr>
          <a:xfrm>
            <a:off x="3037961" y="1902674"/>
            <a:ext cx="398422" cy="369332"/>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⑧</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F9064B9A-1375-C519-A008-4CC0730320C9}"/>
              </a:ext>
            </a:extLst>
          </p:cNvPr>
          <p:cNvSpPr txBox="1"/>
          <p:nvPr/>
        </p:nvSpPr>
        <p:spPr>
          <a:xfrm>
            <a:off x="3037961" y="2474359"/>
            <a:ext cx="398422" cy="369332"/>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⑨</a:t>
            </a:r>
          </a:p>
        </p:txBody>
      </p:sp>
    </p:spTree>
    <p:extLst>
      <p:ext uri="{BB962C8B-B14F-4D97-AF65-F5344CB8AC3E}">
        <p14:creationId xmlns:p14="http://schemas.microsoft.com/office/powerpoint/2010/main" val="1427169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F4749-E1D8-C8AE-3A5E-488CF841785D}"/>
            </a:ext>
          </a:extLst>
        </p:cNvPr>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43F0F7EA-0E94-6D75-D31F-86D7C0D37A23}"/>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6BDC800E-E910-0006-5AD9-7104488FBD8A}"/>
              </a:ext>
            </a:extLst>
          </p:cNvPr>
          <p:cNvSpPr txBox="1"/>
          <p:nvPr/>
        </p:nvSpPr>
        <p:spPr>
          <a:xfrm>
            <a:off x="6323552" y="2226685"/>
            <a:ext cx="5868448" cy="954107"/>
          </a:xfrm>
          <a:prstGeom prst="rect">
            <a:avLst/>
          </a:prstGeom>
          <a:noFill/>
        </p:spPr>
        <p:txBody>
          <a:bodyPr wrap="square" lIns="91440" tIns="45720" rIns="91440" bIns="45720" rtlCol="0" anchor="t">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endParaRPr lang="en-US" altLang="ja-JP" sz="1400" dirty="0">
              <a:solidFill>
                <a:schemeClr val="tx1"/>
              </a:solidFill>
            </a:endParaRPr>
          </a:p>
          <a:p>
            <a:pPr marL="269875" indent="-269875"/>
            <a:r>
              <a:rPr lang="ja-JP" altLang="en-US" sz="1400" dirty="0">
                <a:latin typeface="Meiryo UI"/>
                <a:ea typeface="Meiryo UI"/>
              </a:rPr>
              <a:t>①　</a:t>
            </a:r>
            <a:r>
              <a:rPr lang="ja-JP" altLang="en-US" sz="1400" dirty="0">
                <a:solidFill>
                  <a:schemeClr val="tx1"/>
                </a:solidFill>
                <a:latin typeface="Meiryo UI"/>
                <a:ea typeface="Meiryo UI"/>
              </a:rPr>
              <a:t>労働基準法に基づく最新の労働者名簿</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常時使用する従業員のみ</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を</a:t>
            </a:r>
            <a:endParaRPr lang="en-US" altLang="ja-JP" sz="1400" dirty="0">
              <a:solidFill>
                <a:schemeClr val="tx1"/>
              </a:solidFill>
              <a:latin typeface="Meiryo UI"/>
              <a:ea typeface="Meiryo UI"/>
            </a:endParaRPr>
          </a:p>
          <a:p>
            <a:pPr marL="269875" indent="-269875"/>
            <a:r>
              <a:rPr lang="ja-JP" altLang="en-US" sz="1400" dirty="0">
                <a:solidFill>
                  <a:schemeClr val="tx1"/>
                </a:solidFill>
                <a:latin typeface="Meiryo UI"/>
                <a:ea typeface="Meiryo UI"/>
              </a:rPr>
              <a:t>添付してください。</a:t>
            </a:r>
            <a:endParaRPr lang="en-US" altLang="ja-JP" sz="1400" dirty="0">
              <a:solidFill>
                <a:schemeClr val="tx1"/>
              </a:solidFill>
              <a:latin typeface="Meiryo UI"/>
              <a:ea typeface="Meiryo UI"/>
            </a:endParaRPr>
          </a:p>
          <a:p>
            <a:pPr marL="269875" indent="-269875"/>
            <a:r>
              <a:rPr lang="ja-JP" altLang="en-US" sz="1400" dirty="0">
                <a:solidFill>
                  <a:schemeClr val="tx1"/>
                </a:solidFill>
                <a:latin typeface="Meiryo UI"/>
                <a:ea typeface="Meiryo UI"/>
              </a:rPr>
              <a:t>　</a:t>
            </a:r>
            <a:endParaRPr lang="en-US" altLang="ja-JP" sz="1400" dirty="0">
              <a:solidFill>
                <a:schemeClr val="tx1"/>
              </a:solidFill>
              <a:latin typeface="Meiryo UI"/>
              <a:ea typeface="Meiryo UI"/>
            </a:endParaRPr>
          </a:p>
        </p:txBody>
      </p:sp>
      <p:sp>
        <p:nvSpPr>
          <p:cNvPr id="4" name="テキスト プレースホルダ 38">
            <a:extLst>
              <a:ext uri="{FF2B5EF4-FFF2-40B4-BE49-F238E27FC236}">
                <a16:creationId xmlns:a16="http://schemas.microsoft.com/office/drawing/2014/main" id="{378B1BA8-C83F-78B9-CA5E-2A8EC5026B4F}"/>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希望する枠及び加点項目</a:t>
            </a:r>
            <a:endParaRPr lang="en-US" altLang="ja-JP" sz="1400" b="1" dirty="0">
              <a:cs typeface="メイリオ" panose="020B0604030504040204" pitchFamily="50" charset="-128"/>
            </a:endParaRPr>
          </a:p>
        </p:txBody>
      </p:sp>
      <p:sp>
        <p:nvSpPr>
          <p:cNvPr id="6" name="正方形/長方形 5">
            <a:extLst>
              <a:ext uri="{FF2B5EF4-FFF2-40B4-BE49-F238E27FC236}">
                <a16:creationId xmlns:a16="http://schemas.microsoft.com/office/drawing/2014/main" id="{9093D924-DF68-7DCA-61EE-1267F3DED70D}"/>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希望する枠及び加点項目（卒業枠）画面です。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A98E12F6-0E0B-E94D-9184-68CE389D1BC9}"/>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8" name="図 7" descr="図形&#10;&#10;低い精度で自動的に生成された説明">
            <a:extLst>
              <a:ext uri="{FF2B5EF4-FFF2-40B4-BE49-F238E27FC236}">
                <a16:creationId xmlns:a16="http://schemas.microsoft.com/office/drawing/2014/main" id="{91BE4E42-A169-2484-9D80-E91799379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9" name="図 8">
            <a:extLst>
              <a:ext uri="{FF2B5EF4-FFF2-40B4-BE49-F238E27FC236}">
                <a16:creationId xmlns:a16="http://schemas.microsoft.com/office/drawing/2014/main" id="{907ACB33-E231-72D2-6887-F67EAB037300}"/>
              </a:ext>
            </a:extLst>
          </p:cNvPr>
          <p:cNvPicPr>
            <a:picLocks noChangeAspect="1"/>
          </p:cNvPicPr>
          <p:nvPr/>
        </p:nvPicPr>
        <p:blipFill>
          <a:blip r:embed="rId3"/>
          <a:stretch>
            <a:fillRect/>
          </a:stretch>
        </p:blipFill>
        <p:spPr>
          <a:xfrm>
            <a:off x="1780081" y="1145849"/>
            <a:ext cx="2537936" cy="5493606"/>
          </a:xfrm>
          <a:prstGeom prst="rect">
            <a:avLst/>
          </a:prstGeom>
        </p:spPr>
      </p:pic>
      <p:sp>
        <p:nvSpPr>
          <p:cNvPr id="10" name="テキスト ボックス 9">
            <a:extLst>
              <a:ext uri="{FF2B5EF4-FFF2-40B4-BE49-F238E27FC236}">
                <a16:creationId xmlns:a16="http://schemas.microsoft.com/office/drawing/2014/main" id="{6AE56863-FA0F-3B13-3244-9137488F19CF}"/>
              </a:ext>
            </a:extLst>
          </p:cNvPr>
          <p:cNvSpPr txBox="1"/>
          <p:nvPr/>
        </p:nvSpPr>
        <p:spPr>
          <a:xfrm>
            <a:off x="1581463" y="5734243"/>
            <a:ext cx="184731" cy="369332"/>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①</a:t>
            </a:r>
          </a:p>
        </p:txBody>
      </p:sp>
      <p:sp>
        <p:nvSpPr>
          <p:cNvPr id="12" name="角丸四角形 7">
            <a:extLst>
              <a:ext uri="{FF2B5EF4-FFF2-40B4-BE49-F238E27FC236}">
                <a16:creationId xmlns:a16="http://schemas.microsoft.com/office/drawing/2014/main" id="{F3B56E3D-782C-2CF5-57C0-F78F88202B3F}"/>
              </a:ext>
            </a:extLst>
          </p:cNvPr>
          <p:cNvSpPr/>
          <p:nvPr/>
        </p:nvSpPr>
        <p:spPr>
          <a:xfrm>
            <a:off x="1992461" y="5808159"/>
            <a:ext cx="2041275" cy="221694"/>
          </a:xfrm>
          <a:prstGeom prst="roundRect">
            <a:avLst>
              <a:gd name="adj" fmla="val 13367"/>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4506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62FBE10C-D78E-4CBA-A75B-30329BCFFA36}"/>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a:solidFill>
                  <a:srgbClr val="0070C0"/>
                </a:solidFill>
                <a:latin typeface="Meiryo UI" panose="020B0604030504040204" pitchFamily="50" charset="-128"/>
                <a:ea typeface="Meiryo UI" panose="020B0604030504040204" pitchFamily="50" charset="-128"/>
              </a:rPr>
              <a:t>目次</a:t>
            </a:r>
            <a:endParaRPr kumimoji="1" lang="ja-JP" altLang="en-US" sz="2200" b="1">
              <a:solidFill>
                <a:srgbClr val="0070C0"/>
              </a:solidFill>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8F9E7896-5548-08BF-C9E2-DF5D51AB9EA0}"/>
              </a:ext>
            </a:extLst>
          </p:cNvPr>
          <p:cNvSpPr txBox="1">
            <a:spLocks/>
          </p:cNvSpPr>
          <p:nvPr/>
        </p:nvSpPr>
        <p:spPr>
          <a:xfrm>
            <a:off x="3241970" y="1252174"/>
            <a:ext cx="5708059" cy="5220000"/>
          </a:xfrm>
          <a:prstGeom prst="rect">
            <a:avLst/>
          </a:prstGeom>
        </p:spPr>
        <p:txBody>
          <a:bodyPr lIns="91440" tIns="45720" rIns="91440" bIns="45720" anchor="t">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536575" indent="-393700" defTabSz="942975">
              <a:lnSpc>
                <a:spcPct val="150000"/>
              </a:lnSpc>
              <a:buFont typeface="+mj-lt"/>
              <a:buAutoNum type="arabicPeriod"/>
              <a:tabLst>
                <a:tab pos="5829300" algn="r"/>
              </a:tabLst>
            </a:pPr>
            <a:r>
              <a:rPr lang="ja-JP" altLang="en-US" sz="1600" dirty="0">
                <a:solidFill>
                  <a:schemeClr val="tx1"/>
                </a:solidFill>
                <a:latin typeface="Meiryo UI" panose="020B0604030504040204" pitchFamily="50" charset="-128"/>
                <a:ea typeface="Meiryo UI" panose="020B0604030504040204" pitchFamily="50" charset="-128"/>
              </a:rPr>
              <a:t>はじめに</a:t>
            </a:r>
            <a:r>
              <a:rPr lang="en-US" altLang="ja-JP" sz="1600" u="dashHeavy" baseline="42000"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P.3</a:t>
            </a:r>
          </a:p>
          <a:p>
            <a:pPr marL="536575" indent="-393700" defTabSz="942975">
              <a:lnSpc>
                <a:spcPct val="150000"/>
              </a:lnSpc>
              <a:buFont typeface="+mj-lt"/>
              <a:buAutoNum type="arabicPeriod"/>
              <a:tabLst>
                <a:tab pos="5829300" algn="r"/>
              </a:tabLst>
            </a:pPr>
            <a:r>
              <a:rPr lang="ja-JP" altLang="en-US" sz="1600" dirty="0">
                <a:latin typeface="Meiryo UI" panose="020B0604030504040204" pitchFamily="50" charset="-128"/>
                <a:ea typeface="Meiryo UI" panose="020B0604030504040204" pitchFamily="50" charset="-128"/>
              </a:rPr>
              <a:t>申請システムを利用した電子申請の流れ</a:t>
            </a:r>
            <a:r>
              <a:rPr lang="en-US" altLang="ja-JP" sz="1600" u="dashHeavy" baseline="420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P.4</a:t>
            </a:r>
          </a:p>
          <a:p>
            <a:pPr marL="536575" indent="-393700" defTabSz="942975">
              <a:lnSpc>
                <a:spcPct val="150000"/>
              </a:lnSpc>
              <a:buFont typeface="+mj-lt"/>
              <a:buAutoNum type="arabicPeriod"/>
              <a:tabLst>
                <a:tab pos="5829300" algn="r"/>
              </a:tabLst>
            </a:pPr>
            <a:r>
              <a:rPr lang="ja-JP" altLang="en-US" sz="1600" dirty="0">
                <a:solidFill>
                  <a:schemeClr val="tx1"/>
                </a:solidFill>
                <a:latin typeface="Meiryo UI" panose="020B0604030504040204" pitchFamily="50" charset="-128"/>
                <a:ea typeface="Meiryo UI" panose="020B0604030504040204" pitchFamily="50" charset="-128"/>
              </a:rPr>
              <a:t>ログイン</a:t>
            </a:r>
            <a:r>
              <a:rPr lang="en-US" altLang="ja-JP" sz="1600" u="dashHeavy" baseline="42000"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P.5-6</a:t>
            </a:r>
          </a:p>
          <a:p>
            <a:pPr marL="536575" indent="-393700" defTabSz="942975">
              <a:lnSpc>
                <a:spcPct val="150000"/>
              </a:lnSpc>
              <a:buFont typeface="+mj-lt"/>
              <a:buAutoNum type="arabicPeriod"/>
              <a:tabLst>
                <a:tab pos="5829300" algn="r"/>
              </a:tabLst>
            </a:pPr>
            <a:r>
              <a:rPr lang="ja-JP" altLang="en-US" sz="1600" dirty="0">
                <a:solidFill>
                  <a:schemeClr val="tx1"/>
                </a:solidFill>
                <a:latin typeface="Meiryo UI" panose="020B0604030504040204" pitchFamily="50" charset="-128"/>
                <a:ea typeface="Meiryo UI" panose="020B0604030504040204" pitchFamily="50" charset="-128"/>
              </a:rPr>
              <a:t>事業者トップ画面</a:t>
            </a:r>
            <a:r>
              <a:rPr lang="en-US" altLang="ja-JP" sz="1600" u="dashHeavy" baseline="42000"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P.7</a:t>
            </a:r>
          </a:p>
          <a:p>
            <a:pPr marL="536575" indent="-393700" defTabSz="942975">
              <a:lnSpc>
                <a:spcPct val="150000"/>
              </a:lnSpc>
              <a:buFont typeface="+mj-lt"/>
              <a:buAutoNum type="arabicPeriod"/>
              <a:tabLst>
                <a:tab pos="5829300" algn="r"/>
              </a:tabLst>
            </a:pPr>
            <a:r>
              <a:rPr lang="ja-JP" altLang="en-US" sz="1600" dirty="0">
                <a:latin typeface="Meiryo UI" panose="020B0604030504040204" pitchFamily="50" charset="-128"/>
                <a:ea typeface="Meiryo UI" panose="020B0604030504040204" pitchFamily="50" charset="-128"/>
              </a:rPr>
              <a:t>操作時の注意事項</a:t>
            </a:r>
            <a:r>
              <a:rPr lang="en-US" altLang="ja-JP" sz="1600" u="dashHeavy" baseline="42000"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 P.8</a:t>
            </a:r>
            <a:endParaRPr lang="en-US" altLang="ja-JP" sz="1600" dirty="0">
              <a:latin typeface="Meiryo UI" panose="020B0604030504040204" pitchFamily="50" charset="-128"/>
              <a:ea typeface="Meiryo UI" panose="020B0604030504040204" pitchFamily="50" charset="-128"/>
            </a:endParaRPr>
          </a:p>
          <a:p>
            <a:pPr marL="536575" indent="-393700" defTabSz="942975">
              <a:lnSpc>
                <a:spcPct val="150000"/>
              </a:lnSpc>
              <a:buFont typeface="+mj-lt"/>
              <a:buAutoNum type="arabicPeriod"/>
              <a:tabLst>
                <a:tab pos="5829300" algn="r"/>
              </a:tabLst>
            </a:pPr>
            <a:r>
              <a:rPr lang="ja-JP" altLang="en-US" sz="1600" dirty="0">
                <a:latin typeface="Meiryo UI"/>
                <a:ea typeface="Meiryo UI"/>
              </a:rPr>
              <a:t>申請情報入力</a:t>
            </a:r>
            <a:r>
              <a:rPr lang="en-US" altLang="ja-JP" sz="1600" u="dashHeavy" baseline="42000" dirty="0">
                <a:latin typeface="Meiryo UI"/>
                <a:ea typeface="Meiryo UI"/>
              </a:rPr>
              <a:t>	</a:t>
            </a:r>
            <a:r>
              <a:rPr lang="en-US" altLang="ja-JP" sz="1600" dirty="0">
                <a:latin typeface="Meiryo UI"/>
                <a:ea typeface="Meiryo UI"/>
              </a:rPr>
              <a:t>P.9-43</a:t>
            </a:r>
            <a:endParaRPr lang="en-US" altLang="ja-JP" sz="1600" dirty="0">
              <a:latin typeface="Meiryo UI" panose="020B0604030504040204" pitchFamily="50" charset="-128"/>
              <a:ea typeface="Meiryo UI" panose="020B0604030504040204" pitchFamily="50" charset="-128"/>
            </a:endParaRPr>
          </a:p>
          <a:p>
            <a:pPr marL="536575" indent="-393700" defTabSz="942975">
              <a:lnSpc>
                <a:spcPct val="150000"/>
              </a:lnSpc>
              <a:buFont typeface="+mj-lt"/>
              <a:buAutoNum type="arabicPeriod"/>
              <a:tabLst>
                <a:tab pos="5829300" algn="r"/>
              </a:tabLst>
            </a:pPr>
            <a:r>
              <a:rPr lang="ja-JP" altLang="en-US" sz="1600" dirty="0">
                <a:latin typeface="Meiryo UI"/>
                <a:ea typeface="Meiryo UI"/>
              </a:rPr>
              <a:t>申請する</a:t>
            </a:r>
            <a:r>
              <a:rPr lang="en-US" altLang="ja-JP" sz="1600" u="dashHeavy" baseline="42000" dirty="0">
                <a:latin typeface="Meiryo UI"/>
                <a:ea typeface="Meiryo UI"/>
              </a:rPr>
              <a:t>	</a:t>
            </a:r>
            <a:r>
              <a:rPr lang="en-US" altLang="ja-JP" sz="1600" dirty="0">
                <a:latin typeface="Meiryo UI"/>
                <a:ea typeface="Meiryo UI"/>
              </a:rPr>
              <a:t>P.44</a:t>
            </a:r>
            <a:endParaRPr lang="en-US" altLang="ja-JP" sz="1600" dirty="0">
              <a:latin typeface="Meiryo UI" panose="020B0604030504040204" pitchFamily="50" charset="-128"/>
              <a:ea typeface="Meiryo UI" panose="020B0604030504040204" pitchFamily="50" charset="-128"/>
            </a:endParaRPr>
          </a:p>
          <a:p>
            <a:pPr marL="536575" indent="-393700" defTabSz="942975">
              <a:lnSpc>
                <a:spcPct val="150000"/>
              </a:lnSpc>
              <a:buFont typeface="+mj-lt"/>
              <a:buAutoNum type="arabicPeriod"/>
              <a:tabLst>
                <a:tab pos="5829300" algn="r"/>
              </a:tabLst>
            </a:pPr>
            <a:r>
              <a:rPr lang="ja-JP" altLang="en-US" sz="1600" dirty="0">
                <a:latin typeface="Meiryo UI"/>
                <a:ea typeface="Meiryo UI"/>
              </a:rPr>
              <a:t>申請ステータスの確認</a:t>
            </a:r>
            <a:r>
              <a:rPr lang="en-US" altLang="ja-JP" sz="1600" u="dashHeavy" baseline="42000" dirty="0">
                <a:latin typeface="Meiryo UI"/>
                <a:ea typeface="Meiryo UI"/>
              </a:rPr>
              <a:t>	</a:t>
            </a:r>
            <a:r>
              <a:rPr lang="en-US" altLang="ja-JP" sz="1600" dirty="0">
                <a:latin typeface="Meiryo UI"/>
                <a:ea typeface="Meiryo UI"/>
              </a:rPr>
              <a:t>P.45</a:t>
            </a:r>
          </a:p>
          <a:p>
            <a:pPr marL="536575" indent="-393700" defTabSz="942975">
              <a:lnSpc>
                <a:spcPct val="150000"/>
              </a:lnSpc>
              <a:buFont typeface="+mj-lt"/>
              <a:buAutoNum type="arabicPeriod"/>
              <a:tabLst>
                <a:tab pos="5829300" algn="r"/>
              </a:tabLst>
            </a:pPr>
            <a:r>
              <a:rPr lang="ja-JP" altLang="en-US" sz="1600" dirty="0">
                <a:latin typeface="Meiryo UI"/>
                <a:ea typeface="Meiryo UI"/>
              </a:rPr>
              <a:t>コメント確認・一時保存及び申請再開</a:t>
            </a:r>
            <a:r>
              <a:rPr lang="en-US" altLang="ja-JP" sz="1600" u="dashHeavy" baseline="42000" dirty="0">
                <a:latin typeface="Meiryo UI"/>
                <a:ea typeface="Meiryo UI"/>
              </a:rPr>
              <a:t>	</a:t>
            </a:r>
            <a:r>
              <a:rPr lang="en-US" altLang="ja-JP" sz="1600" dirty="0">
                <a:latin typeface="Meiryo UI"/>
                <a:ea typeface="Meiryo UI"/>
              </a:rPr>
              <a:t>P.46-47</a:t>
            </a:r>
            <a:endParaRPr lang="en-US" altLang="ja-JP" sz="1600" dirty="0">
              <a:latin typeface="Meiryo UI" panose="020B0604030504040204" pitchFamily="50" charset="-128"/>
              <a:ea typeface="Meiryo UI" panose="020B0604030504040204" pitchFamily="50" charset="-128"/>
            </a:endParaRPr>
          </a:p>
          <a:p>
            <a:pPr marL="536575" indent="-393700" defTabSz="942975">
              <a:lnSpc>
                <a:spcPct val="150000"/>
              </a:lnSpc>
              <a:buFont typeface="+mj-lt"/>
              <a:buAutoNum type="arabicPeriod"/>
              <a:tabLst>
                <a:tab pos="5829300" algn="r"/>
              </a:tabLst>
            </a:pPr>
            <a:r>
              <a:rPr lang="ja-JP" altLang="en-US" sz="1600" dirty="0">
                <a:latin typeface="Meiryo UI"/>
                <a:ea typeface="Meiryo UI"/>
              </a:rPr>
              <a:t>ログアウト</a:t>
            </a:r>
            <a:r>
              <a:rPr lang="en-US" altLang="ja-JP" sz="1600" u="dashHeavy" baseline="42000" dirty="0">
                <a:latin typeface="Meiryo UI"/>
                <a:ea typeface="Meiryo UI"/>
              </a:rPr>
              <a:t>	</a:t>
            </a:r>
            <a:r>
              <a:rPr lang="en-US" altLang="ja-JP" sz="1600" dirty="0">
                <a:latin typeface="Meiryo UI"/>
                <a:ea typeface="Meiryo UI"/>
              </a:rPr>
              <a:t>P.48</a:t>
            </a:r>
          </a:p>
          <a:p>
            <a:pPr marL="536575" indent="-393700" defTabSz="942975">
              <a:lnSpc>
                <a:spcPct val="150000"/>
              </a:lnSpc>
              <a:buFont typeface="+mj-lt"/>
              <a:buAutoNum type="arabicPeriod"/>
              <a:tabLst>
                <a:tab pos="5829300" algn="r"/>
              </a:tabLst>
            </a:pPr>
            <a:r>
              <a:rPr lang="ja-JP" altLang="en-US" sz="1600" dirty="0">
                <a:latin typeface="Meiryo UI"/>
                <a:ea typeface="Meiryo UI"/>
              </a:rPr>
              <a:t>印刷・</a:t>
            </a:r>
            <a:r>
              <a:rPr lang="en-US" altLang="ja-JP" sz="1600" dirty="0">
                <a:latin typeface="Meiryo UI"/>
                <a:ea typeface="Meiryo UI"/>
              </a:rPr>
              <a:t>PDF</a:t>
            </a:r>
            <a:r>
              <a:rPr lang="ja-JP" altLang="en-US" sz="1600" dirty="0">
                <a:latin typeface="Meiryo UI"/>
                <a:ea typeface="Meiryo UI"/>
              </a:rPr>
              <a:t>化</a:t>
            </a:r>
            <a:r>
              <a:rPr lang="en-US" altLang="ja-JP" sz="1600" dirty="0">
                <a:latin typeface="Meiryo UI"/>
                <a:ea typeface="Meiryo UI"/>
              </a:rPr>
              <a:t>​</a:t>
            </a:r>
            <a:r>
              <a:rPr lang="en-US" altLang="ja-JP" sz="1600" u="dashHeavy" baseline="42000" dirty="0">
                <a:latin typeface="Meiryo UI"/>
                <a:ea typeface="Meiryo UI"/>
              </a:rPr>
              <a:t>	</a:t>
            </a:r>
            <a:r>
              <a:rPr lang="en-US" altLang="ja-JP" sz="1600" dirty="0">
                <a:latin typeface="Meiryo UI"/>
                <a:ea typeface="Meiryo UI"/>
              </a:rPr>
              <a:t>P.49-50</a:t>
            </a:r>
            <a:endParaRPr lang="en-US" altLang="ja-JP" sz="1600" dirty="0">
              <a:latin typeface="Meiryo UI" panose="020B0604030504040204" pitchFamily="50" charset="-128"/>
              <a:ea typeface="Meiryo UI" panose="020B0604030504040204" pitchFamily="50" charset="-128"/>
            </a:endParaRPr>
          </a:p>
          <a:p>
            <a:pPr marL="536575" indent="-393700" defTabSz="942975">
              <a:lnSpc>
                <a:spcPct val="150000"/>
              </a:lnSpc>
              <a:buFont typeface="+mj-lt"/>
              <a:buAutoNum type="arabicPeriod"/>
              <a:tabLst>
                <a:tab pos="5829300" algn="r"/>
              </a:tabLst>
            </a:pPr>
            <a:r>
              <a:rPr lang="ja-JP" altLang="en-US" sz="1600" dirty="0">
                <a:latin typeface="Meiryo UI"/>
                <a:ea typeface="Meiryo UI"/>
              </a:rPr>
              <a:t>ファイルアップロード方法​</a:t>
            </a:r>
            <a:r>
              <a:rPr lang="en-US" altLang="ja-JP" sz="1600" u="dashHeavy" baseline="42000" dirty="0">
                <a:latin typeface="Meiryo UI"/>
                <a:ea typeface="Meiryo UI"/>
              </a:rPr>
              <a:t>	</a:t>
            </a:r>
            <a:r>
              <a:rPr lang="en-US" altLang="ja-JP" sz="1600" dirty="0">
                <a:latin typeface="Meiryo UI"/>
                <a:ea typeface="Meiryo UI"/>
              </a:rPr>
              <a:t>P.51</a:t>
            </a:r>
            <a:endParaRPr lang="en-US" altLang="ja-JP" sz="1600" dirty="0">
              <a:latin typeface="Meiryo UI" panose="020B0604030504040204" pitchFamily="50" charset="-128"/>
              <a:ea typeface="Meiryo UI" panose="020B0604030504040204" pitchFamily="50" charset="-128"/>
            </a:endParaRPr>
          </a:p>
          <a:p>
            <a:pPr marL="536575" indent="-393700" defTabSz="942975">
              <a:lnSpc>
                <a:spcPct val="150000"/>
              </a:lnSpc>
              <a:buFont typeface="+mj-lt"/>
              <a:buAutoNum type="arabicPeriod"/>
              <a:tabLst>
                <a:tab pos="5829300" algn="r"/>
              </a:tabLst>
            </a:pPr>
            <a:r>
              <a:rPr kumimoji="1" lang="ja-JP" altLang="ja-JP" sz="1600" kern="1200" dirty="0">
                <a:effectLst/>
                <a:latin typeface="Meiryo UI" panose="020B0604030504040204" pitchFamily="50" charset="-128"/>
                <a:ea typeface="Meiryo UI" panose="020B0604030504040204" pitchFamily="50" charset="-128"/>
                <a:cs typeface="+mn-cs"/>
              </a:rPr>
              <a:t>経営計画</a:t>
            </a:r>
            <a:r>
              <a:rPr kumimoji="1" lang="en-US" altLang="ja-JP" sz="1600" kern="1200" dirty="0">
                <a:effectLst/>
                <a:latin typeface="Meiryo UI" panose="020B0604030504040204" pitchFamily="50" charset="-128"/>
                <a:ea typeface="Meiryo UI" panose="020B0604030504040204" pitchFamily="50" charset="-128"/>
                <a:cs typeface="+mn-cs"/>
              </a:rPr>
              <a:t>/</a:t>
            </a:r>
            <a:r>
              <a:rPr kumimoji="1" lang="ja-JP" altLang="ja-JP" sz="1600" kern="1200" dirty="0">
                <a:effectLst/>
                <a:latin typeface="Meiryo UI" panose="020B0604030504040204" pitchFamily="50" charset="-128"/>
                <a:ea typeface="Meiryo UI" panose="020B0604030504040204" pitchFamily="50" charset="-128"/>
                <a:cs typeface="+mn-cs"/>
              </a:rPr>
              <a:t>補助事業計画の入力説明</a:t>
            </a:r>
            <a:r>
              <a:rPr lang="ja-JP" altLang="en-US" sz="1600" dirty="0">
                <a:latin typeface="Meiryo UI"/>
                <a:ea typeface="Meiryo UI"/>
              </a:rPr>
              <a:t>​</a:t>
            </a:r>
            <a:r>
              <a:rPr lang="en-US" altLang="ja-JP" sz="1600" u="dashHeavy" baseline="42000" dirty="0">
                <a:latin typeface="Meiryo UI"/>
                <a:ea typeface="Meiryo UI"/>
              </a:rPr>
              <a:t>	</a:t>
            </a:r>
            <a:r>
              <a:rPr lang="en-US" altLang="ja-JP" sz="1600" dirty="0">
                <a:latin typeface="Meiryo UI"/>
                <a:ea typeface="Meiryo UI"/>
              </a:rPr>
              <a:t>P.52-53</a:t>
            </a:r>
          </a:p>
          <a:p>
            <a:pPr marL="536575" indent="-393700" defTabSz="942975">
              <a:lnSpc>
                <a:spcPct val="150000"/>
              </a:lnSpc>
              <a:buFont typeface="+mj-lt"/>
              <a:buAutoNum type="arabicPeriod"/>
              <a:tabLst>
                <a:tab pos="5829300" algn="r"/>
              </a:tabLst>
            </a:pPr>
            <a:r>
              <a:rPr lang="ja-JP" altLang="en-US" sz="1600" dirty="0">
                <a:latin typeface="Meiryo UI"/>
                <a:ea typeface="Meiryo UI"/>
              </a:rPr>
              <a:t>よくあるご質問</a:t>
            </a:r>
            <a:r>
              <a:rPr lang="en-US" altLang="ja-JP" sz="1600" u="dashHeavy" baseline="42000" dirty="0">
                <a:latin typeface="Meiryo UI"/>
                <a:ea typeface="Meiryo UI"/>
              </a:rPr>
              <a:t>	</a:t>
            </a:r>
            <a:r>
              <a:rPr lang="en-US" altLang="ja-JP" sz="1600" dirty="0">
                <a:latin typeface="Meiryo UI"/>
                <a:ea typeface="Meiryo UI"/>
              </a:rPr>
              <a:t>P.54</a:t>
            </a:r>
          </a:p>
          <a:p>
            <a:pPr marL="536575" indent="-393700" defTabSz="942975">
              <a:lnSpc>
                <a:spcPct val="150000"/>
              </a:lnSpc>
              <a:buFont typeface="+mj-lt"/>
              <a:buAutoNum type="arabicPeriod"/>
              <a:tabLst>
                <a:tab pos="5829300" algn="r"/>
              </a:tabLst>
            </a:pPr>
            <a:endParaRPr lang="en-US" altLang="ja-JP" sz="1600" dirty="0">
              <a:latin typeface="Meiryo UI"/>
              <a:ea typeface="Meiryo UI"/>
            </a:endParaRPr>
          </a:p>
          <a:p>
            <a:pPr marL="536575" indent="-393700" defTabSz="942975">
              <a:lnSpc>
                <a:spcPct val="150000"/>
              </a:lnSpc>
              <a:buFont typeface="+mj-lt"/>
              <a:buAutoNum type="arabicPeriod"/>
              <a:tabLst>
                <a:tab pos="5829300" algn="r"/>
              </a:tabLst>
            </a:pP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72049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90BB4-98F3-EDD5-4379-BC64EF324281}"/>
            </a:ext>
          </a:extLst>
        </p:cNvPr>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6DE4F0EE-1C63-B78E-39BD-2634A5D30CD9}"/>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749A7B42-C708-CE3C-00DF-AD24A397D680}"/>
              </a:ext>
            </a:extLst>
          </p:cNvPr>
          <p:cNvSpPr txBox="1"/>
          <p:nvPr/>
        </p:nvSpPr>
        <p:spPr>
          <a:xfrm>
            <a:off x="6189988" y="2226685"/>
            <a:ext cx="5868448" cy="738664"/>
          </a:xfrm>
          <a:prstGeom prst="rect">
            <a:avLst/>
          </a:prstGeom>
          <a:noFill/>
        </p:spPr>
        <p:txBody>
          <a:bodyPr wrap="square" lIns="91440" tIns="45720" rIns="91440" bIns="45720" rtlCol="0" anchor="t">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endParaRPr lang="en-US" altLang="ja-JP" sz="1400" dirty="0">
              <a:solidFill>
                <a:schemeClr val="tx1"/>
              </a:solidFill>
            </a:endParaRPr>
          </a:p>
          <a:p>
            <a:pPr marL="269875" indent="-269875"/>
            <a:r>
              <a:rPr lang="ja-JP" altLang="en-US" sz="1400" dirty="0">
                <a:latin typeface="Meiryo UI"/>
                <a:ea typeface="Meiryo UI"/>
              </a:rPr>
              <a:t>①　</a:t>
            </a:r>
            <a:r>
              <a:rPr lang="ja-JP" altLang="en-US" sz="1400" dirty="0">
                <a:solidFill>
                  <a:schemeClr val="tx1"/>
                </a:solidFill>
                <a:latin typeface="Meiryo UI"/>
                <a:ea typeface="Meiryo UI"/>
              </a:rPr>
              <a:t>アトツギ甲子園のファイナリスト又は準ファイナリストに選出された年度を半角数字（西暦）で入力してください。　</a:t>
            </a:r>
            <a:endParaRPr lang="en-US" altLang="ja-JP" sz="1400" dirty="0">
              <a:solidFill>
                <a:schemeClr val="tx1"/>
              </a:solidFill>
              <a:latin typeface="Meiryo UI"/>
              <a:ea typeface="Meiryo UI"/>
            </a:endParaRPr>
          </a:p>
        </p:txBody>
      </p:sp>
      <p:sp>
        <p:nvSpPr>
          <p:cNvPr id="4" name="テキスト プレースホルダ 38">
            <a:extLst>
              <a:ext uri="{FF2B5EF4-FFF2-40B4-BE49-F238E27FC236}">
                <a16:creationId xmlns:a16="http://schemas.microsoft.com/office/drawing/2014/main" id="{5AC37F29-CDB7-5F39-54CA-3C79496B5CEB}"/>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希望する枠及び加点項目</a:t>
            </a:r>
            <a:endParaRPr lang="en-US" altLang="ja-JP" sz="1400" b="1" dirty="0">
              <a:cs typeface="メイリオ" panose="020B0604030504040204" pitchFamily="50" charset="-128"/>
            </a:endParaRPr>
          </a:p>
        </p:txBody>
      </p:sp>
      <p:sp>
        <p:nvSpPr>
          <p:cNvPr id="6" name="正方形/長方形 5">
            <a:extLst>
              <a:ext uri="{FF2B5EF4-FFF2-40B4-BE49-F238E27FC236}">
                <a16:creationId xmlns:a16="http://schemas.microsoft.com/office/drawing/2014/main" id="{2C606200-386B-6C98-8109-777CB5C788DC}"/>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希望する枠及び加点項目（後継者支援枠）画面です。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7EFEBB3D-C2C8-DC6A-1836-E92B3D6D8556}"/>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8" name="図 7" descr="図形&#10;&#10;低い精度で自動的に生成された説明">
            <a:extLst>
              <a:ext uri="{FF2B5EF4-FFF2-40B4-BE49-F238E27FC236}">
                <a16:creationId xmlns:a16="http://schemas.microsoft.com/office/drawing/2014/main" id="{AE2BC0A0-A428-588E-9A49-BD213FFD7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2" name="図 1">
            <a:extLst>
              <a:ext uri="{FF2B5EF4-FFF2-40B4-BE49-F238E27FC236}">
                <a16:creationId xmlns:a16="http://schemas.microsoft.com/office/drawing/2014/main" id="{61DDE94A-F0F3-50FE-3756-D2E633AE96B5}"/>
              </a:ext>
            </a:extLst>
          </p:cNvPr>
          <p:cNvPicPr>
            <a:picLocks noChangeAspect="1"/>
          </p:cNvPicPr>
          <p:nvPr/>
        </p:nvPicPr>
        <p:blipFill>
          <a:blip r:embed="rId3"/>
          <a:stretch>
            <a:fillRect/>
          </a:stretch>
        </p:blipFill>
        <p:spPr>
          <a:xfrm>
            <a:off x="1741899" y="1188157"/>
            <a:ext cx="2498778" cy="5469463"/>
          </a:xfrm>
          <a:prstGeom prst="rect">
            <a:avLst/>
          </a:prstGeom>
        </p:spPr>
      </p:pic>
      <p:sp>
        <p:nvSpPr>
          <p:cNvPr id="10" name="テキスト ボックス 9">
            <a:extLst>
              <a:ext uri="{FF2B5EF4-FFF2-40B4-BE49-F238E27FC236}">
                <a16:creationId xmlns:a16="http://schemas.microsoft.com/office/drawing/2014/main" id="{310FA404-5548-556D-CF49-3A0E7D027A09}"/>
              </a:ext>
            </a:extLst>
          </p:cNvPr>
          <p:cNvSpPr txBox="1"/>
          <p:nvPr/>
        </p:nvSpPr>
        <p:spPr>
          <a:xfrm>
            <a:off x="1551006" y="4905170"/>
            <a:ext cx="184731" cy="369332"/>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①</a:t>
            </a:r>
          </a:p>
        </p:txBody>
      </p:sp>
      <p:sp>
        <p:nvSpPr>
          <p:cNvPr id="12" name="角丸四角形 7">
            <a:extLst>
              <a:ext uri="{FF2B5EF4-FFF2-40B4-BE49-F238E27FC236}">
                <a16:creationId xmlns:a16="http://schemas.microsoft.com/office/drawing/2014/main" id="{5961EEB0-06F1-24CE-3F45-CE2F73390C0E}"/>
              </a:ext>
            </a:extLst>
          </p:cNvPr>
          <p:cNvSpPr/>
          <p:nvPr/>
        </p:nvSpPr>
        <p:spPr>
          <a:xfrm>
            <a:off x="1961956" y="4949921"/>
            <a:ext cx="1884915" cy="283935"/>
          </a:xfrm>
          <a:prstGeom prst="roundRect">
            <a:avLst>
              <a:gd name="adj" fmla="val 13367"/>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00720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156F4-DE1C-6F61-B430-305EAE8508B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3547B86-0A13-6FD0-33EE-8E13DB57CB1A}"/>
              </a:ext>
            </a:extLst>
          </p:cNvPr>
          <p:cNvPicPr>
            <a:picLocks noChangeAspect="1"/>
          </p:cNvPicPr>
          <p:nvPr/>
        </p:nvPicPr>
        <p:blipFill>
          <a:blip r:embed="rId2"/>
          <a:stretch>
            <a:fillRect/>
          </a:stretch>
        </p:blipFill>
        <p:spPr>
          <a:xfrm>
            <a:off x="375078" y="1714364"/>
            <a:ext cx="2088000" cy="4579216"/>
          </a:xfrm>
          <a:prstGeom prst="rect">
            <a:avLst/>
          </a:prstGeom>
        </p:spPr>
      </p:pic>
      <p:sp>
        <p:nvSpPr>
          <p:cNvPr id="29" name="正方形/長方形 28">
            <a:extLst>
              <a:ext uri="{FF2B5EF4-FFF2-40B4-BE49-F238E27FC236}">
                <a16:creationId xmlns:a16="http://schemas.microsoft.com/office/drawing/2014/main" id="{7EEFD3B9-BBA6-DE6F-8270-33822EA1E212}"/>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E6CCF2DA-CE05-6E00-E67E-7B432DAA176A}"/>
              </a:ext>
            </a:extLst>
          </p:cNvPr>
          <p:cNvSpPr txBox="1"/>
          <p:nvPr/>
        </p:nvSpPr>
        <p:spPr>
          <a:xfrm>
            <a:off x="6323552" y="1758852"/>
            <a:ext cx="5868448" cy="4893647"/>
          </a:xfrm>
          <a:prstGeom prst="rect">
            <a:avLst/>
          </a:prstGeom>
          <a:noFill/>
        </p:spPr>
        <p:txBody>
          <a:bodyPr wrap="square" lIns="91440" tIns="45720" rIns="91440" bIns="45720" rtlCol="0" anchor="t">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r>
              <a:rPr lang="en-US" altLang="ja-JP" sz="1400" dirty="0">
                <a:solidFill>
                  <a:schemeClr val="tx1"/>
                </a:solidFill>
              </a:rPr>
              <a:t>【</a:t>
            </a:r>
            <a:r>
              <a:rPr lang="ja-JP" altLang="en-US" sz="1400" b="1" dirty="0">
                <a:solidFill>
                  <a:schemeClr val="tx1"/>
                </a:solidFill>
              </a:rPr>
              <a:t>法人</a:t>
            </a:r>
            <a:r>
              <a:rPr lang="ja-JP" altLang="en-US" sz="1400" dirty="0">
                <a:solidFill>
                  <a:schemeClr val="tx1"/>
                </a:solidFill>
              </a:rPr>
              <a:t>の場合</a:t>
            </a:r>
            <a:r>
              <a:rPr lang="en-US" altLang="ja-JP" sz="1400" dirty="0">
                <a:solidFill>
                  <a:schemeClr val="tx1"/>
                </a:solidFill>
              </a:rPr>
              <a:t>】</a:t>
            </a:r>
          </a:p>
          <a:p>
            <a:endParaRPr lang="en-US" altLang="ja-JP" sz="1400" dirty="0">
              <a:solidFill>
                <a:schemeClr val="tx1"/>
              </a:solidFill>
            </a:endParaRPr>
          </a:p>
          <a:p>
            <a:pPr marL="269875" indent="-269875"/>
            <a:r>
              <a:rPr lang="ja-JP" altLang="en-US" sz="1400" dirty="0">
                <a:latin typeface="Meiryo UI"/>
                <a:ea typeface="Meiryo UI"/>
              </a:rPr>
              <a:t>① </a:t>
            </a:r>
            <a:r>
              <a:rPr lang="ja-JP" altLang="en-US" sz="1400" dirty="0">
                <a:solidFill>
                  <a:schemeClr val="tx1"/>
                </a:solidFill>
                <a:latin typeface="Meiryo UI"/>
                <a:ea typeface="Meiryo UI"/>
              </a:rPr>
              <a:t>産業競争力強化法に基づく「認定市区町村」または「認定市区都市」と連携した「認定連携創業支援等事業者」が実施した「特定創業支援等事業」に</a:t>
            </a:r>
            <a:endParaRPr lang="en-US" altLang="ja-JP" sz="1400" dirty="0">
              <a:solidFill>
                <a:schemeClr val="tx1"/>
              </a:solidFill>
              <a:latin typeface="Meiryo UI"/>
              <a:ea typeface="Meiryo UI"/>
            </a:endParaRPr>
          </a:p>
          <a:p>
            <a:pPr marL="269875" indent="-269875"/>
            <a:r>
              <a:rPr lang="ja-JP" altLang="en-US" sz="1400" dirty="0">
                <a:solidFill>
                  <a:schemeClr val="tx1"/>
                </a:solidFill>
                <a:latin typeface="Meiryo UI"/>
                <a:ea typeface="Meiryo UI"/>
              </a:rPr>
              <a:t>  よる支援を受けたことの証明書の写しを添付してください。</a:t>
            </a:r>
            <a:endParaRPr lang="en-US" altLang="ja-JP" sz="1400" dirty="0">
              <a:solidFill>
                <a:schemeClr val="tx1"/>
              </a:solidFill>
              <a:latin typeface="Meiryo UI"/>
              <a:ea typeface="Meiryo UI"/>
            </a:endParaRPr>
          </a:p>
          <a:p>
            <a:pPr marL="269875" indent="-269875"/>
            <a:endParaRPr lang="en-US" altLang="ja-JP" sz="1400" dirty="0">
              <a:solidFill>
                <a:schemeClr val="tx1"/>
              </a:solidFill>
              <a:latin typeface="Meiryo UI"/>
              <a:ea typeface="Meiryo UI"/>
            </a:endParaRPr>
          </a:p>
          <a:p>
            <a:pPr marL="269875" indent="-269875"/>
            <a:endParaRPr lang="en-US" altLang="ja-JP" sz="1400" dirty="0">
              <a:solidFill>
                <a:schemeClr val="tx1"/>
              </a:solidFill>
              <a:latin typeface="Meiryo UI"/>
              <a:ea typeface="Meiryo UI"/>
            </a:endParaRPr>
          </a:p>
          <a:p>
            <a:pPr marL="269875" indent="-269875"/>
            <a:r>
              <a:rPr lang="ja-JP" altLang="en-US" sz="1400" dirty="0">
                <a:latin typeface="Meiryo UI"/>
                <a:ea typeface="Meiryo UI"/>
              </a:rPr>
              <a:t>②</a:t>
            </a:r>
            <a:r>
              <a:rPr lang="ja-JP" altLang="en-US" sz="1400" dirty="0">
                <a:solidFill>
                  <a:schemeClr val="tx1"/>
                </a:solidFill>
                <a:latin typeface="Meiryo UI"/>
                <a:ea typeface="Meiryo UI"/>
              </a:rPr>
              <a:t> 現在事項全部証明書または履歴事項全部証明書</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原本</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を添付してください。</a:t>
            </a:r>
            <a:endParaRPr lang="en-US" altLang="ja-JP" sz="1400" dirty="0">
              <a:solidFill>
                <a:schemeClr val="tx1"/>
              </a:solidFill>
              <a:latin typeface="Meiryo UI"/>
              <a:ea typeface="Meiryo UI"/>
            </a:endParaRPr>
          </a:p>
          <a:p>
            <a:pPr marL="269875" indent="-269875"/>
            <a:endParaRPr lang="en-US" altLang="ja-JP" dirty="0">
              <a:solidFill>
                <a:schemeClr val="tx1"/>
              </a:solidFill>
              <a:latin typeface="Meiryo UI"/>
              <a:ea typeface="Meiryo UI"/>
            </a:endParaRPr>
          </a:p>
          <a:p>
            <a:pPr marL="269875" indent="-269875"/>
            <a:endParaRPr lang="en-US" altLang="ja-JP" dirty="0">
              <a:solidFill>
                <a:schemeClr val="tx1"/>
              </a:solidFill>
              <a:latin typeface="Meiryo UI"/>
              <a:ea typeface="Meiryo UI"/>
            </a:endParaRPr>
          </a:p>
          <a:p>
            <a:pPr marL="269875" indent="-269875"/>
            <a:endParaRPr lang="en-US" altLang="ja-JP" dirty="0">
              <a:solidFill>
                <a:schemeClr val="tx1"/>
              </a:solidFill>
              <a:latin typeface="Meiryo UI"/>
              <a:ea typeface="Meiryo UI"/>
            </a:endParaRPr>
          </a:p>
          <a:p>
            <a:pPr marL="269875" indent="-269875"/>
            <a:r>
              <a:rPr lang="en-US" altLang="ja-JP" sz="1400" dirty="0">
                <a:solidFill>
                  <a:schemeClr val="tx1"/>
                </a:solidFill>
                <a:latin typeface="Meiryo UI"/>
                <a:ea typeface="Meiryo UI"/>
              </a:rPr>
              <a:t>【</a:t>
            </a:r>
            <a:r>
              <a:rPr lang="ja-JP" altLang="en-US" sz="1400" b="1" dirty="0">
                <a:solidFill>
                  <a:schemeClr val="tx1"/>
                </a:solidFill>
                <a:latin typeface="Meiryo UI"/>
                <a:ea typeface="Meiryo UI"/>
              </a:rPr>
              <a:t>個人</a:t>
            </a:r>
            <a:r>
              <a:rPr lang="ja-JP" altLang="en-US" sz="1400" dirty="0">
                <a:solidFill>
                  <a:schemeClr val="tx1"/>
                </a:solidFill>
                <a:latin typeface="Meiryo UI"/>
                <a:ea typeface="Meiryo UI"/>
              </a:rPr>
              <a:t>の場合</a:t>
            </a:r>
            <a:r>
              <a:rPr lang="en-US" altLang="ja-JP" sz="1400" dirty="0">
                <a:solidFill>
                  <a:schemeClr val="tx1"/>
                </a:solidFill>
                <a:latin typeface="Meiryo UI"/>
                <a:ea typeface="Meiryo UI"/>
              </a:rPr>
              <a:t>】</a:t>
            </a:r>
          </a:p>
          <a:p>
            <a:pPr marL="269875" indent="-269875"/>
            <a:endParaRPr lang="en-US" altLang="ja-JP" sz="1200" dirty="0">
              <a:solidFill>
                <a:schemeClr val="tx1"/>
              </a:solidFill>
              <a:latin typeface="Meiryo UI"/>
              <a:ea typeface="Meiryo UI"/>
            </a:endParaRPr>
          </a:p>
          <a:p>
            <a:pPr marL="269875" indent="-269875"/>
            <a:r>
              <a:rPr lang="ja-JP" altLang="en-US" sz="1400" dirty="0">
                <a:latin typeface="Meiryo UI"/>
                <a:ea typeface="Meiryo UI"/>
              </a:rPr>
              <a:t>① </a:t>
            </a:r>
            <a:r>
              <a:rPr lang="ja-JP" altLang="en-US" sz="1400" dirty="0">
                <a:solidFill>
                  <a:schemeClr val="tx1"/>
                </a:solidFill>
                <a:latin typeface="Meiryo UI"/>
                <a:ea typeface="Meiryo UI"/>
              </a:rPr>
              <a:t>産業競争力強化法に基づく「認定市区町村」または「認定市区都市」と連携した「認定連携創業支援等事業者」が実施した「特定創業支援等事業」に</a:t>
            </a:r>
            <a:endParaRPr lang="en-US" altLang="ja-JP" sz="1400" dirty="0">
              <a:solidFill>
                <a:schemeClr val="tx1"/>
              </a:solidFill>
              <a:latin typeface="Meiryo UI"/>
              <a:ea typeface="Meiryo UI"/>
            </a:endParaRPr>
          </a:p>
          <a:p>
            <a:pPr marL="269875" indent="-269875"/>
            <a:r>
              <a:rPr lang="ja-JP" altLang="en-US" sz="1400" dirty="0">
                <a:solidFill>
                  <a:schemeClr val="tx1"/>
                </a:solidFill>
                <a:latin typeface="Meiryo UI"/>
                <a:ea typeface="Meiryo UI"/>
              </a:rPr>
              <a:t>  　よる支援を受けたことの証明書の写しを添付してください。</a:t>
            </a:r>
            <a:endParaRPr lang="en-US" altLang="ja-JP" sz="1400" dirty="0">
              <a:solidFill>
                <a:schemeClr val="tx1"/>
              </a:solidFill>
              <a:latin typeface="Meiryo UI"/>
              <a:ea typeface="Meiryo UI"/>
            </a:endParaRPr>
          </a:p>
          <a:p>
            <a:pPr marL="269875" indent="-269875"/>
            <a:endParaRPr lang="en-US" altLang="ja-JP" sz="1400" dirty="0">
              <a:solidFill>
                <a:schemeClr val="tx1"/>
              </a:solidFill>
              <a:latin typeface="Meiryo UI"/>
              <a:ea typeface="Meiryo UI"/>
            </a:endParaRPr>
          </a:p>
          <a:p>
            <a:pPr marL="269875" indent="-269875"/>
            <a:r>
              <a:rPr lang="ja-JP" altLang="en-US" sz="1400" dirty="0">
                <a:latin typeface="Meiryo UI"/>
                <a:ea typeface="Meiryo UI"/>
              </a:rPr>
              <a:t>③</a:t>
            </a:r>
            <a:r>
              <a:rPr lang="ja-JP" altLang="en-US" sz="1400" dirty="0">
                <a:solidFill>
                  <a:schemeClr val="tx1"/>
                </a:solidFill>
                <a:latin typeface="Meiryo UI"/>
                <a:ea typeface="Meiryo UI"/>
              </a:rPr>
              <a:t> 開業届</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税務署受付印のあるもの</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の写しを添付してください。</a:t>
            </a:r>
            <a:endParaRPr lang="en-US" altLang="ja-JP" sz="1400" dirty="0">
              <a:solidFill>
                <a:schemeClr val="tx1"/>
              </a:solidFill>
              <a:latin typeface="Meiryo UI"/>
              <a:ea typeface="Meiryo UI"/>
            </a:endParaRPr>
          </a:p>
          <a:p>
            <a:pPr marL="269875" indent="-269875"/>
            <a:endParaRPr lang="en-US" altLang="ja-JP" sz="1400" dirty="0">
              <a:solidFill>
                <a:schemeClr val="tx1"/>
              </a:solidFill>
              <a:latin typeface="Meiryo UI"/>
              <a:ea typeface="Meiryo UI"/>
            </a:endParaRPr>
          </a:p>
          <a:p>
            <a:pPr marL="269875" indent="-269875"/>
            <a:endParaRPr lang="en-US" altLang="ja-JP" sz="1400" dirty="0">
              <a:solidFill>
                <a:schemeClr val="tx1"/>
              </a:solidFill>
              <a:latin typeface="Meiryo UI"/>
              <a:ea typeface="Meiryo UI"/>
            </a:endParaRPr>
          </a:p>
          <a:p>
            <a:pPr marL="269875" indent="-269875"/>
            <a:r>
              <a:rPr lang="ja-JP" altLang="en-US" sz="1400" dirty="0">
                <a:latin typeface="Meiryo UI"/>
                <a:ea typeface="Meiryo UI"/>
              </a:rPr>
              <a:t>④ </a:t>
            </a:r>
            <a:r>
              <a:rPr lang="ja-JP" altLang="en-US" sz="1400" dirty="0">
                <a:solidFill>
                  <a:schemeClr val="tx1"/>
                </a:solidFill>
                <a:latin typeface="Meiryo UI"/>
                <a:ea typeface="Meiryo UI"/>
              </a:rPr>
              <a:t>開業届</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該当する項目を選択してください。</a:t>
            </a:r>
            <a:endParaRPr lang="en-US" altLang="ja-JP" sz="1400" dirty="0">
              <a:solidFill>
                <a:schemeClr val="tx1"/>
              </a:solidFill>
              <a:latin typeface="Meiryo UI"/>
              <a:ea typeface="Meiryo UI"/>
            </a:endParaRPr>
          </a:p>
          <a:p>
            <a:pPr marL="269875" indent="-269875"/>
            <a:endParaRPr lang="en-US" altLang="ja-JP" dirty="0">
              <a:solidFill>
                <a:schemeClr val="tx1"/>
              </a:solidFill>
              <a:latin typeface="Meiryo UI"/>
              <a:ea typeface="Meiryo UI"/>
            </a:endParaRPr>
          </a:p>
          <a:p>
            <a:endParaRPr lang="en-US" altLang="ja-JP" sz="1400" dirty="0">
              <a:solidFill>
                <a:schemeClr val="tx1"/>
              </a:solidFill>
            </a:endParaRPr>
          </a:p>
        </p:txBody>
      </p:sp>
      <p:sp>
        <p:nvSpPr>
          <p:cNvPr id="11" name="テキスト ボックス 10">
            <a:extLst>
              <a:ext uri="{FF2B5EF4-FFF2-40B4-BE49-F238E27FC236}">
                <a16:creationId xmlns:a16="http://schemas.microsoft.com/office/drawing/2014/main" id="{A52CDA5D-2534-4E13-33D1-281B9B8AC644}"/>
              </a:ext>
            </a:extLst>
          </p:cNvPr>
          <p:cNvSpPr txBox="1"/>
          <p:nvPr/>
        </p:nvSpPr>
        <p:spPr>
          <a:xfrm>
            <a:off x="132952" y="5094370"/>
            <a:ext cx="184731" cy="335756"/>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①</a:t>
            </a:r>
          </a:p>
        </p:txBody>
      </p:sp>
      <p:sp>
        <p:nvSpPr>
          <p:cNvPr id="4" name="テキスト プレースホルダ 38">
            <a:extLst>
              <a:ext uri="{FF2B5EF4-FFF2-40B4-BE49-F238E27FC236}">
                <a16:creationId xmlns:a16="http://schemas.microsoft.com/office/drawing/2014/main" id="{0BFFF5A8-5B9A-C7C3-5227-8948278FB1EE}"/>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希望する枠及び加点項目</a:t>
            </a:r>
            <a:endParaRPr lang="en-US" altLang="ja-JP" sz="1400" b="1" dirty="0">
              <a:cs typeface="メイリオ" panose="020B0604030504040204" pitchFamily="50" charset="-128"/>
            </a:endParaRPr>
          </a:p>
        </p:txBody>
      </p:sp>
      <p:sp>
        <p:nvSpPr>
          <p:cNvPr id="6" name="正方形/長方形 5">
            <a:extLst>
              <a:ext uri="{FF2B5EF4-FFF2-40B4-BE49-F238E27FC236}">
                <a16:creationId xmlns:a16="http://schemas.microsoft.com/office/drawing/2014/main" id="{1A3E39F0-1E34-8723-4190-04190CFAF8B0}"/>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希望する枠及び加点項目（創業枠）画面です。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ED02EC78-D5E3-741D-47FC-B4064197F858}"/>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8" name="図 7" descr="図形&#10;&#10;低い精度で自動的に生成された説明">
            <a:extLst>
              <a:ext uri="{FF2B5EF4-FFF2-40B4-BE49-F238E27FC236}">
                <a16:creationId xmlns:a16="http://schemas.microsoft.com/office/drawing/2014/main" id="{5FD89D83-A916-8C8D-B10F-B1608F18A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sp>
        <p:nvSpPr>
          <p:cNvPr id="3" name="角丸四角形 7">
            <a:extLst>
              <a:ext uri="{FF2B5EF4-FFF2-40B4-BE49-F238E27FC236}">
                <a16:creationId xmlns:a16="http://schemas.microsoft.com/office/drawing/2014/main" id="{89F89004-17EE-C2F3-4741-F59EC8837A34}"/>
              </a:ext>
            </a:extLst>
          </p:cNvPr>
          <p:cNvSpPr/>
          <p:nvPr/>
        </p:nvSpPr>
        <p:spPr>
          <a:xfrm>
            <a:off x="559809" y="5170178"/>
            <a:ext cx="1681799" cy="184141"/>
          </a:xfrm>
          <a:prstGeom prst="roundRect">
            <a:avLst>
              <a:gd name="adj" fmla="val 13367"/>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8F7EB6C3-785D-D2A1-2037-2A9E521B53A7}"/>
              </a:ext>
            </a:extLst>
          </p:cNvPr>
          <p:cNvSpPr txBox="1"/>
          <p:nvPr/>
        </p:nvSpPr>
        <p:spPr>
          <a:xfrm>
            <a:off x="135967" y="5748248"/>
            <a:ext cx="184731" cy="335756"/>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②</a:t>
            </a:r>
            <a:endParaRPr kumimoji="1" lang="ja-JP" altLang="en-US" dirty="0">
              <a:solidFill>
                <a:srgbClr val="FF0000"/>
              </a:solidFill>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E3843162-204C-A46C-FDE2-D927B2928045}"/>
              </a:ext>
            </a:extLst>
          </p:cNvPr>
          <p:cNvPicPr>
            <a:picLocks noChangeAspect="1"/>
          </p:cNvPicPr>
          <p:nvPr/>
        </p:nvPicPr>
        <p:blipFill>
          <a:blip r:embed="rId4"/>
          <a:stretch>
            <a:fillRect/>
          </a:stretch>
        </p:blipFill>
        <p:spPr>
          <a:xfrm>
            <a:off x="3238580" y="1787154"/>
            <a:ext cx="2088000" cy="4433636"/>
          </a:xfrm>
          <a:prstGeom prst="rect">
            <a:avLst/>
          </a:prstGeom>
        </p:spPr>
      </p:pic>
      <p:sp>
        <p:nvSpPr>
          <p:cNvPr id="16" name="角丸四角形 7">
            <a:extLst>
              <a:ext uri="{FF2B5EF4-FFF2-40B4-BE49-F238E27FC236}">
                <a16:creationId xmlns:a16="http://schemas.microsoft.com/office/drawing/2014/main" id="{AB12D98D-B139-A895-EF30-1FF4C40877B9}"/>
              </a:ext>
            </a:extLst>
          </p:cNvPr>
          <p:cNvSpPr/>
          <p:nvPr/>
        </p:nvSpPr>
        <p:spPr>
          <a:xfrm>
            <a:off x="3447360" y="4516409"/>
            <a:ext cx="1734240" cy="215599"/>
          </a:xfrm>
          <a:prstGeom prst="roundRect">
            <a:avLst>
              <a:gd name="adj" fmla="val 13367"/>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76571B18-257C-A07F-5253-86B768AE31C7}"/>
              </a:ext>
            </a:extLst>
          </p:cNvPr>
          <p:cNvSpPr txBox="1"/>
          <p:nvPr/>
        </p:nvSpPr>
        <p:spPr>
          <a:xfrm>
            <a:off x="2857926" y="4426089"/>
            <a:ext cx="655778" cy="369332"/>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①</a:t>
            </a:r>
          </a:p>
        </p:txBody>
      </p:sp>
      <p:sp>
        <p:nvSpPr>
          <p:cNvPr id="19" name="テキスト ボックス 18">
            <a:extLst>
              <a:ext uri="{FF2B5EF4-FFF2-40B4-BE49-F238E27FC236}">
                <a16:creationId xmlns:a16="http://schemas.microsoft.com/office/drawing/2014/main" id="{E7BF7F1F-EF16-D447-C9C0-98FD49C335EF}"/>
              </a:ext>
            </a:extLst>
          </p:cNvPr>
          <p:cNvSpPr txBox="1"/>
          <p:nvPr/>
        </p:nvSpPr>
        <p:spPr>
          <a:xfrm>
            <a:off x="2866584" y="5295346"/>
            <a:ext cx="184731" cy="335756"/>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③</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25701F7E-A16A-AF1C-0402-618E8D9DD99E}"/>
              </a:ext>
            </a:extLst>
          </p:cNvPr>
          <p:cNvSpPr txBox="1"/>
          <p:nvPr/>
        </p:nvSpPr>
        <p:spPr>
          <a:xfrm>
            <a:off x="2869898" y="5617029"/>
            <a:ext cx="184731" cy="335756"/>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④</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21" name="TextBox 16">
            <a:extLst>
              <a:ext uri="{FF2B5EF4-FFF2-40B4-BE49-F238E27FC236}">
                <a16:creationId xmlns:a16="http://schemas.microsoft.com/office/drawing/2014/main" id="{90D2467D-8BFD-40DA-F337-D82E27242631}"/>
              </a:ext>
            </a:extLst>
          </p:cNvPr>
          <p:cNvSpPr txBox="1"/>
          <p:nvPr/>
        </p:nvSpPr>
        <p:spPr>
          <a:xfrm>
            <a:off x="512418" y="1330808"/>
            <a:ext cx="166265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ja-JP" sz="1400" b="1" dirty="0">
                <a:latin typeface="Meiryo UI"/>
                <a:ea typeface="Meiryo UI"/>
              </a:rPr>
              <a:t>【</a:t>
            </a:r>
            <a:r>
              <a:rPr lang="ja-JP" altLang="en-US" sz="1400" b="1" dirty="0">
                <a:latin typeface="Meiryo UI"/>
                <a:ea typeface="Meiryo UI"/>
              </a:rPr>
              <a:t>法人</a:t>
            </a:r>
            <a:r>
              <a:rPr lang="ja-JP" altLang="en-US" sz="1400" dirty="0">
                <a:latin typeface="Meiryo UI"/>
                <a:ea typeface="Meiryo UI"/>
              </a:rPr>
              <a:t>の場合</a:t>
            </a:r>
            <a:r>
              <a:rPr lang="en-US" altLang="ja-JP" sz="1400" b="1" dirty="0">
                <a:latin typeface="Meiryo UI"/>
                <a:ea typeface="Meiryo UI"/>
              </a:rPr>
              <a:t>】</a:t>
            </a:r>
            <a:endParaRPr lang="en-US" sz="1400" b="1" dirty="0">
              <a:latin typeface="Meiryo UI"/>
              <a:ea typeface="Meiryo UI"/>
            </a:endParaRPr>
          </a:p>
        </p:txBody>
      </p:sp>
      <p:sp>
        <p:nvSpPr>
          <p:cNvPr id="22" name="TextBox 16">
            <a:extLst>
              <a:ext uri="{FF2B5EF4-FFF2-40B4-BE49-F238E27FC236}">
                <a16:creationId xmlns:a16="http://schemas.microsoft.com/office/drawing/2014/main" id="{4C4631F8-FD65-BCAC-5E25-BDA9A29754D0}"/>
              </a:ext>
            </a:extLst>
          </p:cNvPr>
          <p:cNvSpPr txBox="1"/>
          <p:nvPr/>
        </p:nvSpPr>
        <p:spPr>
          <a:xfrm>
            <a:off x="3451250" y="1330808"/>
            <a:ext cx="166265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ja-JP" sz="1400" b="1" dirty="0">
                <a:latin typeface="Meiryo UI"/>
                <a:ea typeface="Meiryo UI"/>
              </a:rPr>
              <a:t>【</a:t>
            </a:r>
            <a:r>
              <a:rPr lang="ja-JP" altLang="en-US" sz="1400" b="1" dirty="0">
                <a:latin typeface="Meiryo UI"/>
                <a:ea typeface="Meiryo UI"/>
              </a:rPr>
              <a:t>個人</a:t>
            </a:r>
            <a:r>
              <a:rPr lang="ja-JP" altLang="en-US" sz="1400" dirty="0">
                <a:latin typeface="Meiryo UI"/>
                <a:ea typeface="Meiryo UI"/>
              </a:rPr>
              <a:t>の場合</a:t>
            </a:r>
            <a:r>
              <a:rPr lang="en-US" altLang="ja-JP" sz="1400" b="1" dirty="0">
                <a:latin typeface="Meiryo UI"/>
                <a:ea typeface="Meiryo UI"/>
              </a:rPr>
              <a:t>】</a:t>
            </a:r>
            <a:endParaRPr lang="en-US" sz="1400" b="1" dirty="0">
              <a:latin typeface="Meiryo UI"/>
              <a:ea typeface="Meiryo UI"/>
            </a:endParaRPr>
          </a:p>
        </p:txBody>
      </p:sp>
      <p:sp>
        <p:nvSpPr>
          <p:cNvPr id="23" name="角丸四角形 7">
            <a:extLst>
              <a:ext uri="{FF2B5EF4-FFF2-40B4-BE49-F238E27FC236}">
                <a16:creationId xmlns:a16="http://schemas.microsoft.com/office/drawing/2014/main" id="{E799042C-675B-EADF-3CD5-7CAFD52406F2}"/>
              </a:ext>
            </a:extLst>
          </p:cNvPr>
          <p:cNvSpPr/>
          <p:nvPr/>
        </p:nvSpPr>
        <p:spPr>
          <a:xfrm>
            <a:off x="559809" y="5844224"/>
            <a:ext cx="1681799" cy="184141"/>
          </a:xfrm>
          <a:prstGeom prst="roundRect">
            <a:avLst>
              <a:gd name="adj" fmla="val 13367"/>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4" name="角丸四角形 7">
            <a:extLst>
              <a:ext uri="{FF2B5EF4-FFF2-40B4-BE49-F238E27FC236}">
                <a16:creationId xmlns:a16="http://schemas.microsoft.com/office/drawing/2014/main" id="{D0FE37C3-EBA6-03F4-3E4D-A19DEB54722D}"/>
              </a:ext>
            </a:extLst>
          </p:cNvPr>
          <p:cNvSpPr/>
          <p:nvPr/>
        </p:nvSpPr>
        <p:spPr>
          <a:xfrm>
            <a:off x="3447360" y="5374778"/>
            <a:ext cx="1734240" cy="215599"/>
          </a:xfrm>
          <a:prstGeom prst="roundRect">
            <a:avLst>
              <a:gd name="adj" fmla="val 13367"/>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44385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プレースホルダ 38">
            <a:extLst>
              <a:ext uri="{FF2B5EF4-FFF2-40B4-BE49-F238E27FC236}">
                <a16:creationId xmlns:a16="http://schemas.microsoft.com/office/drawing/2014/main" id="{A161F3F2-F540-957B-D0EB-6B2959AE606C}"/>
              </a:ext>
            </a:extLst>
          </p:cNvPr>
          <p:cNvSpPr txBox="1">
            <a:spLocks/>
          </p:cNvSpPr>
          <p:nvPr/>
        </p:nvSpPr>
        <p:spPr>
          <a:xfrm>
            <a:off x="6338092" y="1605260"/>
            <a:ext cx="5574508" cy="717599"/>
          </a:xfrm>
          <a:prstGeom prst="rect">
            <a:avLst/>
          </a:prstGeom>
          <a:solidFill>
            <a:schemeClr val="accent4">
              <a:lumMod val="20000"/>
              <a:lumOff val="80000"/>
            </a:schemeClr>
          </a:solidFill>
          <a:ln>
            <a:noFill/>
          </a:ln>
        </p:spPr>
        <p:txBody>
          <a:bodyPr vert="horz" wrap="square" lIns="216000" tIns="108000" rIns="216000" bIns="108000" rtlCol="0" anchor="ctr">
            <a:no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本画面は賃金引上げ枠を選択した場合のみ表示されます。</a:t>
            </a:r>
            <a:endParaRPr lang="en-US" altLang="ja-JP" sz="1400" dirty="0">
              <a:latin typeface="Meiryo UI" panose="020B0604030504040204" pitchFamily="50" charset="-128"/>
              <a:ea typeface="Meiryo UI" panose="020B0604030504040204" pitchFamily="50" charset="-128"/>
            </a:endParaRPr>
          </a:p>
          <a:p>
            <a:pPr marL="0" indent="0">
              <a:buNone/>
            </a:pPr>
            <a:r>
              <a:rPr lang="ja-JP" altLang="en-US" sz="1400" dirty="0"/>
              <a:t>固定給の種別ごとの詳細は、次頁をご参照ください。</a:t>
            </a:r>
            <a:endParaRPr lang="ja-JP" altLang="en-US" sz="1400" dirty="0">
              <a:latin typeface="Meiryo UI" panose="020B0604030504040204" pitchFamily="50" charset="-128"/>
              <a:ea typeface="Meiryo UI" panose="020B0604030504040204" pitchFamily="50" charset="-128"/>
            </a:endParaRPr>
          </a:p>
        </p:txBody>
      </p:sp>
      <p:sp>
        <p:nvSpPr>
          <p:cNvPr id="2" name="テキスト プレースホルダ 38">
            <a:extLst>
              <a:ext uri="{FF2B5EF4-FFF2-40B4-BE49-F238E27FC236}">
                <a16:creationId xmlns:a16="http://schemas.microsoft.com/office/drawing/2014/main" id="{F9CAD1C2-A73B-6BAA-7D9C-3BE51016B2B9}"/>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賃金引上げ枠（事業場内最低賃金算出表）</a:t>
            </a:r>
            <a:endParaRPr lang="en-US" altLang="ja-JP" sz="1400" b="1" dirty="0">
              <a:cs typeface="メイリオ" panose="020B0604030504040204" pitchFamily="50" charset="-128"/>
            </a:endParaRPr>
          </a:p>
        </p:txBody>
      </p:sp>
      <p:sp>
        <p:nvSpPr>
          <p:cNvPr id="9" name="テキスト ボックス 8">
            <a:extLst>
              <a:ext uri="{FF2B5EF4-FFF2-40B4-BE49-F238E27FC236}">
                <a16:creationId xmlns:a16="http://schemas.microsoft.com/office/drawing/2014/main" id="{452C753D-61DB-6461-77DF-2F20FDC4301A}"/>
              </a:ext>
            </a:extLst>
          </p:cNvPr>
          <p:cNvSpPr txBox="1"/>
          <p:nvPr/>
        </p:nvSpPr>
        <p:spPr>
          <a:xfrm>
            <a:off x="6316135" y="2380550"/>
            <a:ext cx="5875865" cy="4247317"/>
          </a:xfrm>
          <a:prstGeom prst="rect">
            <a:avLst/>
          </a:prstGeom>
          <a:noFill/>
        </p:spPr>
        <p:txBody>
          <a:bodyPr wrap="square" lIns="91440" tIns="45720" rIns="91440" bIns="45720" anchor="t">
            <a:spAutoFit/>
          </a:bodyPr>
          <a:lstStyle/>
          <a:p>
            <a:r>
              <a:rPr lang="ja-JP" sz="1400" dirty="0">
                <a:solidFill>
                  <a:srgbClr val="FF0000"/>
                </a:solidFill>
                <a:latin typeface="Meiryo UI"/>
                <a:ea typeface="Meiryo UI"/>
              </a:rPr>
              <a:t>①</a:t>
            </a:r>
            <a:r>
              <a:rPr lang="ja-JP" altLang="en-US" sz="1400" dirty="0">
                <a:solidFill>
                  <a:srgbClr val="FF0000"/>
                </a:solidFill>
                <a:latin typeface="Meiryo UI"/>
                <a:ea typeface="Meiryo UI"/>
              </a:rPr>
              <a:t>　</a:t>
            </a:r>
            <a:r>
              <a:rPr lang="ja-JP" altLang="en-US" sz="1400" dirty="0">
                <a:latin typeface="Meiryo UI"/>
                <a:ea typeface="Meiryo UI"/>
              </a:rPr>
              <a:t>賃金引上げ枠を希望する場合、「追加」ボタンを押してください。</a:t>
            </a:r>
            <a:br>
              <a:rPr lang="ja-JP" altLang="en-US" sz="1400" dirty="0">
                <a:latin typeface="Meiryo UI"/>
                <a:ea typeface="Meiryo UI"/>
              </a:rPr>
            </a:br>
            <a:br>
              <a:rPr lang="ja-JP" altLang="en-US" sz="1400" dirty="0">
                <a:latin typeface="Meiryo UI" panose="020B0604030504040204" pitchFamily="50" charset="-128"/>
                <a:ea typeface="Meiryo UI" panose="020B0604030504040204" pitchFamily="50" charset="-128"/>
              </a:rPr>
            </a:br>
            <a:r>
              <a:rPr lang="ja-JP" sz="1400" dirty="0">
                <a:solidFill>
                  <a:srgbClr val="FF0000"/>
                </a:solidFill>
                <a:latin typeface="Meiryo UI"/>
                <a:ea typeface="Meiryo UI"/>
              </a:rPr>
              <a:t>②</a:t>
            </a:r>
            <a:r>
              <a:rPr lang="ja-JP" altLang="en-US" sz="1400" dirty="0">
                <a:solidFill>
                  <a:srgbClr val="FF0000"/>
                </a:solidFill>
                <a:latin typeface="Meiryo UI"/>
                <a:ea typeface="Meiryo UI"/>
              </a:rPr>
              <a:t>　</a:t>
            </a:r>
            <a:r>
              <a:rPr lang="ja-JP" altLang="en-US" sz="1400" dirty="0">
                <a:latin typeface="Meiryo UI"/>
                <a:ea typeface="Meiryo UI"/>
              </a:rPr>
              <a:t>事業場内最低賃金に該当する労働者名を全角文字で入力してください。</a:t>
            </a:r>
            <a:endParaRPr lang="en-US" altLang="ja-JP" sz="1400" dirty="0">
              <a:latin typeface="Meiryo UI"/>
              <a:ea typeface="Meiryo UI"/>
            </a:endParaRPr>
          </a:p>
          <a:p>
            <a:r>
              <a:rPr lang="ja-JP" altLang="en-US" sz="1400" dirty="0">
                <a:latin typeface="Meiryo UI"/>
                <a:ea typeface="Meiryo UI"/>
              </a:rPr>
              <a:t>　　</a:t>
            </a:r>
            <a:r>
              <a:rPr lang="en-US" altLang="ja-JP" sz="1200" dirty="0">
                <a:latin typeface="Meiryo UI"/>
                <a:ea typeface="Meiryo UI"/>
              </a:rPr>
              <a:t>※</a:t>
            </a:r>
            <a:r>
              <a:rPr lang="ja-JP" altLang="en-US" sz="1200" dirty="0">
                <a:latin typeface="Meiryo UI"/>
                <a:ea typeface="Meiryo UI"/>
              </a:rPr>
              <a:t>姓と名の間に全角スペースを入れてください。</a:t>
            </a:r>
            <a:endParaRPr lang="ja-JP" altLang="en-US" sz="1200" dirty="0">
              <a:latin typeface="Meiryo UI" panose="020B0604030504040204" pitchFamily="50" charset="-128"/>
              <a:ea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endParaRPr>
          </a:p>
          <a:p>
            <a:r>
              <a:rPr lang="ja-JP" sz="1400" dirty="0">
                <a:solidFill>
                  <a:srgbClr val="FF0000"/>
                </a:solidFill>
                <a:latin typeface="Meiryo UI"/>
                <a:ea typeface="Meiryo UI"/>
              </a:rPr>
              <a:t>③</a:t>
            </a:r>
            <a:r>
              <a:rPr lang="ja-JP" altLang="en-US" sz="1400" dirty="0">
                <a:solidFill>
                  <a:srgbClr val="FF0000"/>
                </a:solidFill>
                <a:latin typeface="Meiryo UI"/>
                <a:ea typeface="Meiryo UI"/>
              </a:rPr>
              <a:t>　</a:t>
            </a:r>
            <a:r>
              <a:rPr lang="ja-JP" altLang="en-US" sz="1400" dirty="0">
                <a:latin typeface="Meiryo UI"/>
                <a:ea typeface="Meiryo UI"/>
              </a:rPr>
              <a:t>該当する固定給を選択してください。</a:t>
            </a:r>
            <a:br>
              <a:rPr lang="ja-JP" altLang="en-US" sz="1400" dirty="0">
                <a:latin typeface="Meiryo UI"/>
                <a:ea typeface="Meiryo UI"/>
              </a:rPr>
            </a:br>
            <a:r>
              <a:rPr lang="ja-JP" altLang="en-US" sz="1400" dirty="0">
                <a:latin typeface="Meiryo UI"/>
                <a:ea typeface="Meiryo UI"/>
              </a:rPr>
              <a:t>　　</a:t>
            </a:r>
            <a:r>
              <a:rPr lang="en-US" altLang="en-US" sz="1200" dirty="0">
                <a:latin typeface="Meiryo UI"/>
                <a:ea typeface="Meiryo UI"/>
              </a:rPr>
              <a:t>※</a:t>
            </a:r>
            <a:r>
              <a:rPr lang="en-US" altLang="en-US" sz="1200" b="1" u="sng" dirty="0" err="1">
                <a:solidFill>
                  <a:srgbClr val="FF0000"/>
                </a:solidFill>
                <a:latin typeface="Meiryo UI"/>
                <a:ea typeface="Meiryo UI"/>
              </a:rPr>
              <a:t>歩合給制</a:t>
            </a:r>
            <a:r>
              <a:rPr lang="ja-JP" altLang="en-US" sz="1200" b="1" u="sng" dirty="0">
                <a:solidFill>
                  <a:srgbClr val="FF0000"/>
                </a:solidFill>
                <a:latin typeface="Meiryo UI"/>
                <a:ea typeface="Meiryo UI"/>
              </a:rPr>
              <a:t>のみ</a:t>
            </a:r>
            <a:r>
              <a:rPr lang="en-US" altLang="en-US" sz="1200" b="1" u="sng" dirty="0" err="1">
                <a:solidFill>
                  <a:srgbClr val="FF0000"/>
                </a:solidFill>
                <a:latin typeface="Meiryo UI"/>
                <a:ea typeface="Meiryo UI"/>
              </a:rPr>
              <a:t>の場合</a:t>
            </a:r>
            <a:r>
              <a:rPr lang="en-US" altLang="en-US" sz="1200" dirty="0" err="1">
                <a:latin typeface="Meiryo UI"/>
                <a:ea typeface="Meiryo UI"/>
              </a:rPr>
              <a:t>は</a:t>
            </a:r>
            <a:r>
              <a:rPr lang="ja-JP" altLang="en-US" sz="1200" dirty="0">
                <a:latin typeface="Meiryo UI"/>
                <a:ea typeface="Meiryo UI"/>
              </a:rPr>
              <a:t>固定給を選択せずに</a:t>
            </a:r>
            <a:r>
              <a:rPr lang="en-US" altLang="en-US" sz="1200" dirty="0" err="1">
                <a:latin typeface="Meiryo UI"/>
                <a:ea typeface="Meiryo UI"/>
              </a:rPr>
              <a:t>チェック</a:t>
            </a:r>
            <a:r>
              <a:rPr lang="ja-JP" altLang="en-US" sz="1200" dirty="0">
                <a:latin typeface="Meiryo UI"/>
                <a:ea typeface="Meiryo UI"/>
              </a:rPr>
              <a:t>してください</a:t>
            </a:r>
            <a:r>
              <a:rPr lang="en-US" altLang="en-US" sz="1200" dirty="0">
                <a:latin typeface="Meiryo UI"/>
                <a:ea typeface="Meiryo UI"/>
              </a:rPr>
              <a:t>。</a:t>
            </a:r>
          </a:p>
          <a:p>
            <a:r>
              <a:rPr lang="ja-JP" altLang="en-US" sz="1200" dirty="0">
                <a:latin typeface="Meiryo UI"/>
                <a:ea typeface="Meiryo UI"/>
              </a:rPr>
              <a:t>　　</a:t>
            </a:r>
            <a:r>
              <a:rPr lang="en-US" altLang="ja-JP" sz="1200" dirty="0">
                <a:latin typeface="Meiryo UI"/>
                <a:ea typeface="Meiryo UI"/>
              </a:rPr>
              <a:t>※</a:t>
            </a:r>
            <a:r>
              <a:rPr lang="ja-JP" altLang="en-US" sz="1200" b="1" u="sng" dirty="0">
                <a:solidFill>
                  <a:srgbClr val="FF0000"/>
                </a:solidFill>
                <a:latin typeface="Meiryo UI"/>
                <a:ea typeface="Meiryo UI"/>
              </a:rPr>
              <a:t>歩合</a:t>
            </a:r>
            <a:r>
              <a:rPr lang="en-US" altLang="en-US" sz="1200" b="1" u="sng" dirty="0">
                <a:solidFill>
                  <a:srgbClr val="FF0000"/>
                </a:solidFill>
                <a:latin typeface="Meiryo UI"/>
                <a:ea typeface="Meiryo UI"/>
              </a:rPr>
              <a:t>給</a:t>
            </a:r>
            <a:r>
              <a:rPr lang="ja-JP" altLang="en-US" sz="1200" b="1" u="sng" dirty="0">
                <a:solidFill>
                  <a:srgbClr val="FF0000"/>
                </a:solidFill>
                <a:latin typeface="Meiryo UI"/>
                <a:ea typeface="Meiryo UI"/>
              </a:rPr>
              <a:t>制と固定</a:t>
            </a:r>
            <a:r>
              <a:rPr lang="en-US" altLang="en-US" sz="1200" b="1" u="sng" dirty="0">
                <a:solidFill>
                  <a:srgbClr val="FF0000"/>
                </a:solidFill>
                <a:latin typeface="Meiryo UI"/>
                <a:ea typeface="Meiryo UI"/>
              </a:rPr>
              <a:t>給</a:t>
            </a:r>
            <a:r>
              <a:rPr lang="ja-JP" altLang="en-US" sz="1200" b="1" u="sng" dirty="0">
                <a:solidFill>
                  <a:srgbClr val="FF0000"/>
                </a:solidFill>
                <a:latin typeface="Meiryo UI"/>
                <a:ea typeface="Meiryo UI"/>
              </a:rPr>
              <a:t>制を併用している場合</a:t>
            </a:r>
            <a:r>
              <a:rPr lang="ja-JP" altLang="en-US" sz="1200" dirty="0">
                <a:latin typeface="Meiryo UI"/>
                <a:ea typeface="Meiryo UI"/>
              </a:rPr>
              <a:t>は、固定給を選択の上「歩合給制」に</a:t>
            </a:r>
            <a:endParaRPr lang="en-US" altLang="ja-JP" sz="1200" dirty="0">
              <a:latin typeface="Meiryo UI"/>
              <a:ea typeface="Meiryo UI"/>
            </a:endParaRPr>
          </a:p>
          <a:p>
            <a:r>
              <a:rPr lang="ja-JP" altLang="en-US" sz="1200" dirty="0">
                <a:latin typeface="Meiryo UI"/>
                <a:ea typeface="Meiryo UI"/>
              </a:rPr>
              <a:t>　　　</a:t>
            </a:r>
            <a:r>
              <a:rPr lang="en-US" altLang="en-US" sz="1200" dirty="0" err="1">
                <a:latin typeface="Meiryo UI"/>
                <a:ea typeface="Meiryo UI"/>
              </a:rPr>
              <a:t>チェック</a:t>
            </a:r>
            <a:r>
              <a:rPr lang="ja-JP" altLang="en-US" sz="1200" dirty="0">
                <a:latin typeface="Meiryo UI"/>
                <a:ea typeface="Meiryo UI"/>
              </a:rPr>
              <a:t>してください。</a:t>
            </a:r>
          </a:p>
          <a:p>
            <a:endParaRPr lang="ja-JP" altLang="en-US"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a:ea typeface="Meiryo UI"/>
              </a:rPr>
              <a:t>④</a:t>
            </a:r>
            <a:r>
              <a:rPr lang="ja-JP" altLang="en-US" sz="1400" dirty="0">
                <a:latin typeface="Meiryo UI"/>
                <a:ea typeface="Meiryo UI"/>
              </a:rPr>
              <a:t>　都道府県名を選択してください。</a:t>
            </a:r>
            <a:endParaRPr lang="ja-JP" altLang="en-US" sz="1400" dirty="0">
              <a:latin typeface="Meiryo UI" panose="020B0604030504040204" pitchFamily="50" charset="-128"/>
              <a:ea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a:ea typeface="Meiryo UI"/>
              </a:rPr>
              <a:t>⑤</a:t>
            </a:r>
            <a:r>
              <a:rPr lang="ja-JP" altLang="en-US" sz="1400" dirty="0">
                <a:latin typeface="Meiryo UI"/>
                <a:ea typeface="Meiryo UI"/>
              </a:rPr>
              <a:t>　申請時点の地域別最低賃金が表示されます。</a:t>
            </a:r>
            <a:endParaRPr lang="en-US" altLang="ja-JP" sz="1400" dirty="0">
              <a:latin typeface="Meiryo UI"/>
              <a:ea typeface="Meiryo UI"/>
            </a:endParaRPr>
          </a:p>
          <a:p>
            <a:endParaRPr lang="en-US" altLang="ja-JP" sz="1400" dirty="0">
              <a:latin typeface="Meiryo UI"/>
              <a:ea typeface="Meiryo UI"/>
            </a:endParaRPr>
          </a:p>
          <a:p>
            <a:r>
              <a:rPr lang="ja-JP" altLang="en-US" sz="1400" dirty="0">
                <a:solidFill>
                  <a:srgbClr val="FF0000"/>
                </a:solidFill>
                <a:latin typeface="Meiryo UI"/>
                <a:ea typeface="Meiryo UI"/>
              </a:rPr>
              <a:t>⑥</a:t>
            </a:r>
            <a:r>
              <a:rPr lang="ja-JP" altLang="en-US" sz="1400" dirty="0">
                <a:latin typeface="Meiryo UI"/>
                <a:ea typeface="Meiryo UI"/>
              </a:rPr>
              <a:t>　入力が完了したら「保存」ボタンを押してください。</a:t>
            </a:r>
            <a:endParaRPr lang="en-US" altLang="ja-JP" sz="1400" dirty="0">
              <a:latin typeface="Meiryo UI"/>
              <a:ea typeface="Meiryo UI"/>
            </a:endParaRPr>
          </a:p>
          <a:p>
            <a:r>
              <a:rPr lang="ja-JP" altLang="en-US" sz="1400" dirty="0">
                <a:latin typeface="Meiryo UI"/>
                <a:ea typeface="Meiryo UI"/>
              </a:rPr>
              <a:t>　　内容を保存せずに閉じる場合は「閉じる」ボタンを押してください。</a:t>
            </a:r>
            <a:endParaRPr lang="en-US" altLang="ja-JP" sz="1400" dirty="0">
              <a:latin typeface="Meiryo UI"/>
              <a:ea typeface="Meiryo UI"/>
            </a:endParaRPr>
          </a:p>
          <a:p>
            <a:r>
              <a:rPr lang="en-US" altLang="ja-JP" sz="14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保存後は修正不可となります。誤って保存した際は、項目の削除後に再登録をしてください。</a:t>
            </a:r>
            <a:endParaRPr lang="en-US" altLang="ja-JP" sz="1200" dirty="0">
              <a:latin typeface="Meiryo UI"/>
              <a:ea typeface="Meiryo UI"/>
            </a:endParaRPr>
          </a:p>
          <a:p>
            <a:endParaRPr lang="en-US" altLang="ja-JP" sz="1200" dirty="0">
              <a:latin typeface="Meiryo UI"/>
              <a:ea typeface="Meiryo UI"/>
            </a:endParaRPr>
          </a:p>
          <a:p>
            <a:r>
              <a:rPr lang="en-US" altLang="ja-JP" sz="1200" dirty="0">
                <a:effectLst/>
                <a:latin typeface="Meiryo UI" panose="020B0604030504040204" pitchFamily="50" charset="-128"/>
                <a:ea typeface="Meiryo UI" panose="020B0604030504040204" pitchFamily="50" charset="-128"/>
              </a:rPr>
              <a:t>※</a:t>
            </a:r>
            <a:r>
              <a:rPr lang="ja-JP" altLang="en-US" sz="1200" dirty="0">
                <a:effectLst/>
                <a:latin typeface="Meiryo UI" panose="020B0604030504040204" pitchFamily="50" charset="-128"/>
                <a:ea typeface="Meiryo UI" panose="020B0604030504040204" pitchFamily="50" charset="-128"/>
              </a:rPr>
              <a:t>本画面では、申請時点において事業場内最低賃金が、地域別最低賃金を上回っているかを確認します。事業場内最低賃金が、地域別最低賃金を下回っている場合は申請できません。</a:t>
            </a:r>
            <a:endParaRPr lang="ja-JP" altLang="en-US" sz="12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4A603587-0BE4-83C1-2B4F-E02D2C7B1222}"/>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406FC2F0-AA44-EE80-B382-A12C0F371D9D}"/>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賃金引上げ枠画面です。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賃金引上げ枠に関する情報を入力してください。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C69D83F3-8B4E-7560-C00E-875D8118498A}"/>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3" name="図 12" descr="図形&#10;&#10;低い精度で自動的に生成された説明">
            <a:extLst>
              <a:ext uri="{FF2B5EF4-FFF2-40B4-BE49-F238E27FC236}">
                <a16:creationId xmlns:a16="http://schemas.microsoft.com/office/drawing/2014/main" id="{C4095B6A-E78C-3CB6-9A02-D967652071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23" name="Picture 13">
            <a:extLst>
              <a:ext uri="{FF2B5EF4-FFF2-40B4-BE49-F238E27FC236}">
                <a16:creationId xmlns:a16="http://schemas.microsoft.com/office/drawing/2014/main" id="{BE4F6756-BC8D-5064-3FE3-DB82E3B2C848}"/>
              </a:ext>
            </a:extLst>
          </p:cNvPr>
          <p:cNvPicPr>
            <a:picLocks noChangeAspect="1"/>
          </p:cNvPicPr>
          <p:nvPr/>
        </p:nvPicPr>
        <p:blipFill>
          <a:blip r:embed="rId4"/>
          <a:stretch>
            <a:fillRect/>
          </a:stretch>
        </p:blipFill>
        <p:spPr>
          <a:xfrm>
            <a:off x="3586230" y="1409344"/>
            <a:ext cx="1863417" cy="4114800"/>
          </a:xfrm>
          <a:prstGeom prst="rect">
            <a:avLst/>
          </a:prstGeom>
        </p:spPr>
      </p:pic>
      <p:sp>
        <p:nvSpPr>
          <p:cNvPr id="24" name="角丸四角形 7">
            <a:extLst>
              <a:ext uri="{FF2B5EF4-FFF2-40B4-BE49-F238E27FC236}">
                <a16:creationId xmlns:a16="http://schemas.microsoft.com/office/drawing/2014/main" id="{476A157A-8957-DA45-E61F-237F3834C6DF}"/>
              </a:ext>
            </a:extLst>
          </p:cNvPr>
          <p:cNvSpPr/>
          <p:nvPr/>
        </p:nvSpPr>
        <p:spPr>
          <a:xfrm>
            <a:off x="4587777" y="4126225"/>
            <a:ext cx="415498" cy="235842"/>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DC3F7C4B-48DB-BB70-6435-F29D3C12E108}"/>
              </a:ext>
            </a:extLst>
          </p:cNvPr>
          <p:cNvSpPr txBox="1"/>
          <p:nvPr/>
        </p:nvSpPr>
        <p:spPr>
          <a:xfrm>
            <a:off x="3152777" y="1824574"/>
            <a:ext cx="415498" cy="369332"/>
          </a:xfrm>
          <a:prstGeom prst="rect">
            <a:avLst/>
          </a:prstGeom>
          <a:noFill/>
        </p:spPr>
        <p:txBody>
          <a:bodyPr wrap="none" rtlCol="0">
            <a:spAutoFit/>
          </a:bodyPr>
          <a:lstStyle/>
          <a:p>
            <a:r>
              <a:rPr lang="ja-JP" altLang="en-US" dirty="0">
                <a:solidFill>
                  <a:srgbClr val="FF0000"/>
                </a:solidFill>
                <a:latin typeface="Meiryo UI"/>
                <a:ea typeface="Meiryo UI"/>
              </a:rPr>
              <a:t>②</a:t>
            </a:r>
            <a:endParaRPr kumimoji="1" lang="ja-JP" altLang="en-US" dirty="0"/>
          </a:p>
        </p:txBody>
      </p:sp>
      <p:sp>
        <p:nvSpPr>
          <p:cNvPr id="26" name="テキスト ボックス 25">
            <a:extLst>
              <a:ext uri="{FF2B5EF4-FFF2-40B4-BE49-F238E27FC236}">
                <a16:creationId xmlns:a16="http://schemas.microsoft.com/office/drawing/2014/main" id="{C1D91933-6402-32C1-83F2-0431D4DC7E6A}"/>
              </a:ext>
            </a:extLst>
          </p:cNvPr>
          <p:cNvSpPr txBox="1"/>
          <p:nvPr/>
        </p:nvSpPr>
        <p:spPr>
          <a:xfrm>
            <a:off x="3152777" y="2752319"/>
            <a:ext cx="415498" cy="369332"/>
          </a:xfrm>
          <a:prstGeom prst="rect">
            <a:avLst/>
          </a:prstGeom>
          <a:noFill/>
        </p:spPr>
        <p:txBody>
          <a:bodyPr wrap="none" rtlCol="0">
            <a:spAutoFit/>
          </a:bodyPr>
          <a:lstStyle/>
          <a:p>
            <a:r>
              <a:rPr kumimoji="1" lang="ja-JP" altLang="en-US" dirty="0">
                <a:solidFill>
                  <a:srgbClr val="FF0000"/>
                </a:solidFill>
                <a:latin typeface="Meiryo UI"/>
                <a:ea typeface="Meiryo UI"/>
              </a:rPr>
              <a:t>③</a:t>
            </a:r>
            <a:endParaRPr kumimoji="1" lang="ja-JP" altLang="en-US" dirty="0"/>
          </a:p>
        </p:txBody>
      </p:sp>
      <p:sp>
        <p:nvSpPr>
          <p:cNvPr id="27" name="テキスト ボックス 11">
            <a:extLst>
              <a:ext uri="{FF2B5EF4-FFF2-40B4-BE49-F238E27FC236}">
                <a16:creationId xmlns:a16="http://schemas.microsoft.com/office/drawing/2014/main" id="{49015B14-2657-3901-5E41-02CF03C2FC73}"/>
              </a:ext>
            </a:extLst>
          </p:cNvPr>
          <p:cNvSpPr txBox="1"/>
          <p:nvPr/>
        </p:nvSpPr>
        <p:spPr>
          <a:xfrm>
            <a:off x="3152777" y="3121651"/>
            <a:ext cx="415498" cy="369332"/>
          </a:xfrm>
          <a:prstGeom prst="rect">
            <a:avLst/>
          </a:prstGeom>
          <a:noFill/>
        </p:spPr>
        <p:txBody>
          <a:bodyPr wrap="none" lIns="91440" tIns="45720" rIns="91440" bIns="45720" rtlCol="0" anchor="t">
            <a:spAutoFit/>
          </a:bodyPr>
          <a:lstStyle/>
          <a:p>
            <a:r>
              <a:rPr lang="ja-JP" altLang="en-US">
                <a:solidFill>
                  <a:srgbClr val="FF0000"/>
                </a:solidFill>
                <a:latin typeface="Meiryo UI"/>
                <a:ea typeface="Meiryo UI"/>
              </a:rPr>
              <a:t>④</a:t>
            </a:r>
            <a:endParaRPr lang="ja-JP" altLang="en-US" dirty="0">
              <a:solidFill>
                <a:srgbClr val="FF0000"/>
              </a:solidFill>
              <a:latin typeface="Meiryo UI"/>
              <a:ea typeface="Meiryo UI"/>
            </a:endParaRPr>
          </a:p>
        </p:txBody>
      </p:sp>
      <p:sp>
        <p:nvSpPr>
          <p:cNvPr id="28" name="テキスト ボックス 11">
            <a:extLst>
              <a:ext uri="{FF2B5EF4-FFF2-40B4-BE49-F238E27FC236}">
                <a16:creationId xmlns:a16="http://schemas.microsoft.com/office/drawing/2014/main" id="{E53CD663-1507-65FF-D24F-729F3B87FB35}"/>
              </a:ext>
            </a:extLst>
          </p:cNvPr>
          <p:cNvSpPr txBox="1"/>
          <p:nvPr/>
        </p:nvSpPr>
        <p:spPr>
          <a:xfrm>
            <a:off x="4141405" y="4059480"/>
            <a:ext cx="415498" cy="369332"/>
          </a:xfrm>
          <a:prstGeom prst="rect">
            <a:avLst/>
          </a:prstGeom>
          <a:noFill/>
        </p:spPr>
        <p:txBody>
          <a:bodyPr wrap="none" lIns="91440" tIns="45720" rIns="91440" bIns="45720" rtlCol="0" anchor="t">
            <a:spAutoFit/>
          </a:bodyPr>
          <a:lstStyle/>
          <a:p>
            <a:r>
              <a:rPr lang="ja-JP" altLang="en-US" dirty="0">
                <a:solidFill>
                  <a:srgbClr val="FF0000"/>
                </a:solidFill>
                <a:latin typeface="Meiryo UI"/>
                <a:ea typeface="Meiryo UI"/>
              </a:rPr>
              <a:t>⑥</a:t>
            </a:r>
          </a:p>
        </p:txBody>
      </p:sp>
      <p:sp>
        <p:nvSpPr>
          <p:cNvPr id="29" name="テキスト ボックス 11">
            <a:extLst>
              <a:ext uri="{FF2B5EF4-FFF2-40B4-BE49-F238E27FC236}">
                <a16:creationId xmlns:a16="http://schemas.microsoft.com/office/drawing/2014/main" id="{0FE88EB8-4DE8-0B56-BB3E-57FCE6872A2B}"/>
              </a:ext>
            </a:extLst>
          </p:cNvPr>
          <p:cNvSpPr txBox="1"/>
          <p:nvPr/>
        </p:nvSpPr>
        <p:spPr>
          <a:xfrm>
            <a:off x="3152777" y="3662944"/>
            <a:ext cx="415498" cy="369332"/>
          </a:xfrm>
          <a:prstGeom prst="rect">
            <a:avLst/>
          </a:prstGeom>
          <a:noFill/>
        </p:spPr>
        <p:txBody>
          <a:bodyPr wrap="none" lIns="91440" tIns="45720" rIns="91440" bIns="45720" rtlCol="0" anchor="t">
            <a:spAutoFit/>
          </a:bodyPr>
          <a:lstStyle/>
          <a:p>
            <a:r>
              <a:rPr lang="ja-JP" altLang="en-US" dirty="0">
                <a:solidFill>
                  <a:srgbClr val="FF0000"/>
                </a:solidFill>
                <a:latin typeface="Meiryo UI"/>
                <a:ea typeface="Meiryo UI"/>
              </a:rPr>
              <a:t>⑤</a:t>
            </a:r>
          </a:p>
        </p:txBody>
      </p:sp>
      <p:grpSp>
        <p:nvGrpSpPr>
          <p:cNvPr id="4" name="グループ化 3">
            <a:extLst>
              <a:ext uri="{FF2B5EF4-FFF2-40B4-BE49-F238E27FC236}">
                <a16:creationId xmlns:a16="http://schemas.microsoft.com/office/drawing/2014/main" id="{5839F497-D97C-D0DB-2CC7-10E04D177EC8}"/>
              </a:ext>
            </a:extLst>
          </p:cNvPr>
          <p:cNvGrpSpPr/>
          <p:nvPr/>
        </p:nvGrpSpPr>
        <p:grpSpPr>
          <a:xfrm>
            <a:off x="793213" y="1409344"/>
            <a:ext cx="2137643" cy="4844838"/>
            <a:chOff x="6580906" y="1326166"/>
            <a:chExt cx="2137643" cy="4844838"/>
          </a:xfrm>
        </p:grpSpPr>
        <p:pic>
          <p:nvPicPr>
            <p:cNvPr id="7" name="図 6">
              <a:extLst>
                <a:ext uri="{FF2B5EF4-FFF2-40B4-BE49-F238E27FC236}">
                  <a16:creationId xmlns:a16="http://schemas.microsoft.com/office/drawing/2014/main" id="{B2F01D5F-9314-D897-3872-81B098EA98FF}"/>
                </a:ext>
              </a:extLst>
            </p:cNvPr>
            <p:cNvPicPr>
              <a:picLocks noChangeAspect="1"/>
            </p:cNvPicPr>
            <p:nvPr/>
          </p:nvPicPr>
          <p:blipFill>
            <a:blip r:embed="rId5"/>
            <a:stretch>
              <a:fillRect/>
            </a:stretch>
          </p:blipFill>
          <p:spPr>
            <a:xfrm>
              <a:off x="6603664" y="1326166"/>
              <a:ext cx="2051155" cy="4457929"/>
            </a:xfrm>
            <a:prstGeom prst="rect">
              <a:avLst/>
            </a:prstGeom>
          </p:spPr>
        </p:pic>
        <p:pic>
          <p:nvPicPr>
            <p:cNvPr id="8" name="図 7">
              <a:extLst>
                <a:ext uri="{FF2B5EF4-FFF2-40B4-BE49-F238E27FC236}">
                  <a16:creationId xmlns:a16="http://schemas.microsoft.com/office/drawing/2014/main" id="{C0319976-6F05-D17B-BCB2-0B5DFE05D79B}"/>
                </a:ext>
              </a:extLst>
            </p:cNvPr>
            <p:cNvPicPr>
              <a:picLocks noChangeAspect="1"/>
            </p:cNvPicPr>
            <p:nvPr/>
          </p:nvPicPr>
          <p:blipFill>
            <a:blip r:embed="rId6"/>
            <a:stretch>
              <a:fillRect/>
            </a:stretch>
          </p:blipFill>
          <p:spPr>
            <a:xfrm>
              <a:off x="6580906" y="5587433"/>
              <a:ext cx="2137643" cy="583571"/>
            </a:xfrm>
            <a:prstGeom prst="rect">
              <a:avLst/>
            </a:prstGeom>
          </p:spPr>
        </p:pic>
      </p:grpSp>
      <p:sp>
        <p:nvSpPr>
          <p:cNvPr id="10" name="テキスト ボックス 9">
            <a:extLst>
              <a:ext uri="{FF2B5EF4-FFF2-40B4-BE49-F238E27FC236}">
                <a16:creationId xmlns:a16="http://schemas.microsoft.com/office/drawing/2014/main" id="{B7D57D5E-1BEB-4C7A-DA8F-C30C4A28CF20}"/>
              </a:ext>
            </a:extLst>
          </p:cNvPr>
          <p:cNvSpPr txBox="1"/>
          <p:nvPr/>
        </p:nvSpPr>
        <p:spPr>
          <a:xfrm>
            <a:off x="432886" y="5749296"/>
            <a:ext cx="415498" cy="369332"/>
          </a:xfrm>
          <a:prstGeom prst="rect">
            <a:avLst/>
          </a:prstGeom>
          <a:noFill/>
        </p:spPr>
        <p:txBody>
          <a:bodyPr wrap="square" rtlCol="0">
            <a:spAutoFit/>
          </a:bodyPr>
          <a:lstStyle/>
          <a:p>
            <a:r>
              <a:rPr lang="ja-JP" altLang="en-US" sz="1800" dirty="0">
                <a:solidFill>
                  <a:srgbClr val="FF0000"/>
                </a:solidFill>
                <a:latin typeface="Meiryo UI"/>
                <a:ea typeface="Meiryo UI"/>
              </a:rPr>
              <a:t>①</a:t>
            </a:r>
            <a:endParaRPr kumimoji="1" lang="ja-JP" altLang="en-US" dirty="0"/>
          </a:p>
        </p:txBody>
      </p:sp>
      <p:sp>
        <p:nvSpPr>
          <p:cNvPr id="11" name="角丸四角形 7">
            <a:extLst>
              <a:ext uri="{FF2B5EF4-FFF2-40B4-BE49-F238E27FC236}">
                <a16:creationId xmlns:a16="http://schemas.microsoft.com/office/drawing/2014/main" id="{8683AFB9-2FEA-FD45-4FFD-615F81F23612}"/>
              </a:ext>
            </a:extLst>
          </p:cNvPr>
          <p:cNvSpPr/>
          <p:nvPr/>
        </p:nvSpPr>
        <p:spPr>
          <a:xfrm>
            <a:off x="949633" y="5933962"/>
            <a:ext cx="415498" cy="235842"/>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41175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C1415E-1D25-B918-3992-8B55EEF7CA22}"/>
              </a:ext>
            </a:extLst>
          </p:cNvPr>
          <p:cNvPicPr>
            <a:picLocks noChangeAspect="1"/>
          </p:cNvPicPr>
          <p:nvPr/>
        </p:nvPicPr>
        <p:blipFill rotWithShape="1">
          <a:blip r:embed="rId3"/>
          <a:srcRect l="2038"/>
          <a:stretch/>
        </p:blipFill>
        <p:spPr>
          <a:xfrm>
            <a:off x="3063763" y="5529735"/>
            <a:ext cx="2819549" cy="1028087"/>
          </a:xfrm>
          <a:prstGeom prst="rect">
            <a:avLst/>
          </a:prstGeom>
        </p:spPr>
      </p:pic>
      <p:pic>
        <p:nvPicPr>
          <p:cNvPr id="9" name="Picture 8">
            <a:extLst>
              <a:ext uri="{FF2B5EF4-FFF2-40B4-BE49-F238E27FC236}">
                <a16:creationId xmlns:a16="http://schemas.microsoft.com/office/drawing/2014/main" id="{B6921F1F-7676-EF5F-8E31-C6611F8F1C3B}"/>
              </a:ext>
            </a:extLst>
          </p:cNvPr>
          <p:cNvPicPr>
            <a:picLocks noChangeAspect="1"/>
          </p:cNvPicPr>
          <p:nvPr/>
        </p:nvPicPr>
        <p:blipFill>
          <a:blip r:embed="rId4"/>
          <a:stretch>
            <a:fillRect/>
          </a:stretch>
        </p:blipFill>
        <p:spPr>
          <a:xfrm>
            <a:off x="174870" y="5691818"/>
            <a:ext cx="2614870" cy="635923"/>
          </a:xfrm>
          <a:prstGeom prst="rect">
            <a:avLst/>
          </a:prstGeom>
        </p:spPr>
      </p:pic>
      <p:pic>
        <p:nvPicPr>
          <p:cNvPr id="4" name="Picture 3">
            <a:extLst>
              <a:ext uri="{FF2B5EF4-FFF2-40B4-BE49-F238E27FC236}">
                <a16:creationId xmlns:a16="http://schemas.microsoft.com/office/drawing/2014/main" id="{F3BE0801-0250-E2AA-F030-9E9BF98BFF7C}"/>
              </a:ext>
            </a:extLst>
          </p:cNvPr>
          <p:cNvPicPr>
            <a:picLocks noChangeAspect="1"/>
          </p:cNvPicPr>
          <p:nvPr/>
        </p:nvPicPr>
        <p:blipFill>
          <a:blip r:embed="rId5"/>
          <a:stretch>
            <a:fillRect/>
          </a:stretch>
        </p:blipFill>
        <p:spPr>
          <a:xfrm>
            <a:off x="131645" y="1619374"/>
            <a:ext cx="2622346" cy="4080388"/>
          </a:xfrm>
          <a:prstGeom prst="rect">
            <a:avLst/>
          </a:prstGeom>
        </p:spPr>
      </p:pic>
      <p:pic>
        <p:nvPicPr>
          <p:cNvPr id="16" name="Picture 15">
            <a:extLst>
              <a:ext uri="{FF2B5EF4-FFF2-40B4-BE49-F238E27FC236}">
                <a16:creationId xmlns:a16="http://schemas.microsoft.com/office/drawing/2014/main" id="{43EBF503-A094-F078-8741-646DA6C9A9BE}"/>
              </a:ext>
            </a:extLst>
          </p:cNvPr>
          <p:cNvPicPr>
            <a:picLocks noChangeAspect="1"/>
          </p:cNvPicPr>
          <p:nvPr/>
        </p:nvPicPr>
        <p:blipFill>
          <a:blip r:embed="rId6"/>
          <a:stretch>
            <a:fillRect/>
          </a:stretch>
        </p:blipFill>
        <p:spPr>
          <a:xfrm>
            <a:off x="3025987" y="1603025"/>
            <a:ext cx="2857315" cy="3924710"/>
          </a:xfrm>
          <a:prstGeom prst="rect">
            <a:avLst/>
          </a:prstGeom>
        </p:spPr>
      </p:pic>
      <p:sp>
        <p:nvSpPr>
          <p:cNvPr id="2" name="テキスト プレースホルダ 38">
            <a:extLst>
              <a:ext uri="{FF2B5EF4-FFF2-40B4-BE49-F238E27FC236}">
                <a16:creationId xmlns:a16="http://schemas.microsoft.com/office/drawing/2014/main" id="{058BB6B7-302C-A442-6EDD-5380AB10C554}"/>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賃金引上げ枠（事業場内最低賃金算出表）</a:t>
            </a:r>
            <a:endParaRPr lang="en-US" altLang="ja-JP" sz="1400" b="1" dirty="0">
              <a:cs typeface="メイリオ" panose="020B0604030504040204" pitchFamily="50" charset="-128"/>
            </a:endParaRPr>
          </a:p>
        </p:txBody>
      </p:sp>
      <p:sp>
        <p:nvSpPr>
          <p:cNvPr id="11" name="テキスト ボックス 10">
            <a:extLst>
              <a:ext uri="{FF2B5EF4-FFF2-40B4-BE49-F238E27FC236}">
                <a16:creationId xmlns:a16="http://schemas.microsoft.com/office/drawing/2014/main" id="{7DB2A5B1-586F-55D9-EA0B-7EE5ED991557}"/>
              </a:ext>
            </a:extLst>
          </p:cNvPr>
          <p:cNvSpPr txBox="1"/>
          <p:nvPr/>
        </p:nvSpPr>
        <p:spPr>
          <a:xfrm>
            <a:off x="6351989" y="1618176"/>
            <a:ext cx="5396753" cy="5170646"/>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月給制の場合</a:t>
            </a:r>
            <a:r>
              <a:rPr kumimoji="1" lang="en-US" altLang="ja-JP" sz="1400" dirty="0">
                <a:latin typeface="Meiryo UI" panose="020B0604030504040204" pitchFamily="50" charset="-128"/>
                <a:ea typeface="Meiryo UI" panose="020B0604030504040204" pitchFamily="50" charset="-128"/>
              </a:rPr>
              <a:t>】</a:t>
            </a: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①　</a:t>
            </a:r>
            <a:r>
              <a:rPr lang="ja-JP" altLang="en-US" sz="1400" dirty="0">
                <a:latin typeface="Meiryo UI" panose="020B0604030504040204" pitchFamily="50" charset="-128"/>
                <a:ea typeface="Meiryo UI" panose="020B0604030504040204" pitchFamily="50" charset="-128"/>
              </a:rPr>
              <a:t>直近</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か月分の賃金台帳に記載された賃金額を入力してください。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②　</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日の所定労働時間数を入力してください。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③　</a:t>
            </a:r>
            <a:r>
              <a:rPr lang="ja-JP" altLang="en-US" sz="1400" dirty="0">
                <a:latin typeface="Meiryo UI" panose="020B0604030504040204" pitchFamily="50" charset="-128"/>
                <a:ea typeface="Meiryo UI" panose="020B0604030504040204" pitchFamily="50" charset="-128"/>
              </a:rPr>
              <a:t>一年の歴日数を選択してください。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④　</a:t>
            </a:r>
            <a:r>
              <a:rPr lang="ja-JP" altLang="en-US" sz="1400" dirty="0">
                <a:latin typeface="Meiryo UI" panose="020B0604030504040204" pitchFamily="50" charset="-128"/>
                <a:ea typeface="Meiryo UI" panose="020B0604030504040204" pitchFamily="50" charset="-128"/>
              </a:rPr>
              <a:t>年間休日数を入力してください。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⑤　</a:t>
            </a:r>
            <a:r>
              <a:rPr lang="ja-JP" altLang="en-US" sz="1400" dirty="0">
                <a:latin typeface="Meiryo UI" panose="020B0604030504040204" pitchFamily="50" charset="-128"/>
                <a:ea typeface="Meiryo UI" panose="020B0604030504040204" pitchFamily="50" charset="-128"/>
              </a:rPr>
              <a:t>都道府県名を選択してください。</a:t>
            </a: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年俸制の場合</a:t>
            </a:r>
            <a:r>
              <a:rPr lang="en-US" altLang="ja-JP" sz="1400" dirty="0">
                <a:latin typeface="Meiryo UI" panose="020B0604030504040204" pitchFamily="50" charset="-128"/>
                <a:ea typeface="Meiryo UI" panose="020B0604030504040204" pitchFamily="50" charset="-128"/>
              </a:rPr>
              <a:t>】</a:t>
            </a: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①　</a:t>
            </a:r>
            <a:r>
              <a:rPr lang="ja-JP" altLang="en-US" sz="1400" dirty="0">
                <a:latin typeface="Meiryo UI" panose="020B0604030504040204" pitchFamily="50" charset="-128"/>
                <a:ea typeface="Meiryo UI" panose="020B0604030504040204" pitchFamily="50" charset="-128"/>
              </a:rPr>
              <a:t>年俸額を入力してください。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②　</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年間の所定労働時間数を入力してください。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③</a:t>
            </a:r>
            <a:r>
              <a:rPr lang="ja-JP" altLang="en-US" sz="1400" dirty="0">
                <a:latin typeface="Meiryo UI" panose="020B0604030504040204" pitchFamily="50" charset="-128"/>
                <a:ea typeface="Meiryo UI" panose="020B0604030504040204" pitchFamily="50" charset="-128"/>
              </a:rPr>
              <a:t>　都道府県名を選択してください。</a:t>
            </a:r>
          </a:p>
          <a:p>
            <a:endParaRPr lang="en-US" altLang="ja-JP" sz="14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参考資料 </a:t>
            </a:r>
            <a:r>
              <a:rPr lang="en-US" altLang="ja-JP" sz="1200" dirty="0">
                <a:latin typeface="Meiryo UI" panose="020B0604030504040204" pitchFamily="50" charset="-128"/>
                <a:ea typeface="Meiryo UI" panose="020B0604030504040204" pitchFamily="50" charset="-128"/>
              </a:rPr>
              <a:t>P.7</a:t>
            </a:r>
            <a:r>
              <a:rPr lang="ja-JP" altLang="en-US" sz="1200" dirty="0">
                <a:latin typeface="Meiryo UI" panose="020B0604030504040204" pitchFamily="50" charset="-128"/>
                <a:ea typeface="Meiryo UI" panose="020B0604030504040204" pitchFamily="50" charset="-128"/>
              </a:rPr>
              <a:t>（</a:t>
            </a:r>
            <a:r>
              <a:rPr lang="en-US" altLang="ja-JP" sz="1200" dirty="0">
                <a:hlinkClick r:id="rId7" tooltip="https://www.shokokai.or.jp/jizokuka_r1h/doc/kobo/r5_12/%e4%b8%80%e8%88%ac%e5%9e%8b_%e5%88%a5%e7%b4%99_%e5%8f%82%e8%80%83%e8%b3%87%e6%96%99_%e7%ac%ac12%e7%89%88.pdf"/>
              </a:rPr>
              <a:t> https://www.shokokai.or.jp/jizokuka_r1h/doc/kobo/r5_12/</a:t>
            </a:r>
            <a:r>
              <a:rPr lang="ja-JP" altLang="en-US" sz="1200" dirty="0">
                <a:hlinkClick r:id="rId7" tooltip="https://www.shokokai.or.jp/jizokuka_r1h/doc/kobo/r5_12/%e4%b8%80%e8%88%ac%e5%9e%8b_%e5%88%a5%e7%b4%99_%e5%8f%82%e8%80%83%e8%b3%87%e6%96%99_%e7%ac%ac12%e7%89%88.pdf"/>
              </a:rPr>
              <a:t>一般型</a:t>
            </a:r>
            <a:r>
              <a:rPr lang="en-US" altLang="ja-JP" sz="1200" dirty="0">
                <a:hlinkClick r:id="rId7" tooltip="https://www.shokokai.or.jp/jizokuka_r1h/doc/kobo/r5_12/%e4%b8%80%e8%88%ac%e5%9e%8b_%e5%88%a5%e7%b4%99_%e5%8f%82%e8%80%83%e8%b3%87%e6%96%99_%e7%ac%ac12%e7%89%88.pdf"/>
              </a:rPr>
              <a:t>_</a:t>
            </a:r>
            <a:r>
              <a:rPr lang="ja-JP" altLang="en-US" sz="1200" dirty="0">
                <a:hlinkClick r:id="rId7" tooltip="https://www.shokokai.or.jp/jizokuka_r1h/doc/kobo/r5_12/%e4%b8%80%e8%88%ac%e5%9e%8b_%e5%88%a5%e7%b4%99_%e5%8f%82%e8%80%83%e8%b3%87%e6%96%99_%e7%ac%ac12%e7%89%88.pdf"/>
              </a:rPr>
              <a:t>別紙</a:t>
            </a:r>
            <a:r>
              <a:rPr lang="en-US" altLang="ja-JP" sz="1200" dirty="0">
                <a:hlinkClick r:id="rId7" tooltip="https://www.shokokai.or.jp/jizokuka_r1h/doc/kobo/r5_12/%e4%b8%80%e8%88%ac%e5%9e%8b_%e5%88%a5%e7%b4%99_%e5%8f%82%e8%80%83%e8%b3%87%e6%96%99_%e7%ac%ac12%e7%89%88.pdf"/>
              </a:rPr>
              <a:t>_</a:t>
            </a:r>
            <a:r>
              <a:rPr lang="ja-JP" altLang="en-US" sz="1200" dirty="0">
                <a:hlinkClick r:id="rId7" tooltip="https://www.shokokai.or.jp/jizokuka_r1h/doc/kobo/r5_12/%e4%b8%80%e8%88%ac%e5%9e%8b_%e5%88%a5%e7%b4%99_%e5%8f%82%e8%80%83%e8%b3%87%e6%96%99_%e7%ac%ac12%e7%89%88.pdf"/>
              </a:rPr>
              <a:t>参考資料</a:t>
            </a:r>
            <a:r>
              <a:rPr lang="en-US" altLang="ja-JP" sz="1200" dirty="0">
                <a:hlinkClick r:id="rId7" tooltip="https://www.shokokai.or.jp/jizokuka_r1h/doc/kobo/r5_12/%e4%b8%80%e8%88%ac%e5%9e%8b_%e5%88%a5%e7%b4%99_%e5%8f%82%e8%80%83%e8%b3%87%e6%96%99_%e7%ac%ac12%e7%89%88.pdf"/>
              </a:rPr>
              <a:t>_</a:t>
            </a:r>
            <a:r>
              <a:rPr lang="ja-JP" altLang="en-US" sz="1200" dirty="0">
                <a:hlinkClick r:id="rId7" tooltip="https://www.shokokai.or.jp/jizokuka_r1h/doc/kobo/r5_12/%e4%b8%80%e8%88%ac%e5%9e%8b_%e5%88%a5%e7%b4%99_%e5%8f%82%e8%80%83%e8%b3%87%e6%96%99_%e7%ac%ac12%e7%89%88.pdf"/>
              </a:rPr>
              <a:t>第</a:t>
            </a:r>
            <a:r>
              <a:rPr lang="en-US" altLang="ja-JP" sz="1200" dirty="0">
                <a:hlinkClick r:id="rId7" tooltip="https://www.shokokai.or.jp/jizokuka_r1h/doc/kobo/r5_12/%e4%b8%80%e8%88%ac%e5%9e%8b_%e5%88%a5%e7%b4%99_%e5%8f%82%e8%80%83%e8%b3%87%e6%96%99_%e7%ac%ac12%e7%89%88.pdf"/>
              </a:rPr>
              <a:t>12</a:t>
            </a:r>
            <a:r>
              <a:rPr lang="ja-JP" altLang="en-US" sz="1200" dirty="0">
                <a:hlinkClick r:id="rId7" tooltip="https://www.shokokai.or.jp/jizokuka_r1h/doc/kobo/r5_12/%e4%b8%80%e8%88%ac%e5%9e%8b_%e5%88%a5%e7%b4%99_%e5%8f%82%e8%80%83%e8%b3%87%e6%96%99_%e7%ac%ac12%e7%89%88.pdf"/>
              </a:rPr>
              <a:t>版</a:t>
            </a:r>
            <a:r>
              <a:rPr lang="en-US" altLang="ja-JP" sz="1200" dirty="0">
                <a:hlinkClick r:id="rId7" tooltip="https://www.shokokai.or.jp/jizokuka_r1h/doc/kobo/r5_12/%e4%b8%80%e8%88%ac%e5%9e%8b_%e5%88%a5%e7%b4%99_%e5%8f%82%e8%80%83%e8%b3%87%e6%96%99_%e7%ac%ac12%e7%89%88.pdf"/>
              </a:rPr>
              <a:t>.pdf</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a:t>
            </a:r>
            <a:endParaRPr lang="en-US" altLang="ja-JP" sz="1200" dirty="0">
              <a:highlight>
                <a:srgbClr val="FFFF00"/>
              </a:highlight>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82C9CC65-3243-7001-FAB4-2C401AC11E9B}"/>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32" name="角丸四角形 7">
            <a:extLst>
              <a:ext uri="{FF2B5EF4-FFF2-40B4-BE49-F238E27FC236}">
                <a16:creationId xmlns:a16="http://schemas.microsoft.com/office/drawing/2014/main" id="{BCA47704-6CAC-E7AF-3EE7-260FD77ECB15}"/>
              </a:ext>
            </a:extLst>
          </p:cNvPr>
          <p:cNvSpPr/>
          <p:nvPr/>
        </p:nvSpPr>
        <p:spPr>
          <a:xfrm>
            <a:off x="185988" y="2457440"/>
            <a:ext cx="1480377" cy="259110"/>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34" name="角丸四角形 7">
            <a:extLst>
              <a:ext uri="{FF2B5EF4-FFF2-40B4-BE49-F238E27FC236}">
                <a16:creationId xmlns:a16="http://schemas.microsoft.com/office/drawing/2014/main" id="{35141B35-B459-B33F-0692-361B5DB7D068}"/>
              </a:ext>
            </a:extLst>
          </p:cNvPr>
          <p:cNvSpPr/>
          <p:nvPr/>
        </p:nvSpPr>
        <p:spPr>
          <a:xfrm>
            <a:off x="207103" y="2009656"/>
            <a:ext cx="1480376" cy="259110"/>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73D57A22-2D03-3008-937E-79E9565F7857}"/>
              </a:ext>
            </a:extLst>
          </p:cNvPr>
          <p:cNvSpPr txBox="1"/>
          <p:nvPr/>
        </p:nvSpPr>
        <p:spPr>
          <a:xfrm>
            <a:off x="2950412" y="1310399"/>
            <a:ext cx="1525635" cy="307777"/>
          </a:xfrm>
          <a:prstGeom prst="rect">
            <a:avLst/>
          </a:prstGeom>
          <a:noFill/>
        </p:spPr>
        <p:txBody>
          <a:bodyPr wrap="square" rtlCol="0">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r>
              <a:rPr lang="en-US" altLang="ja-JP" sz="1400" dirty="0">
                <a:solidFill>
                  <a:schemeClr val="tx1"/>
                </a:solidFill>
              </a:rPr>
              <a:t>【</a:t>
            </a:r>
            <a:r>
              <a:rPr lang="ja-JP" altLang="en-US" sz="1400" b="1" dirty="0">
                <a:solidFill>
                  <a:schemeClr val="tx1"/>
                </a:solidFill>
              </a:rPr>
              <a:t>年俸制</a:t>
            </a:r>
            <a:r>
              <a:rPr lang="ja-JP" altLang="en-US" sz="1400" dirty="0">
                <a:solidFill>
                  <a:schemeClr val="tx1"/>
                </a:solidFill>
              </a:rPr>
              <a:t>の場合</a:t>
            </a:r>
            <a:r>
              <a:rPr lang="en-US" altLang="ja-JP" sz="1400" dirty="0">
                <a:solidFill>
                  <a:schemeClr val="tx1"/>
                </a:solidFill>
              </a:rPr>
              <a:t>】</a:t>
            </a:r>
            <a:endParaRPr lang="en-US" altLang="ja-JP" dirty="0">
              <a:solidFill>
                <a:schemeClr val="tx1"/>
              </a:solidFill>
            </a:endParaRPr>
          </a:p>
        </p:txBody>
      </p:sp>
      <p:sp>
        <p:nvSpPr>
          <p:cNvPr id="39" name="テキスト ボックス 38">
            <a:extLst>
              <a:ext uri="{FF2B5EF4-FFF2-40B4-BE49-F238E27FC236}">
                <a16:creationId xmlns:a16="http://schemas.microsoft.com/office/drawing/2014/main" id="{D2516BB9-593E-01EC-E54F-5E2F1457E989}"/>
              </a:ext>
            </a:extLst>
          </p:cNvPr>
          <p:cNvSpPr txBox="1"/>
          <p:nvPr/>
        </p:nvSpPr>
        <p:spPr>
          <a:xfrm>
            <a:off x="155515" y="1310399"/>
            <a:ext cx="1790572" cy="307777"/>
          </a:xfrm>
          <a:prstGeom prst="rect">
            <a:avLst/>
          </a:prstGeom>
          <a:noFill/>
        </p:spPr>
        <p:txBody>
          <a:bodyPr wrap="square" rtlCol="0">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r>
              <a:rPr lang="en-US" altLang="ja-JP" sz="1400" dirty="0">
                <a:solidFill>
                  <a:schemeClr val="tx1"/>
                </a:solidFill>
              </a:rPr>
              <a:t>【</a:t>
            </a:r>
            <a:r>
              <a:rPr lang="ja-JP" altLang="en-US" sz="1400" b="1" dirty="0">
                <a:solidFill>
                  <a:schemeClr val="tx1"/>
                </a:solidFill>
              </a:rPr>
              <a:t>月給制</a:t>
            </a:r>
            <a:r>
              <a:rPr lang="ja-JP" altLang="en-US" sz="1400" dirty="0">
                <a:solidFill>
                  <a:schemeClr val="tx1"/>
                </a:solidFill>
              </a:rPr>
              <a:t>の場合</a:t>
            </a:r>
            <a:r>
              <a:rPr lang="en-US" altLang="ja-JP" sz="1400" dirty="0">
                <a:solidFill>
                  <a:schemeClr val="tx1"/>
                </a:solidFill>
              </a:rPr>
              <a:t>】</a:t>
            </a:r>
            <a:endParaRPr lang="en-US" altLang="ja-JP" dirty="0">
              <a:solidFill>
                <a:schemeClr val="tx1"/>
              </a:solidFill>
            </a:endParaRPr>
          </a:p>
        </p:txBody>
      </p:sp>
      <p:sp>
        <p:nvSpPr>
          <p:cNvPr id="41" name="角丸四角形 7">
            <a:extLst>
              <a:ext uri="{FF2B5EF4-FFF2-40B4-BE49-F238E27FC236}">
                <a16:creationId xmlns:a16="http://schemas.microsoft.com/office/drawing/2014/main" id="{F9A8B9D9-B997-589C-52F2-4D8EA6990B60}"/>
              </a:ext>
            </a:extLst>
          </p:cNvPr>
          <p:cNvSpPr/>
          <p:nvPr/>
        </p:nvSpPr>
        <p:spPr>
          <a:xfrm>
            <a:off x="192838" y="3001956"/>
            <a:ext cx="1480376" cy="240295"/>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42" name="角丸四角形 7">
            <a:extLst>
              <a:ext uri="{FF2B5EF4-FFF2-40B4-BE49-F238E27FC236}">
                <a16:creationId xmlns:a16="http://schemas.microsoft.com/office/drawing/2014/main" id="{4196139B-2735-D66E-D6D9-EAFB60FF9887}"/>
              </a:ext>
            </a:extLst>
          </p:cNvPr>
          <p:cNvSpPr/>
          <p:nvPr/>
        </p:nvSpPr>
        <p:spPr>
          <a:xfrm>
            <a:off x="184558" y="3460530"/>
            <a:ext cx="1499190" cy="230888"/>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43" name="角丸四角形 7">
            <a:extLst>
              <a:ext uri="{FF2B5EF4-FFF2-40B4-BE49-F238E27FC236}">
                <a16:creationId xmlns:a16="http://schemas.microsoft.com/office/drawing/2014/main" id="{28836C57-B77D-B8D3-92B7-7E6FB5376FA3}"/>
              </a:ext>
            </a:extLst>
          </p:cNvPr>
          <p:cNvSpPr/>
          <p:nvPr/>
        </p:nvSpPr>
        <p:spPr>
          <a:xfrm>
            <a:off x="3028950" y="2034348"/>
            <a:ext cx="1480376" cy="265589"/>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44" name="角丸四角形 7">
            <a:extLst>
              <a:ext uri="{FF2B5EF4-FFF2-40B4-BE49-F238E27FC236}">
                <a16:creationId xmlns:a16="http://schemas.microsoft.com/office/drawing/2014/main" id="{6779AA51-799D-E5BB-2DF2-B47EBA00BE2A}"/>
              </a:ext>
            </a:extLst>
          </p:cNvPr>
          <p:cNvSpPr/>
          <p:nvPr/>
        </p:nvSpPr>
        <p:spPr>
          <a:xfrm>
            <a:off x="3028310" y="2716109"/>
            <a:ext cx="1480376" cy="265589"/>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6548AFEC-7CB3-A14B-6D8C-8ED5E54F7A5D}"/>
              </a:ext>
            </a:extLst>
          </p:cNvPr>
          <p:cNvSpPr txBox="1"/>
          <p:nvPr/>
        </p:nvSpPr>
        <p:spPr>
          <a:xfrm>
            <a:off x="1700815" y="2400648"/>
            <a:ext cx="432000" cy="369332"/>
          </a:xfrm>
          <a:prstGeom prst="rect">
            <a:avLst/>
          </a:prstGeom>
          <a:noFill/>
        </p:spPr>
        <p:txBody>
          <a:bodyPr wrap="square" rtlCol="0">
            <a:spAutoFit/>
          </a:bodyPr>
          <a:lstStyle/>
          <a:p>
            <a:pPr algn="ctr"/>
            <a:r>
              <a:rPr kumimoji="1" lang="ja-JP" altLang="en-US" dirty="0">
                <a:solidFill>
                  <a:srgbClr val="FF0000"/>
                </a:solidFill>
                <a:latin typeface="Meiryo UI"/>
                <a:ea typeface="Meiryo UI"/>
              </a:rPr>
              <a:t>②</a:t>
            </a:r>
            <a:endParaRPr kumimoji="1" lang="ja-JP" altLang="en-US" dirty="0"/>
          </a:p>
        </p:txBody>
      </p:sp>
      <p:sp>
        <p:nvSpPr>
          <p:cNvPr id="46" name="テキスト ボックス 45">
            <a:extLst>
              <a:ext uri="{FF2B5EF4-FFF2-40B4-BE49-F238E27FC236}">
                <a16:creationId xmlns:a16="http://schemas.microsoft.com/office/drawing/2014/main" id="{A6717C15-3F76-A281-4B98-6FDD7AF8C885}"/>
              </a:ext>
            </a:extLst>
          </p:cNvPr>
          <p:cNvSpPr txBox="1"/>
          <p:nvPr/>
        </p:nvSpPr>
        <p:spPr>
          <a:xfrm>
            <a:off x="1691009" y="1953915"/>
            <a:ext cx="432000" cy="369332"/>
          </a:xfrm>
          <a:prstGeom prst="rect">
            <a:avLst/>
          </a:prstGeom>
          <a:noFill/>
        </p:spPr>
        <p:txBody>
          <a:bodyPr wrap="square" rtlCol="0">
            <a:spAutoFit/>
          </a:bodyPr>
          <a:lstStyle/>
          <a:p>
            <a:pPr algn="ctr"/>
            <a:r>
              <a:rPr kumimoji="1" lang="ja-JP" altLang="en-US" dirty="0">
                <a:solidFill>
                  <a:srgbClr val="FF0000"/>
                </a:solidFill>
                <a:latin typeface="Meiryo UI"/>
                <a:ea typeface="Meiryo UI"/>
              </a:rPr>
              <a:t>①</a:t>
            </a:r>
            <a:endParaRPr kumimoji="1" lang="ja-JP" altLang="en-US" dirty="0"/>
          </a:p>
        </p:txBody>
      </p:sp>
      <p:sp>
        <p:nvSpPr>
          <p:cNvPr id="47" name="テキスト ボックス 46">
            <a:extLst>
              <a:ext uri="{FF2B5EF4-FFF2-40B4-BE49-F238E27FC236}">
                <a16:creationId xmlns:a16="http://schemas.microsoft.com/office/drawing/2014/main" id="{B5651157-7985-3E0F-3262-F734DDDCEA46}"/>
              </a:ext>
            </a:extLst>
          </p:cNvPr>
          <p:cNvSpPr txBox="1"/>
          <p:nvPr/>
        </p:nvSpPr>
        <p:spPr>
          <a:xfrm>
            <a:off x="4545363" y="2657321"/>
            <a:ext cx="432000" cy="369332"/>
          </a:xfrm>
          <a:prstGeom prst="rect">
            <a:avLst/>
          </a:prstGeom>
          <a:noFill/>
        </p:spPr>
        <p:txBody>
          <a:bodyPr wrap="square" rtlCol="0">
            <a:spAutoFit/>
          </a:bodyPr>
          <a:lstStyle/>
          <a:p>
            <a:pPr algn="ctr"/>
            <a:r>
              <a:rPr kumimoji="1" lang="ja-JP" altLang="en-US" dirty="0">
                <a:solidFill>
                  <a:srgbClr val="FF0000"/>
                </a:solidFill>
                <a:latin typeface="Meiryo UI"/>
                <a:ea typeface="Meiryo UI"/>
              </a:rPr>
              <a:t>②</a:t>
            </a:r>
            <a:endParaRPr kumimoji="1" lang="ja-JP" altLang="en-US" dirty="0"/>
          </a:p>
        </p:txBody>
      </p:sp>
      <p:sp>
        <p:nvSpPr>
          <p:cNvPr id="48" name="テキスト ボックス 47">
            <a:extLst>
              <a:ext uri="{FF2B5EF4-FFF2-40B4-BE49-F238E27FC236}">
                <a16:creationId xmlns:a16="http://schemas.microsoft.com/office/drawing/2014/main" id="{79AA7849-3F7C-ABCD-4C8E-302EAF8C0DE6}"/>
              </a:ext>
            </a:extLst>
          </p:cNvPr>
          <p:cNvSpPr txBox="1"/>
          <p:nvPr/>
        </p:nvSpPr>
        <p:spPr>
          <a:xfrm>
            <a:off x="4549314" y="1953915"/>
            <a:ext cx="432000" cy="369332"/>
          </a:xfrm>
          <a:prstGeom prst="rect">
            <a:avLst/>
          </a:prstGeom>
          <a:noFill/>
        </p:spPr>
        <p:txBody>
          <a:bodyPr wrap="square" rtlCol="0">
            <a:spAutoFit/>
          </a:bodyPr>
          <a:lstStyle/>
          <a:p>
            <a:pPr algn="ctr"/>
            <a:r>
              <a:rPr kumimoji="1" lang="ja-JP" altLang="en-US" dirty="0">
                <a:solidFill>
                  <a:srgbClr val="FF0000"/>
                </a:solidFill>
                <a:latin typeface="Meiryo UI"/>
                <a:ea typeface="Meiryo UI"/>
              </a:rPr>
              <a:t>①</a:t>
            </a:r>
            <a:endParaRPr kumimoji="1" lang="ja-JP" altLang="en-US" dirty="0"/>
          </a:p>
        </p:txBody>
      </p:sp>
      <p:sp>
        <p:nvSpPr>
          <p:cNvPr id="49" name="テキスト ボックス 48">
            <a:extLst>
              <a:ext uri="{FF2B5EF4-FFF2-40B4-BE49-F238E27FC236}">
                <a16:creationId xmlns:a16="http://schemas.microsoft.com/office/drawing/2014/main" id="{472FCE28-3834-79E3-6AD7-62AFD42630B1}"/>
              </a:ext>
            </a:extLst>
          </p:cNvPr>
          <p:cNvSpPr txBox="1"/>
          <p:nvPr/>
        </p:nvSpPr>
        <p:spPr>
          <a:xfrm>
            <a:off x="1688688" y="3392334"/>
            <a:ext cx="432000" cy="369332"/>
          </a:xfrm>
          <a:prstGeom prst="rect">
            <a:avLst/>
          </a:prstGeom>
          <a:noFill/>
        </p:spPr>
        <p:txBody>
          <a:bodyPr wrap="square" rtlCol="0">
            <a:spAutoFit/>
          </a:bodyPr>
          <a:lstStyle/>
          <a:p>
            <a:pPr algn="ctr"/>
            <a:r>
              <a:rPr kumimoji="1" lang="ja-JP" altLang="en-US" dirty="0">
                <a:solidFill>
                  <a:srgbClr val="FF0000"/>
                </a:solidFill>
                <a:latin typeface="Meiryo UI"/>
                <a:ea typeface="Meiryo UI"/>
              </a:rPr>
              <a:t>④</a:t>
            </a:r>
            <a:endParaRPr kumimoji="1" lang="ja-JP" altLang="en-US" dirty="0"/>
          </a:p>
        </p:txBody>
      </p:sp>
      <p:sp>
        <p:nvSpPr>
          <p:cNvPr id="50" name="テキスト ボックス 49">
            <a:extLst>
              <a:ext uri="{FF2B5EF4-FFF2-40B4-BE49-F238E27FC236}">
                <a16:creationId xmlns:a16="http://schemas.microsoft.com/office/drawing/2014/main" id="{07A73B76-19CC-6CE4-8ED3-0A230D44657A}"/>
              </a:ext>
            </a:extLst>
          </p:cNvPr>
          <p:cNvSpPr txBox="1"/>
          <p:nvPr/>
        </p:nvSpPr>
        <p:spPr>
          <a:xfrm>
            <a:off x="1700815" y="2943281"/>
            <a:ext cx="432000" cy="369332"/>
          </a:xfrm>
          <a:prstGeom prst="rect">
            <a:avLst/>
          </a:prstGeom>
          <a:noFill/>
        </p:spPr>
        <p:txBody>
          <a:bodyPr wrap="square" rtlCol="0">
            <a:spAutoFit/>
          </a:bodyPr>
          <a:lstStyle/>
          <a:p>
            <a:pPr algn="ctr"/>
            <a:r>
              <a:rPr kumimoji="1" lang="ja-JP" altLang="en-US" dirty="0">
                <a:solidFill>
                  <a:srgbClr val="FF0000"/>
                </a:solidFill>
                <a:latin typeface="Meiryo UI"/>
                <a:ea typeface="Meiryo UI"/>
              </a:rPr>
              <a:t>③</a:t>
            </a:r>
            <a:endParaRPr kumimoji="1" lang="ja-JP" altLang="en-US" dirty="0"/>
          </a:p>
        </p:txBody>
      </p:sp>
      <p:sp>
        <p:nvSpPr>
          <p:cNvPr id="51" name="テキスト ボックス 50">
            <a:extLst>
              <a:ext uri="{FF2B5EF4-FFF2-40B4-BE49-F238E27FC236}">
                <a16:creationId xmlns:a16="http://schemas.microsoft.com/office/drawing/2014/main" id="{5DCB3B5F-6D24-DC3F-46C5-8E794AB2AC1F}"/>
              </a:ext>
            </a:extLst>
          </p:cNvPr>
          <p:cNvSpPr txBox="1"/>
          <p:nvPr/>
        </p:nvSpPr>
        <p:spPr>
          <a:xfrm>
            <a:off x="1691224" y="5424220"/>
            <a:ext cx="432000" cy="369332"/>
          </a:xfrm>
          <a:prstGeom prst="rect">
            <a:avLst/>
          </a:prstGeom>
          <a:noFill/>
        </p:spPr>
        <p:txBody>
          <a:bodyPr wrap="square" rtlCol="0">
            <a:spAutoFit/>
          </a:bodyPr>
          <a:lstStyle/>
          <a:p>
            <a:pPr algn="ctr"/>
            <a:r>
              <a:rPr kumimoji="1" lang="ja-JP" altLang="en-US" dirty="0">
                <a:solidFill>
                  <a:srgbClr val="FF0000"/>
                </a:solidFill>
                <a:latin typeface="Meiryo UI"/>
                <a:ea typeface="Meiryo UI"/>
              </a:rPr>
              <a:t>⑤</a:t>
            </a:r>
            <a:endParaRPr kumimoji="1" lang="ja-JP" altLang="en-US" dirty="0"/>
          </a:p>
        </p:txBody>
      </p:sp>
      <p:sp>
        <p:nvSpPr>
          <p:cNvPr id="5" name="正方形/長方形 4">
            <a:extLst>
              <a:ext uri="{FF2B5EF4-FFF2-40B4-BE49-F238E27FC236}">
                <a16:creationId xmlns:a16="http://schemas.microsoft.com/office/drawing/2014/main" id="{626E20CF-1FC9-37C0-0713-B237B8D50AE2}"/>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r>
              <a:rPr lang="ja-JP" altLang="en-US" sz="1400" dirty="0">
                <a:solidFill>
                  <a:schemeClr val="tx1"/>
                </a:solidFill>
                <a:latin typeface="Meiryo UI" panose="020B0604030504040204" pitchFamily="50" charset="-128"/>
                <a:ea typeface="Meiryo UI" panose="020B0604030504040204" pitchFamily="50" charset="-128"/>
              </a:rPr>
              <a:t>時給（時間換算額）を算出するための画面の続きです。</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98C16544-1829-7FAF-CF3D-4ED0C2ABDD94}"/>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7" name="図 6" descr="図形&#10;&#10;低い精度で自動的に生成された説明">
            <a:extLst>
              <a:ext uri="{FF2B5EF4-FFF2-40B4-BE49-F238E27FC236}">
                <a16:creationId xmlns:a16="http://schemas.microsoft.com/office/drawing/2014/main" id="{0650B8C9-E5C9-D1E0-DB9D-EA5A744CA4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sp>
        <p:nvSpPr>
          <p:cNvPr id="8" name="フレーム 7">
            <a:extLst>
              <a:ext uri="{FF2B5EF4-FFF2-40B4-BE49-F238E27FC236}">
                <a16:creationId xmlns:a16="http://schemas.microsoft.com/office/drawing/2014/main" id="{A52B8208-EE3B-F2E4-A50A-895D673DDC42}"/>
              </a:ext>
            </a:extLst>
          </p:cNvPr>
          <p:cNvSpPr/>
          <p:nvPr/>
        </p:nvSpPr>
        <p:spPr>
          <a:xfrm>
            <a:off x="2898823" y="1271520"/>
            <a:ext cx="2984489" cy="5429530"/>
          </a:xfrm>
          <a:prstGeom prst="frame">
            <a:avLst>
              <a:gd name="adj1" fmla="val 55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sp>
        <p:nvSpPr>
          <p:cNvPr id="12" name="角丸四角形 7">
            <a:extLst>
              <a:ext uri="{FF2B5EF4-FFF2-40B4-BE49-F238E27FC236}">
                <a16:creationId xmlns:a16="http://schemas.microsoft.com/office/drawing/2014/main" id="{8C0EF628-94D8-0415-FA28-F096B461543F}"/>
              </a:ext>
            </a:extLst>
          </p:cNvPr>
          <p:cNvSpPr/>
          <p:nvPr/>
        </p:nvSpPr>
        <p:spPr>
          <a:xfrm>
            <a:off x="184558" y="5468874"/>
            <a:ext cx="1499190" cy="230888"/>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4" name="フレーム 7">
            <a:extLst>
              <a:ext uri="{FF2B5EF4-FFF2-40B4-BE49-F238E27FC236}">
                <a16:creationId xmlns:a16="http://schemas.microsoft.com/office/drawing/2014/main" id="{DFD39C7A-4B69-3610-AAA4-F51703CC6F09}"/>
              </a:ext>
            </a:extLst>
          </p:cNvPr>
          <p:cNvSpPr/>
          <p:nvPr/>
        </p:nvSpPr>
        <p:spPr>
          <a:xfrm>
            <a:off x="38970" y="1271519"/>
            <a:ext cx="2824564" cy="5429531"/>
          </a:xfrm>
          <a:prstGeom prst="frame">
            <a:avLst>
              <a:gd name="adj1" fmla="val 55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sp>
        <p:nvSpPr>
          <p:cNvPr id="10" name="角丸四角形 7">
            <a:extLst>
              <a:ext uri="{FF2B5EF4-FFF2-40B4-BE49-F238E27FC236}">
                <a16:creationId xmlns:a16="http://schemas.microsoft.com/office/drawing/2014/main" id="{E829E6FF-C6D7-AB55-4841-EA6830820D53}"/>
              </a:ext>
            </a:extLst>
          </p:cNvPr>
          <p:cNvSpPr/>
          <p:nvPr/>
        </p:nvSpPr>
        <p:spPr>
          <a:xfrm>
            <a:off x="3028310" y="5716009"/>
            <a:ext cx="1480376" cy="265589"/>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E1E44260-2ABD-ECB2-C92D-F0844E0608C7}"/>
              </a:ext>
            </a:extLst>
          </p:cNvPr>
          <p:cNvSpPr txBox="1"/>
          <p:nvPr/>
        </p:nvSpPr>
        <p:spPr>
          <a:xfrm>
            <a:off x="4545363" y="5664137"/>
            <a:ext cx="432000" cy="369332"/>
          </a:xfrm>
          <a:prstGeom prst="rect">
            <a:avLst/>
          </a:prstGeom>
          <a:noFill/>
        </p:spPr>
        <p:txBody>
          <a:bodyPr wrap="square" rtlCol="0">
            <a:spAutoFit/>
          </a:bodyPr>
          <a:lstStyle/>
          <a:p>
            <a:pPr algn="ctr"/>
            <a:r>
              <a:rPr kumimoji="1" lang="ja-JP" altLang="en-US" dirty="0">
                <a:solidFill>
                  <a:srgbClr val="FF0000"/>
                </a:solidFill>
                <a:latin typeface="Meiryo UI"/>
                <a:ea typeface="Meiryo UI"/>
              </a:rPr>
              <a:t>③</a:t>
            </a:r>
            <a:endParaRPr kumimoji="1" lang="ja-JP" altLang="en-US" dirty="0"/>
          </a:p>
        </p:txBody>
      </p:sp>
    </p:spTree>
    <p:extLst>
      <p:ext uri="{BB962C8B-B14F-4D97-AF65-F5344CB8AC3E}">
        <p14:creationId xmlns:p14="http://schemas.microsoft.com/office/powerpoint/2010/main" val="286723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7C3620-289D-38D3-C032-92B4DB6258D7}"/>
              </a:ext>
            </a:extLst>
          </p:cNvPr>
          <p:cNvPicPr>
            <a:picLocks noChangeAspect="1"/>
          </p:cNvPicPr>
          <p:nvPr/>
        </p:nvPicPr>
        <p:blipFill>
          <a:blip r:embed="rId3"/>
          <a:stretch>
            <a:fillRect/>
          </a:stretch>
        </p:blipFill>
        <p:spPr>
          <a:xfrm>
            <a:off x="2947799" y="1735133"/>
            <a:ext cx="2790723" cy="3383423"/>
          </a:xfrm>
          <a:prstGeom prst="rect">
            <a:avLst/>
          </a:prstGeom>
          <a:ln w="19050">
            <a:noFill/>
          </a:ln>
        </p:spPr>
      </p:pic>
      <p:pic>
        <p:nvPicPr>
          <p:cNvPr id="19" name="Picture 18">
            <a:extLst>
              <a:ext uri="{FF2B5EF4-FFF2-40B4-BE49-F238E27FC236}">
                <a16:creationId xmlns:a16="http://schemas.microsoft.com/office/drawing/2014/main" id="{E33DD55C-69D5-186B-CD83-1C1369AC073A}"/>
              </a:ext>
            </a:extLst>
          </p:cNvPr>
          <p:cNvPicPr>
            <a:picLocks noChangeAspect="1"/>
          </p:cNvPicPr>
          <p:nvPr/>
        </p:nvPicPr>
        <p:blipFill>
          <a:blip r:embed="rId4"/>
          <a:stretch>
            <a:fillRect/>
          </a:stretch>
        </p:blipFill>
        <p:spPr>
          <a:xfrm>
            <a:off x="155202" y="1522477"/>
            <a:ext cx="2677757" cy="4064001"/>
          </a:xfrm>
          <a:prstGeom prst="rect">
            <a:avLst/>
          </a:prstGeom>
          <a:ln w="19050">
            <a:noFill/>
          </a:ln>
        </p:spPr>
      </p:pic>
      <p:sp>
        <p:nvSpPr>
          <p:cNvPr id="2" name="テキスト プレースホルダ 38">
            <a:extLst>
              <a:ext uri="{FF2B5EF4-FFF2-40B4-BE49-F238E27FC236}">
                <a16:creationId xmlns:a16="http://schemas.microsoft.com/office/drawing/2014/main" id="{058BB6B7-302C-A442-6EDD-5380AB10C554}"/>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賃金引上げ枠（事業場内最低賃金算出表）</a:t>
            </a:r>
            <a:endParaRPr lang="en-US" altLang="ja-JP" sz="1400" b="1" dirty="0">
              <a:cs typeface="メイリオ" panose="020B0604030504040204" pitchFamily="50" charset="-128"/>
            </a:endParaRPr>
          </a:p>
        </p:txBody>
      </p:sp>
      <p:sp>
        <p:nvSpPr>
          <p:cNvPr id="11" name="テキスト ボックス 10">
            <a:extLst>
              <a:ext uri="{FF2B5EF4-FFF2-40B4-BE49-F238E27FC236}">
                <a16:creationId xmlns:a16="http://schemas.microsoft.com/office/drawing/2014/main" id="{7DB2A5B1-586F-55D9-EA0B-7EE5ED991557}"/>
              </a:ext>
            </a:extLst>
          </p:cNvPr>
          <p:cNvSpPr txBox="1"/>
          <p:nvPr/>
        </p:nvSpPr>
        <p:spPr>
          <a:xfrm>
            <a:off x="6351989" y="1611603"/>
            <a:ext cx="5396753" cy="4216539"/>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歩合給制</a:t>
            </a:r>
            <a:r>
              <a:rPr kumimoji="1" lang="ja-JP" altLang="en-US" sz="1400" dirty="0">
                <a:latin typeface="Meiryo UI" panose="020B0604030504040204" pitchFamily="50" charset="-128"/>
                <a:ea typeface="Meiryo UI" panose="020B0604030504040204" pitchFamily="50" charset="-128"/>
              </a:rPr>
              <a:t>の場合</a:t>
            </a:r>
            <a:r>
              <a:rPr kumimoji="1" lang="en-US" altLang="ja-JP" sz="1400" dirty="0">
                <a:latin typeface="Meiryo UI" panose="020B0604030504040204" pitchFamily="50" charset="-128"/>
                <a:ea typeface="Meiryo UI" panose="020B0604030504040204" pitchFamily="50" charset="-128"/>
              </a:rPr>
              <a:t>】</a:t>
            </a:r>
          </a:p>
          <a:p>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ja-JP" altLang="en-US" sz="1400" dirty="0">
                <a:solidFill>
                  <a:srgbClr val="FF0000"/>
                </a:solidFill>
                <a:latin typeface="Meiryo UI" panose="020B0604030504040204" pitchFamily="50" charset="-128"/>
                <a:ea typeface="Meiryo UI" panose="020B0604030504040204" pitchFamily="50" charset="-128"/>
              </a:rPr>
              <a:t>①　</a:t>
            </a:r>
            <a:r>
              <a:rPr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年間に支払われた歩合給制の総額を入力してください。</a:t>
            </a:r>
            <a:endParaRPr kumimoji="1"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kumimoji="1" lang="ja-JP" altLang="en-US" sz="1400" dirty="0">
                <a:solidFill>
                  <a:srgbClr val="FF0000"/>
                </a:solidFill>
                <a:latin typeface="Meiryo UI" panose="020B0604030504040204" pitchFamily="50" charset="-128"/>
                <a:ea typeface="Meiryo UI" panose="020B0604030504040204" pitchFamily="50" charset="-128"/>
              </a:rPr>
              <a:t>②　</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年間の所定内・所定外含む</a:t>
            </a:r>
            <a:r>
              <a:rPr kumimoji="1" lang="ja-JP" altLang="en-US" sz="1400" b="1" dirty="0">
                <a:latin typeface="Meiryo UI" panose="020B0604030504040204" pitchFamily="50" charset="-128"/>
                <a:ea typeface="Meiryo UI" panose="020B0604030504040204" pitchFamily="50" charset="-128"/>
              </a:rPr>
              <a:t>総労働時間数</a:t>
            </a:r>
            <a:r>
              <a:rPr kumimoji="1" lang="ja-JP" altLang="en-US" sz="1400" dirty="0">
                <a:latin typeface="Meiryo UI" panose="020B0604030504040204" pitchFamily="50" charset="-128"/>
                <a:ea typeface="Meiryo UI" panose="020B0604030504040204" pitchFamily="50" charset="-128"/>
              </a:rPr>
              <a:t>を入力してください。</a:t>
            </a:r>
          </a:p>
          <a:p>
            <a:r>
              <a:rPr lang="ja-JP" altLang="en-US" sz="14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雇入れ</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年未満の場合は、雇用されてからの期間を入力してください。</a:t>
            </a:r>
            <a:endParaRPr kumimoji="1" lang="en-US" altLang="ja-JP" sz="12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kumimoji="1" lang="ja-JP" altLang="en-US" sz="1400" dirty="0">
                <a:solidFill>
                  <a:srgbClr val="FF0000"/>
                </a:solidFill>
                <a:latin typeface="Meiryo UI" panose="020B0604030504040204" pitchFamily="50" charset="-128"/>
                <a:ea typeface="Meiryo UI" panose="020B0604030504040204" pitchFamily="50" charset="-128"/>
              </a:rPr>
              <a:t>③　</a:t>
            </a:r>
            <a:r>
              <a:rPr kumimoji="1" lang="ja-JP" altLang="en-US" sz="1400" dirty="0">
                <a:latin typeface="Meiryo UI" panose="020B0604030504040204" pitchFamily="50" charset="-128"/>
                <a:ea typeface="Meiryo UI" panose="020B0604030504040204" pitchFamily="50" charset="-128"/>
              </a:rPr>
              <a:t>都道府県名を選択してください。</a:t>
            </a: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時給制</a:t>
            </a:r>
            <a:r>
              <a:rPr lang="ja-JP" altLang="en-US" sz="1400" dirty="0">
                <a:latin typeface="Meiryo UI" panose="020B0604030504040204" pitchFamily="50" charset="-128"/>
                <a:ea typeface="Meiryo UI" panose="020B0604030504040204" pitchFamily="50" charset="-128"/>
              </a:rPr>
              <a:t>の場合</a:t>
            </a:r>
            <a:r>
              <a:rPr lang="en-US" altLang="ja-JP" sz="14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kumimoji="1" lang="ja-JP" altLang="en-US" sz="1400" dirty="0">
                <a:solidFill>
                  <a:srgbClr val="FF0000"/>
                </a:solidFill>
                <a:latin typeface="Meiryo UI" panose="020B0604030504040204" pitchFamily="50" charset="-128"/>
                <a:ea typeface="Meiryo UI" panose="020B0604030504040204" pitchFamily="50" charset="-128"/>
              </a:rPr>
              <a:t>①</a:t>
            </a:r>
            <a:r>
              <a:rPr lang="ja-JP" altLang="en-US" sz="1400" dirty="0">
                <a:solidFill>
                  <a:srgbClr val="FF0000"/>
                </a:solidFill>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時間給または時間換算額を入力してください。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②</a:t>
            </a:r>
            <a:r>
              <a:rPr lang="ja-JP" altLang="en-US"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都道府県名を選択してください。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参考資料 </a:t>
            </a:r>
            <a:r>
              <a:rPr lang="en-US" altLang="ja-JP" sz="1200" dirty="0">
                <a:latin typeface="Meiryo UI" panose="020B0604030504040204" pitchFamily="50" charset="-128"/>
                <a:ea typeface="Meiryo UI" panose="020B0604030504040204" pitchFamily="50" charset="-128"/>
              </a:rPr>
              <a:t>P.7</a:t>
            </a:r>
            <a:r>
              <a:rPr lang="ja-JP" altLang="en-US" sz="1200" dirty="0">
                <a:latin typeface="Meiryo UI" panose="020B0604030504040204" pitchFamily="50" charset="-128"/>
                <a:ea typeface="Meiryo UI" panose="020B0604030504040204" pitchFamily="50" charset="-128"/>
              </a:rPr>
              <a:t>（</a:t>
            </a:r>
            <a:r>
              <a:rPr lang="en-US" altLang="ja-JP" sz="1200" dirty="0">
                <a:hlinkClick r:id="rId5" tooltip="https://www.shokokai.or.jp/jizokuka_r1h/doc/kobo/r5_12/%e4%b8%80%e8%88%ac%e5%9e%8b_%e5%88%a5%e7%b4%99_%e5%8f%82%e8%80%83%e8%b3%87%e6%96%99_%e7%ac%ac12%e7%89%88.pdf"/>
              </a:rPr>
              <a:t> https://www.shokokai.or.jp/jizokuka_r1h/doc/kobo/r5_12/</a:t>
            </a:r>
            <a:r>
              <a:rPr lang="ja-JP" altLang="en-US" sz="1200" dirty="0">
                <a:hlinkClick r:id="rId5" tooltip="https://www.shokokai.or.jp/jizokuka_r1h/doc/kobo/r5_12/%e4%b8%80%e8%88%ac%e5%9e%8b_%e5%88%a5%e7%b4%99_%e5%8f%82%e8%80%83%e8%b3%87%e6%96%99_%e7%ac%ac12%e7%89%88.pdf"/>
              </a:rPr>
              <a:t>一般型</a:t>
            </a:r>
            <a:r>
              <a:rPr lang="en-US" altLang="ja-JP" sz="1200" dirty="0">
                <a:hlinkClick r:id="rId5" tooltip="https://www.shokokai.or.jp/jizokuka_r1h/doc/kobo/r5_12/%e4%b8%80%e8%88%ac%e5%9e%8b_%e5%88%a5%e7%b4%99_%e5%8f%82%e8%80%83%e8%b3%87%e6%96%99_%e7%ac%ac12%e7%89%88.pdf"/>
              </a:rPr>
              <a:t>_</a:t>
            </a:r>
            <a:r>
              <a:rPr lang="ja-JP" altLang="en-US" sz="1200" dirty="0">
                <a:hlinkClick r:id="rId5" tooltip="https://www.shokokai.or.jp/jizokuka_r1h/doc/kobo/r5_12/%e4%b8%80%e8%88%ac%e5%9e%8b_%e5%88%a5%e7%b4%99_%e5%8f%82%e8%80%83%e8%b3%87%e6%96%99_%e7%ac%ac12%e7%89%88.pdf"/>
              </a:rPr>
              <a:t>別紙</a:t>
            </a:r>
            <a:r>
              <a:rPr lang="en-US" altLang="ja-JP" sz="1200" dirty="0">
                <a:hlinkClick r:id="rId5" tooltip="https://www.shokokai.or.jp/jizokuka_r1h/doc/kobo/r5_12/%e4%b8%80%e8%88%ac%e5%9e%8b_%e5%88%a5%e7%b4%99_%e5%8f%82%e8%80%83%e8%b3%87%e6%96%99_%e7%ac%ac12%e7%89%88.pdf"/>
              </a:rPr>
              <a:t>_</a:t>
            </a:r>
            <a:r>
              <a:rPr lang="ja-JP" altLang="en-US" sz="1200" dirty="0">
                <a:hlinkClick r:id="rId5" tooltip="https://www.shokokai.or.jp/jizokuka_r1h/doc/kobo/r5_12/%e4%b8%80%e8%88%ac%e5%9e%8b_%e5%88%a5%e7%b4%99_%e5%8f%82%e8%80%83%e8%b3%87%e6%96%99_%e7%ac%ac12%e7%89%88.pdf"/>
              </a:rPr>
              <a:t>参考資料</a:t>
            </a:r>
            <a:r>
              <a:rPr lang="en-US" altLang="ja-JP" sz="1200" dirty="0">
                <a:hlinkClick r:id="rId5" tooltip="https://www.shokokai.or.jp/jizokuka_r1h/doc/kobo/r5_12/%e4%b8%80%e8%88%ac%e5%9e%8b_%e5%88%a5%e7%b4%99_%e5%8f%82%e8%80%83%e8%b3%87%e6%96%99_%e7%ac%ac12%e7%89%88.pdf"/>
              </a:rPr>
              <a:t>_</a:t>
            </a:r>
            <a:r>
              <a:rPr lang="ja-JP" altLang="en-US" sz="1200" dirty="0">
                <a:hlinkClick r:id="rId5" tooltip="https://www.shokokai.or.jp/jizokuka_r1h/doc/kobo/r5_12/%e4%b8%80%e8%88%ac%e5%9e%8b_%e5%88%a5%e7%b4%99_%e5%8f%82%e8%80%83%e8%b3%87%e6%96%99_%e7%ac%ac12%e7%89%88.pdf"/>
              </a:rPr>
              <a:t>第</a:t>
            </a:r>
            <a:r>
              <a:rPr lang="en-US" altLang="ja-JP" sz="1200" dirty="0">
                <a:hlinkClick r:id="rId5" tooltip="https://www.shokokai.or.jp/jizokuka_r1h/doc/kobo/r5_12/%e4%b8%80%e8%88%ac%e5%9e%8b_%e5%88%a5%e7%b4%99_%e5%8f%82%e8%80%83%e8%b3%87%e6%96%99_%e7%ac%ac12%e7%89%88.pdf"/>
              </a:rPr>
              <a:t>12</a:t>
            </a:r>
            <a:r>
              <a:rPr lang="ja-JP" altLang="en-US" sz="1200" dirty="0">
                <a:hlinkClick r:id="rId5" tooltip="https://www.shokokai.or.jp/jizokuka_r1h/doc/kobo/r5_12/%e4%b8%80%e8%88%ac%e5%9e%8b_%e5%88%a5%e7%b4%99_%e5%8f%82%e8%80%83%e8%b3%87%e6%96%99_%e7%ac%ac12%e7%89%88.pdf"/>
              </a:rPr>
              <a:t>版</a:t>
            </a:r>
            <a:r>
              <a:rPr lang="en-US" altLang="ja-JP" sz="1200" dirty="0">
                <a:hlinkClick r:id="rId5" tooltip="https://www.shokokai.or.jp/jizokuka_r1h/doc/kobo/r5_12/%e4%b8%80%e8%88%ac%e5%9e%8b_%e5%88%a5%e7%b4%99_%e5%8f%82%e8%80%83%e8%b3%87%e6%96%99_%e7%ac%ac12%e7%89%88.pdf"/>
              </a:rPr>
              <a:t>.pdf</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a:t>
            </a:r>
            <a:endParaRPr lang="en-US" altLang="ja-JP" sz="1200" dirty="0">
              <a:highlight>
                <a:srgbClr val="FFFF00"/>
              </a:highlight>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82C9CC65-3243-7001-FAB4-2C401AC11E9B}"/>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93403C70-676A-B4AC-F4FC-BB45CEB471E7}"/>
              </a:ext>
            </a:extLst>
          </p:cNvPr>
          <p:cNvSpPr txBox="1"/>
          <p:nvPr/>
        </p:nvSpPr>
        <p:spPr>
          <a:xfrm>
            <a:off x="1561062" y="2785338"/>
            <a:ext cx="432000" cy="369332"/>
          </a:xfrm>
          <a:prstGeom prst="rect">
            <a:avLst/>
          </a:prstGeom>
          <a:noFill/>
        </p:spPr>
        <p:txBody>
          <a:bodyPr wrap="square" rtlCol="0">
            <a:spAutoFit/>
          </a:bodyPr>
          <a:lstStyle/>
          <a:p>
            <a:pPr algn="ctr"/>
            <a:r>
              <a:rPr kumimoji="1" lang="ja-JP" altLang="en-US" dirty="0">
                <a:solidFill>
                  <a:srgbClr val="FF0000"/>
                </a:solidFill>
                <a:latin typeface="Meiryo UI"/>
                <a:ea typeface="Meiryo UI"/>
              </a:rPr>
              <a:t>②</a:t>
            </a:r>
            <a:endParaRPr kumimoji="1" lang="ja-JP" altLang="en-US" dirty="0"/>
          </a:p>
        </p:txBody>
      </p:sp>
      <p:sp>
        <p:nvSpPr>
          <p:cNvPr id="16" name="テキスト ボックス 15">
            <a:extLst>
              <a:ext uri="{FF2B5EF4-FFF2-40B4-BE49-F238E27FC236}">
                <a16:creationId xmlns:a16="http://schemas.microsoft.com/office/drawing/2014/main" id="{1B97A809-DD46-5EA0-0E59-F206411AE629}"/>
              </a:ext>
            </a:extLst>
          </p:cNvPr>
          <p:cNvSpPr txBox="1"/>
          <p:nvPr/>
        </p:nvSpPr>
        <p:spPr>
          <a:xfrm>
            <a:off x="1561062" y="2140524"/>
            <a:ext cx="432000" cy="369332"/>
          </a:xfrm>
          <a:prstGeom prst="rect">
            <a:avLst/>
          </a:prstGeom>
          <a:noFill/>
        </p:spPr>
        <p:txBody>
          <a:bodyPr wrap="square" rtlCol="0">
            <a:spAutoFit/>
          </a:bodyPr>
          <a:lstStyle/>
          <a:p>
            <a:pPr algn="ctr"/>
            <a:r>
              <a:rPr kumimoji="1" lang="ja-JP" altLang="en-US" dirty="0">
                <a:solidFill>
                  <a:srgbClr val="FF0000"/>
                </a:solidFill>
                <a:latin typeface="Meiryo UI"/>
                <a:ea typeface="Meiryo UI"/>
              </a:rPr>
              <a:t>①</a:t>
            </a:r>
            <a:endParaRPr kumimoji="1" lang="ja-JP" altLang="en-US" dirty="0"/>
          </a:p>
        </p:txBody>
      </p:sp>
      <p:sp>
        <p:nvSpPr>
          <p:cNvPr id="25" name="テキスト ボックス 24">
            <a:extLst>
              <a:ext uri="{FF2B5EF4-FFF2-40B4-BE49-F238E27FC236}">
                <a16:creationId xmlns:a16="http://schemas.microsoft.com/office/drawing/2014/main" id="{E2DF1124-3013-C40B-7C59-7BD3963208B9}"/>
              </a:ext>
            </a:extLst>
          </p:cNvPr>
          <p:cNvSpPr txBox="1"/>
          <p:nvPr/>
        </p:nvSpPr>
        <p:spPr>
          <a:xfrm>
            <a:off x="4396064" y="2075911"/>
            <a:ext cx="432000" cy="369332"/>
          </a:xfrm>
          <a:prstGeom prst="rect">
            <a:avLst/>
          </a:prstGeom>
          <a:noFill/>
        </p:spPr>
        <p:txBody>
          <a:bodyPr wrap="square" rtlCol="0">
            <a:spAutoFit/>
          </a:bodyPr>
          <a:lstStyle/>
          <a:p>
            <a:pPr algn="ctr"/>
            <a:r>
              <a:rPr lang="ja-JP" altLang="en-US" dirty="0">
                <a:solidFill>
                  <a:srgbClr val="FF0000"/>
                </a:solidFill>
                <a:latin typeface="Meiryo UI" panose="020B0604030504040204" pitchFamily="50" charset="-128"/>
                <a:ea typeface="Meiryo UI" panose="020B0604030504040204" pitchFamily="50" charset="-128"/>
              </a:rPr>
              <a:t>①</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12" name="角丸四角形 7">
            <a:extLst>
              <a:ext uri="{FF2B5EF4-FFF2-40B4-BE49-F238E27FC236}">
                <a16:creationId xmlns:a16="http://schemas.microsoft.com/office/drawing/2014/main" id="{6EB89853-6636-E37A-A958-4B5BAACF1354}"/>
              </a:ext>
            </a:extLst>
          </p:cNvPr>
          <p:cNvSpPr/>
          <p:nvPr/>
        </p:nvSpPr>
        <p:spPr>
          <a:xfrm>
            <a:off x="3008510" y="2136843"/>
            <a:ext cx="1381709" cy="263336"/>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4" name="角丸四角形 7">
            <a:extLst>
              <a:ext uri="{FF2B5EF4-FFF2-40B4-BE49-F238E27FC236}">
                <a16:creationId xmlns:a16="http://schemas.microsoft.com/office/drawing/2014/main" id="{04A7C078-E5D7-012C-8ADC-5DE22CC5A6EB}"/>
              </a:ext>
            </a:extLst>
          </p:cNvPr>
          <p:cNvSpPr/>
          <p:nvPr/>
        </p:nvSpPr>
        <p:spPr>
          <a:xfrm>
            <a:off x="180815" y="2800986"/>
            <a:ext cx="1359332" cy="30840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8" name="角丸四角形 7">
            <a:extLst>
              <a:ext uri="{FF2B5EF4-FFF2-40B4-BE49-F238E27FC236}">
                <a16:creationId xmlns:a16="http://schemas.microsoft.com/office/drawing/2014/main" id="{0FF08486-6786-5E5C-96FB-E99D786F084E}"/>
              </a:ext>
            </a:extLst>
          </p:cNvPr>
          <p:cNvSpPr/>
          <p:nvPr/>
        </p:nvSpPr>
        <p:spPr>
          <a:xfrm>
            <a:off x="159931" y="2148801"/>
            <a:ext cx="1359332" cy="308400"/>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FADF4E7C-7661-4C14-2BE6-EE80460C254A}"/>
              </a:ext>
            </a:extLst>
          </p:cNvPr>
          <p:cNvSpPr txBox="1"/>
          <p:nvPr/>
        </p:nvSpPr>
        <p:spPr>
          <a:xfrm>
            <a:off x="2950412" y="1310399"/>
            <a:ext cx="1525635" cy="307777"/>
          </a:xfrm>
          <a:prstGeom prst="rect">
            <a:avLst/>
          </a:prstGeom>
          <a:noFill/>
        </p:spPr>
        <p:txBody>
          <a:bodyPr wrap="square" rtlCol="0">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r>
              <a:rPr lang="en-US" altLang="ja-JP" sz="1400" dirty="0">
                <a:solidFill>
                  <a:schemeClr val="tx1"/>
                </a:solidFill>
              </a:rPr>
              <a:t>【</a:t>
            </a:r>
            <a:r>
              <a:rPr lang="ja-JP" altLang="en-US" sz="1400" b="1" dirty="0">
                <a:solidFill>
                  <a:schemeClr val="tx1"/>
                </a:solidFill>
              </a:rPr>
              <a:t>時給制</a:t>
            </a:r>
            <a:r>
              <a:rPr lang="ja-JP" altLang="en-US" sz="1400" dirty="0">
                <a:solidFill>
                  <a:schemeClr val="tx1"/>
                </a:solidFill>
              </a:rPr>
              <a:t>の場合</a:t>
            </a:r>
            <a:r>
              <a:rPr lang="en-US" altLang="ja-JP" sz="1400" dirty="0">
                <a:solidFill>
                  <a:schemeClr val="tx1"/>
                </a:solidFill>
              </a:rPr>
              <a:t>】</a:t>
            </a:r>
            <a:endParaRPr lang="en-US" altLang="ja-JP" dirty="0">
              <a:solidFill>
                <a:schemeClr val="tx1"/>
              </a:solidFill>
            </a:endParaRPr>
          </a:p>
        </p:txBody>
      </p:sp>
      <p:sp>
        <p:nvSpPr>
          <p:cNvPr id="33" name="テキスト ボックス 32">
            <a:extLst>
              <a:ext uri="{FF2B5EF4-FFF2-40B4-BE49-F238E27FC236}">
                <a16:creationId xmlns:a16="http://schemas.microsoft.com/office/drawing/2014/main" id="{E8C5276D-2055-5194-C8DE-44F9A043CBB2}"/>
              </a:ext>
            </a:extLst>
          </p:cNvPr>
          <p:cNvSpPr txBox="1"/>
          <p:nvPr/>
        </p:nvSpPr>
        <p:spPr>
          <a:xfrm>
            <a:off x="155515" y="1310399"/>
            <a:ext cx="1790572" cy="307777"/>
          </a:xfrm>
          <a:prstGeom prst="rect">
            <a:avLst/>
          </a:prstGeom>
          <a:noFill/>
        </p:spPr>
        <p:txBody>
          <a:bodyPr wrap="square" rtlCol="0">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r>
              <a:rPr lang="en-US" altLang="ja-JP" sz="1400" dirty="0">
                <a:solidFill>
                  <a:schemeClr val="tx1"/>
                </a:solidFill>
              </a:rPr>
              <a:t>【</a:t>
            </a:r>
            <a:r>
              <a:rPr lang="ja-JP" altLang="en-US" sz="1400" b="1" dirty="0">
                <a:solidFill>
                  <a:schemeClr val="tx1"/>
                </a:solidFill>
              </a:rPr>
              <a:t>歩合給制</a:t>
            </a:r>
            <a:r>
              <a:rPr lang="ja-JP" altLang="en-US" sz="1400" dirty="0">
                <a:solidFill>
                  <a:schemeClr val="tx1"/>
                </a:solidFill>
              </a:rPr>
              <a:t>の場合</a:t>
            </a:r>
            <a:r>
              <a:rPr lang="en-US" altLang="ja-JP" sz="1400" dirty="0">
                <a:solidFill>
                  <a:schemeClr val="tx1"/>
                </a:solidFill>
              </a:rPr>
              <a:t>】</a:t>
            </a:r>
            <a:endParaRPr lang="en-US" altLang="ja-JP" dirty="0">
              <a:solidFill>
                <a:schemeClr val="tx1"/>
              </a:solidFill>
            </a:endParaRPr>
          </a:p>
        </p:txBody>
      </p:sp>
      <p:sp>
        <p:nvSpPr>
          <p:cNvPr id="5" name="正方形/長方形 4">
            <a:extLst>
              <a:ext uri="{FF2B5EF4-FFF2-40B4-BE49-F238E27FC236}">
                <a16:creationId xmlns:a16="http://schemas.microsoft.com/office/drawing/2014/main" id="{AA8F7E6B-9972-12FD-934A-E16147DCFE88}"/>
              </a:ext>
            </a:extLst>
          </p:cNvPr>
          <p:cNvSpPr/>
          <p:nvPr/>
        </p:nvSpPr>
        <p:spPr>
          <a:xfrm>
            <a:off x="6898640" y="820064"/>
            <a:ext cx="5059680" cy="589280"/>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時給（時間換算額）を算出するための画面です。</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2C50F01A-7550-7E4B-5F70-3635BE88A37C}"/>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7" name="図 6" descr="図形&#10;&#10;低い精度で自動的に生成された説明">
            <a:extLst>
              <a:ext uri="{FF2B5EF4-FFF2-40B4-BE49-F238E27FC236}">
                <a16:creationId xmlns:a16="http://schemas.microsoft.com/office/drawing/2014/main" id="{19FEECE1-F0F8-2310-5C01-37E1D5D2DA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sp>
        <p:nvSpPr>
          <p:cNvPr id="8" name="フレーム 7">
            <a:extLst>
              <a:ext uri="{FF2B5EF4-FFF2-40B4-BE49-F238E27FC236}">
                <a16:creationId xmlns:a16="http://schemas.microsoft.com/office/drawing/2014/main" id="{4728677E-34CD-B9B8-0C72-0CFE992F5E12}"/>
              </a:ext>
            </a:extLst>
          </p:cNvPr>
          <p:cNvSpPr/>
          <p:nvPr/>
        </p:nvSpPr>
        <p:spPr>
          <a:xfrm>
            <a:off x="114443" y="1271522"/>
            <a:ext cx="2711383" cy="4430778"/>
          </a:xfrm>
          <a:prstGeom prst="frame">
            <a:avLst>
              <a:gd name="adj1" fmla="val 55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sp>
        <p:nvSpPr>
          <p:cNvPr id="9" name="フレーム 8">
            <a:extLst>
              <a:ext uri="{FF2B5EF4-FFF2-40B4-BE49-F238E27FC236}">
                <a16:creationId xmlns:a16="http://schemas.microsoft.com/office/drawing/2014/main" id="{68037A52-860A-A6F0-0974-3480A7DF04EF}"/>
              </a:ext>
            </a:extLst>
          </p:cNvPr>
          <p:cNvSpPr/>
          <p:nvPr/>
        </p:nvSpPr>
        <p:spPr>
          <a:xfrm>
            <a:off x="2907901" y="1276559"/>
            <a:ext cx="2870520" cy="4633174"/>
          </a:xfrm>
          <a:prstGeom prst="frame">
            <a:avLst>
              <a:gd name="adj1" fmla="val 55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sp>
        <p:nvSpPr>
          <p:cNvPr id="20" name="角丸四角形 7">
            <a:extLst>
              <a:ext uri="{FF2B5EF4-FFF2-40B4-BE49-F238E27FC236}">
                <a16:creationId xmlns:a16="http://schemas.microsoft.com/office/drawing/2014/main" id="{E4E5F1C1-64A2-9CE6-423A-84D6B4B38DAC}"/>
              </a:ext>
            </a:extLst>
          </p:cNvPr>
          <p:cNvSpPr/>
          <p:nvPr/>
        </p:nvSpPr>
        <p:spPr>
          <a:xfrm>
            <a:off x="180815" y="4875320"/>
            <a:ext cx="1359332" cy="30840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31805CEE-ED58-4016-FDE3-650AC1C4B390}"/>
              </a:ext>
            </a:extLst>
          </p:cNvPr>
          <p:cNvSpPr txBox="1"/>
          <p:nvPr/>
        </p:nvSpPr>
        <p:spPr>
          <a:xfrm>
            <a:off x="1561062" y="4844854"/>
            <a:ext cx="432000" cy="369332"/>
          </a:xfrm>
          <a:prstGeom prst="rect">
            <a:avLst/>
          </a:prstGeom>
          <a:noFill/>
        </p:spPr>
        <p:txBody>
          <a:bodyPr wrap="square" rtlCol="0">
            <a:spAutoFit/>
          </a:bodyPr>
          <a:lstStyle/>
          <a:p>
            <a:pPr algn="ctr"/>
            <a:r>
              <a:rPr lang="ja-JP" altLang="en-US" dirty="0">
                <a:solidFill>
                  <a:srgbClr val="FF0000"/>
                </a:solidFill>
                <a:latin typeface="Meiryo UI"/>
                <a:ea typeface="Meiryo UI"/>
              </a:rPr>
              <a:t>③</a:t>
            </a:r>
            <a:endParaRPr kumimoji="1" lang="ja-JP" altLang="en-US" dirty="0"/>
          </a:p>
        </p:txBody>
      </p:sp>
      <p:sp>
        <p:nvSpPr>
          <p:cNvPr id="26" name="テキスト ボックス 25">
            <a:extLst>
              <a:ext uri="{FF2B5EF4-FFF2-40B4-BE49-F238E27FC236}">
                <a16:creationId xmlns:a16="http://schemas.microsoft.com/office/drawing/2014/main" id="{C872A7DE-96B6-0605-10DE-E3FF21C04752}"/>
              </a:ext>
            </a:extLst>
          </p:cNvPr>
          <p:cNvSpPr txBox="1"/>
          <p:nvPr/>
        </p:nvSpPr>
        <p:spPr>
          <a:xfrm>
            <a:off x="4396064" y="4273156"/>
            <a:ext cx="432000" cy="369332"/>
          </a:xfrm>
          <a:prstGeom prst="rect">
            <a:avLst/>
          </a:prstGeom>
          <a:noFill/>
        </p:spPr>
        <p:txBody>
          <a:bodyPr wrap="square" rtlCol="0">
            <a:spAutoFit/>
          </a:bodyPr>
          <a:lstStyle/>
          <a:p>
            <a:pPr algn="ctr"/>
            <a:r>
              <a:rPr kumimoji="1" lang="ja-JP" altLang="en-US" dirty="0">
                <a:solidFill>
                  <a:srgbClr val="FF0000"/>
                </a:solidFill>
                <a:latin typeface="Meiryo UI" panose="020B0604030504040204" pitchFamily="50" charset="-128"/>
                <a:ea typeface="Meiryo UI" panose="020B0604030504040204" pitchFamily="50" charset="-128"/>
              </a:rPr>
              <a:t>②</a:t>
            </a:r>
          </a:p>
        </p:txBody>
      </p:sp>
      <p:sp>
        <p:nvSpPr>
          <p:cNvPr id="27" name="角丸四角形 7">
            <a:extLst>
              <a:ext uri="{FF2B5EF4-FFF2-40B4-BE49-F238E27FC236}">
                <a16:creationId xmlns:a16="http://schemas.microsoft.com/office/drawing/2014/main" id="{7F1006E6-2801-D638-63E2-A83D2330AB6E}"/>
              </a:ext>
            </a:extLst>
          </p:cNvPr>
          <p:cNvSpPr/>
          <p:nvPr/>
        </p:nvSpPr>
        <p:spPr>
          <a:xfrm>
            <a:off x="3008510" y="4334088"/>
            <a:ext cx="1381709" cy="263336"/>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54244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 38">
            <a:extLst>
              <a:ext uri="{FF2B5EF4-FFF2-40B4-BE49-F238E27FC236}">
                <a16:creationId xmlns:a16="http://schemas.microsoft.com/office/drawing/2014/main" id="{058BB6B7-302C-A442-6EDD-5380AB10C554}"/>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賃金引上げ枠（事業場内最低賃金算出表）</a:t>
            </a:r>
            <a:endParaRPr lang="en-US" altLang="ja-JP" sz="1400" b="1" dirty="0">
              <a:cs typeface="メイリオ" panose="020B0604030504040204" pitchFamily="50" charset="-128"/>
            </a:endParaRPr>
          </a:p>
        </p:txBody>
      </p:sp>
      <p:sp>
        <p:nvSpPr>
          <p:cNvPr id="11" name="テキスト ボックス 10">
            <a:extLst>
              <a:ext uri="{FF2B5EF4-FFF2-40B4-BE49-F238E27FC236}">
                <a16:creationId xmlns:a16="http://schemas.microsoft.com/office/drawing/2014/main" id="{7DB2A5B1-586F-55D9-EA0B-7EE5ED991557}"/>
              </a:ext>
            </a:extLst>
          </p:cNvPr>
          <p:cNvSpPr txBox="1"/>
          <p:nvPr/>
        </p:nvSpPr>
        <p:spPr>
          <a:xfrm>
            <a:off x="6351989" y="1611603"/>
            <a:ext cx="5396753" cy="2800767"/>
          </a:xfrm>
          <a:prstGeom prst="rect">
            <a:avLst/>
          </a:prstGeom>
          <a:noFill/>
        </p:spPr>
        <p:txBody>
          <a:bodyPr wrap="square" rtlCol="0">
            <a:spAutoFit/>
          </a:bodyPr>
          <a:lstStyle/>
          <a:p>
            <a:endParaRPr lang="en-US" altLang="ja-JP" sz="1400" dirty="0">
              <a:latin typeface="Meiryo UI" panose="020B0604030504040204" pitchFamily="50" charset="-128"/>
              <a:ea typeface="Meiryo UI" panose="020B0604030504040204" pitchFamily="50" charset="-128"/>
            </a:endParaRPr>
          </a:p>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日給制</a:t>
            </a:r>
            <a:r>
              <a:rPr lang="ja-JP" altLang="en-US" sz="1400" dirty="0">
                <a:latin typeface="Meiryo UI" panose="020B0604030504040204" pitchFamily="50" charset="-128"/>
                <a:ea typeface="Meiryo UI" panose="020B0604030504040204" pitchFamily="50" charset="-128"/>
              </a:rPr>
              <a:t>の場合</a:t>
            </a:r>
            <a:r>
              <a:rPr lang="en-US" altLang="ja-JP" sz="1400" dirty="0">
                <a:latin typeface="Meiryo UI" panose="020B0604030504040204" pitchFamily="50" charset="-128"/>
                <a:ea typeface="Meiryo UI" panose="020B0604030504040204" pitchFamily="50" charset="-128"/>
              </a:rPr>
              <a:t>】</a:t>
            </a:r>
          </a:p>
          <a:p>
            <a:endParaRPr lang="en-US" altLang="ja-JP" sz="1400" dirty="0">
              <a:latin typeface="Meiryo UI" panose="020B0604030504040204" pitchFamily="50" charset="-128"/>
              <a:ea typeface="Meiryo UI" panose="020B0604030504040204" pitchFamily="50" charset="-128"/>
            </a:endParaRPr>
          </a:p>
          <a:p>
            <a:r>
              <a:rPr kumimoji="1" lang="ja-JP" altLang="en-US" sz="1400" dirty="0">
                <a:solidFill>
                  <a:srgbClr val="FF0000"/>
                </a:solidFill>
                <a:latin typeface="Meiryo UI" panose="020B0604030504040204" pitchFamily="50" charset="-128"/>
                <a:ea typeface="Meiryo UI" panose="020B0604030504040204" pitchFamily="50" charset="-128"/>
              </a:rPr>
              <a:t>①</a:t>
            </a:r>
            <a:r>
              <a:rPr lang="ja-JP" altLang="en-US" sz="1400" dirty="0">
                <a:solidFill>
                  <a:srgbClr val="FF0000"/>
                </a:solidFill>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直近一か月の賃金台帳に記載された一日の賃金額を入力してください。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kumimoji="1" lang="ja-JP" altLang="en-US" sz="1400" dirty="0">
                <a:solidFill>
                  <a:srgbClr val="FF0000"/>
                </a:solidFill>
                <a:latin typeface="Meiryo UI" panose="020B0604030504040204" pitchFamily="50" charset="-128"/>
                <a:ea typeface="Meiryo UI" panose="020B0604030504040204" pitchFamily="50" charset="-128"/>
              </a:rPr>
              <a:t>②</a:t>
            </a:r>
            <a:r>
              <a:rPr lang="ja-JP" altLang="en-US" sz="1400" dirty="0">
                <a:solidFill>
                  <a:srgbClr val="FF0000"/>
                </a:solidFill>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日の所定労働時間数を入力してください。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③</a:t>
            </a:r>
            <a:r>
              <a:rPr lang="ja-JP" altLang="en-US" sz="1400" dirty="0">
                <a:latin typeface="Meiryo UI" panose="020B0604030504040204" pitchFamily="50" charset="-128"/>
                <a:ea typeface="Meiryo UI" panose="020B0604030504040204" pitchFamily="50" charset="-128"/>
              </a:rPr>
              <a:t>　都道府県名を選択してください。</a:t>
            </a: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参考資料 </a:t>
            </a:r>
            <a:r>
              <a:rPr lang="en-US" altLang="ja-JP" sz="1200" dirty="0">
                <a:latin typeface="Meiryo UI" panose="020B0604030504040204" pitchFamily="50" charset="-128"/>
                <a:ea typeface="Meiryo UI" panose="020B0604030504040204" pitchFamily="50" charset="-128"/>
              </a:rPr>
              <a:t>P.7</a:t>
            </a:r>
            <a:r>
              <a:rPr lang="ja-JP" altLang="en-US" sz="1200" dirty="0">
                <a:latin typeface="Meiryo UI" panose="020B0604030504040204" pitchFamily="50" charset="-128"/>
                <a:ea typeface="Meiryo UI" panose="020B0604030504040204" pitchFamily="50" charset="-128"/>
              </a:rPr>
              <a:t>（</a:t>
            </a:r>
            <a:r>
              <a:rPr lang="en-US" altLang="ja-JP" sz="1200" dirty="0">
                <a:hlinkClick r:id="rId3" tooltip="https://www.shokokai.or.jp/jizokuka_r1h/doc/kobo/r5_12/%e4%b8%80%e8%88%ac%e5%9e%8b_%e5%88%a5%e7%b4%99_%e5%8f%82%e8%80%83%e8%b3%87%e6%96%99_%e7%ac%ac12%e7%89%88.pdf"/>
              </a:rPr>
              <a:t> https://www.shokokai.or.jp/jizokuka_r1h/doc/kobo/r5_12/</a:t>
            </a:r>
            <a:r>
              <a:rPr lang="ja-JP" altLang="en-US" sz="1200" dirty="0">
                <a:hlinkClick r:id="rId3" tooltip="https://www.shokokai.or.jp/jizokuka_r1h/doc/kobo/r5_12/%e4%b8%80%e8%88%ac%e5%9e%8b_%e5%88%a5%e7%b4%99_%e5%8f%82%e8%80%83%e8%b3%87%e6%96%99_%e7%ac%ac12%e7%89%88.pdf"/>
              </a:rPr>
              <a:t>一般型</a:t>
            </a:r>
            <a:r>
              <a:rPr lang="en-US" altLang="ja-JP" sz="1200" dirty="0">
                <a:hlinkClick r:id="rId3" tooltip="https://www.shokokai.or.jp/jizokuka_r1h/doc/kobo/r5_12/%e4%b8%80%e8%88%ac%e5%9e%8b_%e5%88%a5%e7%b4%99_%e5%8f%82%e8%80%83%e8%b3%87%e6%96%99_%e7%ac%ac12%e7%89%88.pdf"/>
              </a:rPr>
              <a:t>_</a:t>
            </a:r>
            <a:r>
              <a:rPr lang="ja-JP" altLang="en-US" sz="1200" dirty="0">
                <a:hlinkClick r:id="rId3" tooltip="https://www.shokokai.or.jp/jizokuka_r1h/doc/kobo/r5_12/%e4%b8%80%e8%88%ac%e5%9e%8b_%e5%88%a5%e7%b4%99_%e5%8f%82%e8%80%83%e8%b3%87%e6%96%99_%e7%ac%ac12%e7%89%88.pdf"/>
              </a:rPr>
              <a:t>別紙</a:t>
            </a:r>
            <a:r>
              <a:rPr lang="en-US" altLang="ja-JP" sz="1200" dirty="0">
                <a:hlinkClick r:id="rId3" tooltip="https://www.shokokai.or.jp/jizokuka_r1h/doc/kobo/r5_12/%e4%b8%80%e8%88%ac%e5%9e%8b_%e5%88%a5%e7%b4%99_%e5%8f%82%e8%80%83%e8%b3%87%e6%96%99_%e7%ac%ac12%e7%89%88.pdf"/>
              </a:rPr>
              <a:t>_</a:t>
            </a:r>
            <a:r>
              <a:rPr lang="ja-JP" altLang="en-US" sz="1200" dirty="0">
                <a:hlinkClick r:id="rId3" tooltip="https://www.shokokai.or.jp/jizokuka_r1h/doc/kobo/r5_12/%e4%b8%80%e8%88%ac%e5%9e%8b_%e5%88%a5%e7%b4%99_%e5%8f%82%e8%80%83%e8%b3%87%e6%96%99_%e7%ac%ac12%e7%89%88.pdf"/>
              </a:rPr>
              <a:t>参考資料</a:t>
            </a:r>
            <a:r>
              <a:rPr lang="en-US" altLang="ja-JP" sz="1200" dirty="0">
                <a:hlinkClick r:id="rId3" tooltip="https://www.shokokai.or.jp/jizokuka_r1h/doc/kobo/r5_12/%e4%b8%80%e8%88%ac%e5%9e%8b_%e5%88%a5%e7%b4%99_%e5%8f%82%e8%80%83%e8%b3%87%e6%96%99_%e7%ac%ac12%e7%89%88.pdf"/>
              </a:rPr>
              <a:t>_</a:t>
            </a:r>
            <a:r>
              <a:rPr lang="ja-JP" altLang="en-US" sz="1200" dirty="0">
                <a:hlinkClick r:id="rId3" tooltip="https://www.shokokai.or.jp/jizokuka_r1h/doc/kobo/r5_12/%e4%b8%80%e8%88%ac%e5%9e%8b_%e5%88%a5%e7%b4%99_%e5%8f%82%e8%80%83%e8%b3%87%e6%96%99_%e7%ac%ac12%e7%89%88.pdf"/>
              </a:rPr>
              <a:t>第</a:t>
            </a:r>
            <a:r>
              <a:rPr lang="en-US" altLang="ja-JP" sz="1200" dirty="0">
                <a:hlinkClick r:id="rId3" tooltip="https://www.shokokai.or.jp/jizokuka_r1h/doc/kobo/r5_12/%e4%b8%80%e8%88%ac%e5%9e%8b_%e5%88%a5%e7%b4%99_%e5%8f%82%e8%80%83%e8%b3%87%e6%96%99_%e7%ac%ac12%e7%89%88.pdf"/>
              </a:rPr>
              <a:t>12</a:t>
            </a:r>
            <a:r>
              <a:rPr lang="ja-JP" altLang="en-US" sz="1200" dirty="0">
                <a:hlinkClick r:id="rId3" tooltip="https://www.shokokai.or.jp/jizokuka_r1h/doc/kobo/r5_12/%e4%b8%80%e8%88%ac%e5%9e%8b_%e5%88%a5%e7%b4%99_%e5%8f%82%e8%80%83%e8%b3%87%e6%96%99_%e7%ac%ac12%e7%89%88.pdf"/>
              </a:rPr>
              <a:t>版</a:t>
            </a:r>
            <a:r>
              <a:rPr lang="en-US" altLang="ja-JP" sz="1200" dirty="0">
                <a:hlinkClick r:id="rId3" tooltip="https://www.shokokai.or.jp/jizokuka_r1h/doc/kobo/r5_12/%e4%b8%80%e8%88%ac%e5%9e%8b_%e5%88%a5%e7%b4%99_%e5%8f%82%e8%80%83%e8%b3%87%e6%96%99_%e7%ac%ac12%e7%89%88.pdf"/>
              </a:rPr>
              <a:t>.pdf</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a:t>
            </a:r>
            <a:endParaRPr lang="en-US" altLang="ja-JP" sz="1200" dirty="0">
              <a:highlight>
                <a:srgbClr val="FFFF00"/>
              </a:highlight>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82C9CC65-3243-7001-FAB4-2C401AC11E9B}"/>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AA8F7E6B-9972-12FD-934A-E16147DCFE88}"/>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時給（時間換算額）を算出するための画面です。</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2C50F01A-7550-7E4B-5F70-3635BE88A37C}"/>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7" name="図 6" descr="図形&#10;&#10;低い精度で自動的に生成された説明">
            <a:extLst>
              <a:ext uri="{FF2B5EF4-FFF2-40B4-BE49-F238E27FC236}">
                <a16:creationId xmlns:a16="http://schemas.microsoft.com/office/drawing/2014/main" id="{19FEECE1-F0F8-2310-5C01-37E1D5D2DA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17" name="Picture 16">
            <a:extLst>
              <a:ext uri="{FF2B5EF4-FFF2-40B4-BE49-F238E27FC236}">
                <a16:creationId xmlns:a16="http://schemas.microsoft.com/office/drawing/2014/main" id="{B6929FC2-D26A-E2E5-EEA6-BB9CF9848D63}"/>
              </a:ext>
            </a:extLst>
          </p:cNvPr>
          <p:cNvPicPr>
            <a:picLocks noChangeAspect="1"/>
          </p:cNvPicPr>
          <p:nvPr/>
        </p:nvPicPr>
        <p:blipFill rotWithShape="1">
          <a:blip r:embed="rId5"/>
          <a:srcRect r="1710"/>
          <a:stretch/>
        </p:blipFill>
        <p:spPr>
          <a:xfrm>
            <a:off x="443259" y="1692637"/>
            <a:ext cx="3051056" cy="4362246"/>
          </a:xfrm>
          <a:prstGeom prst="rect">
            <a:avLst/>
          </a:prstGeom>
          <a:ln w="19050">
            <a:noFill/>
          </a:ln>
        </p:spPr>
      </p:pic>
      <p:sp>
        <p:nvSpPr>
          <p:cNvPr id="20" name="角丸四角形 7">
            <a:extLst>
              <a:ext uri="{FF2B5EF4-FFF2-40B4-BE49-F238E27FC236}">
                <a16:creationId xmlns:a16="http://schemas.microsoft.com/office/drawing/2014/main" id="{450249F8-36C3-DCED-A9F8-297F8EE32B89}"/>
              </a:ext>
            </a:extLst>
          </p:cNvPr>
          <p:cNvSpPr/>
          <p:nvPr/>
        </p:nvSpPr>
        <p:spPr>
          <a:xfrm>
            <a:off x="567614" y="2736578"/>
            <a:ext cx="1388448" cy="30165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1" name="角丸四角形 7">
            <a:extLst>
              <a:ext uri="{FF2B5EF4-FFF2-40B4-BE49-F238E27FC236}">
                <a16:creationId xmlns:a16="http://schemas.microsoft.com/office/drawing/2014/main" id="{5F7B9937-A548-0551-9F8F-F433CCD70597}"/>
              </a:ext>
            </a:extLst>
          </p:cNvPr>
          <p:cNvSpPr/>
          <p:nvPr/>
        </p:nvSpPr>
        <p:spPr>
          <a:xfrm>
            <a:off x="574353" y="2168276"/>
            <a:ext cx="1381709" cy="294665"/>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44EFE134-CFDE-A152-EEFE-52C0EFA65C1F}"/>
              </a:ext>
            </a:extLst>
          </p:cNvPr>
          <p:cNvSpPr txBox="1"/>
          <p:nvPr/>
        </p:nvSpPr>
        <p:spPr>
          <a:xfrm>
            <a:off x="485769" y="1360410"/>
            <a:ext cx="1525635" cy="307777"/>
          </a:xfrm>
          <a:prstGeom prst="rect">
            <a:avLst/>
          </a:prstGeom>
          <a:noFill/>
        </p:spPr>
        <p:txBody>
          <a:bodyPr wrap="square" rtlCol="0">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r>
              <a:rPr lang="en-US" altLang="ja-JP" sz="1400" dirty="0">
                <a:solidFill>
                  <a:schemeClr val="tx1"/>
                </a:solidFill>
              </a:rPr>
              <a:t>【</a:t>
            </a:r>
            <a:r>
              <a:rPr lang="ja-JP" altLang="en-US" sz="1400" dirty="0">
                <a:solidFill>
                  <a:schemeClr val="tx1"/>
                </a:solidFill>
              </a:rPr>
              <a:t>日給制の場合</a:t>
            </a:r>
            <a:r>
              <a:rPr lang="en-US" altLang="ja-JP" sz="1400" dirty="0">
                <a:solidFill>
                  <a:schemeClr val="tx1"/>
                </a:solidFill>
              </a:rPr>
              <a:t>】</a:t>
            </a:r>
            <a:endParaRPr lang="en-US" altLang="ja-JP" dirty="0">
              <a:solidFill>
                <a:schemeClr val="tx1"/>
              </a:solidFill>
            </a:endParaRPr>
          </a:p>
        </p:txBody>
      </p:sp>
      <p:sp>
        <p:nvSpPr>
          <p:cNvPr id="23" name="テキスト ボックス 22">
            <a:extLst>
              <a:ext uri="{FF2B5EF4-FFF2-40B4-BE49-F238E27FC236}">
                <a16:creationId xmlns:a16="http://schemas.microsoft.com/office/drawing/2014/main" id="{2A2C31C0-C8B2-5F41-5B63-3F4DD0302ED0}"/>
              </a:ext>
            </a:extLst>
          </p:cNvPr>
          <p:cNvSpPr txBox="1"/>
          <p:nvPr/>
        </p:nvSpPr>
        <p:spPr>
          <a:xfrm>
            <a:off x="1956062" y="2702737"/>
            <a:ext cx="432000" cy="369332"/>
          </a:xfrm>
          <a:prstGeom prst="rect">
            <a:avLst/>
          </a:prstGeom>
          <a:noFill/>
        </p:spPr>
        <p:txBody>
          <a:bodyPr wrap="square" rtlCol="0">
            <a:spAutoFit/>
          </a:bodyPr>
          <a:lstStyle/>
          <a:p>
            <a:pPr algn="ctr"/>
            <a:r>
              <a:rPr kumimoji="1" lang="ja-JP" altLang="en-US" dirty="0">
                <a:solidFill>
                  <a:srgbClr val="FF0000"/>
                </a:solidFill>
                <a:latin typeface="Meiryo UI"/>
                <a:ea typeface="Meiryo UI"/>
              </a:rPr>
              <a:t>②</a:t>
            </a:r>
            <a:endParaRPr kumimoji="1" lang="ja-JP" altLang="en-US" dirty="0"/>
          </a:p>
        </p:txBody>
      </p:sp>
      <p:sp>
        <p:nvSpPr>
          <p:cNvPr id="26" name="テキスト ボックス 25">
            <a:extLst>
              <a:ext uri="{FF2B5EF4-FFF2-40B4-BE49-F238E27FC236}">
                <a16:creationId xmlns:a16="http://schemas.microsoft.com/office/drawing/2014/main" id="{9F3FAA97-28A9-6C06-3AF8-2C0155619544}"/>
              </a:ext>
            </a:extLst>
          </p:cNvPr>
          <p:cNvSpPr txBox="1"/>
          <p:nvPr/>
        </p:nvSpPr>
        <p:spPr>
          <a:xfrm>
            <a:off x="1956062" y="2124086"/>
            <a:ext cx="432000" cy="369332"/>
          </a:xfrm>
          <a:prstGeom prst="rect">
            <a:avLst/>
          </a:prstGeom>
          <a:noFill/>
        </p:spPr>
        <p:txBody>
          <a:bodyPr wrap="square" rtlCol="0">
            <a:spAutoFit/>
          </a:bodyPr>
          <a:lstStyle/>
          <a:p>
            <a:pPr algn="ctr"/>
            <a:r>
              <a:rPr kumimoji="1" lang="ja-JP" altLang="en-US" dirty="0">
                <a:solidFill>
                  <a:srgbClr val="FF0000"/>
                </a:solidFill>
                <a:latin typeface="Meiryo UI"/>
                <a:ea typeface="Meiryo UI"/>
              </a:rPr>
              <a:t>①</a:t>
            </a:r>
            <a:endParaRPr kumimoji="1" lang="ja-JP" altLang="en-US" dirty="0"/>
          </a:p>
        </p:txBody>
      </p:sp>
      <p:sp>
        <p:nvSpPr>
          <p:cNvPr id="27" name="フレーム 26">
            <a:extLst>
              <a:ext uri="{FF2B5EF4-FFF2-40B4-BE49-F238E27FC236}">
                <a16:creationId xmlns:a16="http://schemas.microsoft.com/office/drawing/2014/main" id="{ED6DCF33-4FE8-39DD-A14F-BFA5AFC64AF7}"/>
              </a:ext>
            </a:extLst>
          </p:cNvPr>
          <p:cNvSpPr/>
          <p:nvPr/>
        </p:nvSpPr>
        <p:spPr>
          <a:xfrm>
            <a:off x="443258" y="1326166"/>
            <a:ext cx="3862042" cy="5227034"/>
          </a:xfrm>
          <a:prstGeom prst="frame">
            <a:avLst>
              <a:gd name="adj1" fmla="val 55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sp>
        <p:nvSpPr>
          <p:cNvPr id="30" name="角丸四角形 7">
            <a:extLst>
              <a:ext uri="{FF2B5EF4-FFF2-40B4-BE49-F238E27FC236}">
                <a16:creationId xmlns:a16="http://schemas.microsoft.com/office/drawing/2014/main" id="{7DEC696F-4229-A4D0-6125-FFDED9D6382E}"/>
              </a:ext>
            </a:extLst>
          </p:cNvPr>
          <p:cNvSpPr/>
          <p:nvPr/>
        </p:nvSpPr>
        <p:spPr>
          <a:xfrm>
            <a:off x="567614" y="5196343"/>
            <a:ext cx="1388448" cy="30165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364976DC-C635-B0B6-ED27-BC8AD945FA89}"/>
              </a:ext>
            </a:extLst>
          </p:cNvPr>
          <p:cNvSpPr txBox="1"/>
          <p:nvPr/>
        </p:nvSpPr>
        <p:spPr>
          <a:xfrm>
            <a:off x="1956062" y="5162502"/>
            <a:ext cx="432000" cy="369332"/>
          </a:xfrm>
          <a:prstGeom prst="rect">
            <a:avLst/>
          </a:prstGeom>
          <a:noFill/>
        </p:spPr>
        <p:txBody>
          <a:bodyPr wrap="square" rtlCol="0">
            <a:spAutoFit/>
          </a:bodyPr>
          <a:lstStyle/>
          <a:p>
            <a:pPr algn="ctr"/>
            <a:r>
              <a:rPr lang="ja-JP" altLang="en-US" dirty="0">
                <a:solidFill>
                  <a:srgbClr val="FF0000"/>
                </a:solidFill>
                <a:latin typeface="Meiryo UI"/>
                <a:ea typeface="Meiryo UI"/>
              </a:rPr>
              <a:t>③</a:t>
            </a:r>
            <a:endParaRPr kumimoji="1" lang="ja-JP" altLang="en-US" dirty="0"/>
          </a:p>
        </p:txBody>
      </p:sp>
    </p:spTree>
    <p:extLst>
      <p:ext uri="{BB962C8B-B14F-4D97-AF65-F5344CB8AC3E}">
        <p14:creationId xmlns:p14="http://schemas.microsoft.com/office/powerpoint/2010/main" val="1029133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3D1C43A-337B-6681-3AE5-18B6340EBA6D}"/>
              </a:ext>
            </a:extLst>
          </p:cNvPr>
          <p:cNvPicPr>
            <a:picLocks noChangeAspect="1"/>
          </p:cNvPicPr>
          <p:nvPr/>
        </p:nvPicPr>
        <p:blipFill>
          <a:blip r:embed="rId2"/>
          <a:stretch>
            <a:fillRect/>
          </a:stretch>
        </p:blipFill>
        <p:spPr>
          <a:xfrm>
            <a:off x="3064951" y="1647163"/>
            <a:ext cx="2429062" cy="4415135"/>
          </a:xfrm>
          <a:prstGeom prst="rect">
            <a:avLst/>
          </a:prstGeom>
        </p:spPr>
      </p:pic>
      <p:sp>
        <p:nvSpPr>
          <p:cNvPr id="2" name="テキスト プレースホルダ 38">
            <a:extLst>
              <a:ext uri="{FF2B5EF4-FFF2-40B4-BE49-F238E27FC236}">
                <a16:creationId xmlns:a16="http://schemas.microsoft.com/office/drawing/2014/main" id="{F9CAD1C2-A73B-6BAA-7D9C-3BE51016B2B9}"/>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賃金引上げ枠（関連書類の添付）</a:t>
            </a:r>
            <a:endParaRPr lang="en-US" altLang="ja-JP" sz="1400" b="1" dirty="0">
              <a:cs typeface="メイリオ" panose="020B0604030504040204" pitchFamily="50" charset="-128"/>
            </a:endParaRPr>
          </a:p>
        </p:txBody>
      </p:sp>
      <p:sp>
        <p:nvSpPr>
          <p:cNvPr id="9" name="テキスト ボックス 8">
            <a:extLst>
              <a:ext uri="{FF2B5EF4-FFF2-40B4-BE49-F238E27FC236}">
                <a16:creationId xmlns:a16="http://schemas.microsoft.com/office/drawing/2014/main" id="{452C753D-61DB-6461-77DF-2F20FDC4301A}"/>
              </a:ext>
            </a:extLst>
          </p:cNvPr>
          <p:cNvSpPr txBox="1"/>
          <p:nvPr/>
        </p:nvSpPr>
        <p:spPr>
          <a:xfrm>
            <a:off x="6316135" y="2469736"/>
            <a:ext cx="5772234" cy="1815882"/>
          </a:xfrm>
          <a:prstGeom prst="rect">
            <a:avLst/>
          </a:prstGeom>
          <a:noFill/>
        </p:spPr>
        <p:txBody>
          <a:bodyPr wrap="square" lIns="91440" tIns="45720" rIns="91440" bIns="45720" anchor="t">
            <a:spAutoFit/>
          </a:bodyPr>
          <a:lstStyle/>
          <a:p>
            <a:br>
              <a:rPr lang="en-US" altLang="ja-JP" sz="1400" dirty="0">
                <a:latin typeface="Meiryo UI" panose="020B0604030504040204" pitchFamily="50" charset="-128"/>
                <a:ea typeface="Meiryo UI" panose="020B0604030504040204" pitchFamily="50" charset="-128"/>
              </a:rPr>
            </a:br>
            <a:r>
              <a:rPr lang="ja-JP" altLang="en-US" sz="1400" dirty="0">
                <a:solidFill>
                  <a:srgbClr val="FF0000"/>
                </a:solidFill>
                <a:latin typeface="Meiryo UI" panose="020B0604030504040204" pitchFamily="50" charset="-128"/>
                <a:ea typeface="Meiryo UI" panose="020B0604030504040204" pitchFamily="50" charset="-128"/>
              </a:rPr>
              <a:t>①　</a:t>
            </a:r>
            <a:r>
              <a:rPr lang="ja-JP" altLang="en-US" sz="1400" dirty="0">
                <a:latin typeface="Meiryo UI" panose="020B0604030504040204" pitchFamily="50" charset="-128"/>
                <a:ea typeface="Meiryo UI" panose="020B0604030504040204" pitchFamily="50" charset="-128"/>
              </a:rPr>
              <a:t>役員、専従者従業員を除く全従業員分の「労働基準法に基づく、</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直近</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か月分の賃金台帳」を添付してください。　</a:t>
            </a:r>
            <a:endParaRPr lang="en-US" altLang="ja-JP" sz="1400" dirty="0">
              <a:latin typeface="Meiryo UI" panose="020B0604030504040204" pitchFamily="50" charset="-128"/>
              <a:ea typeface="Meiryo UI" panose="020B0604030504040204" pitchFamily="50" charset="-128"/>
            </a:endParaRPr>
          </a:p>
          <a:p>
            <a:br>
              <a:rPr lang="en-US" altLang="ja-JP" sz="1400" dirty="0">
                <a:latin typeface="Meiryo UI" panose="020B0604030504040204" pitchFamily="50" charset="-128"/>
                <a:ea typeface="Meiryo UI" panose="020B0604030504040204" pitchFamily="50" charset="-128"/>
              </a:rPr>
            </a:br>
            <a:r>
              <a:rPr lang="ja-JP" altLang="en-US" sz="1400" dirty="0">
                <a:solidFill>
                  <a:srgbClr val="FF0000"/>
                </a:solidFill>
                <a:latin typeface="Meiryo UI" panose="020B0604030504040204" pitchFamily="50" charset="-128"/>
                <a:ea typeface="Meiryo UI" panose="020B0604030504040204" pitchFamily="50" charset="-128"/>
              </a:rPr>
              <a:t>②　</a:t>
            </a:r>
            <a:r>
              <a:rPr lang="ja-JP" altLang="en-US" sz="1400" dirty="0">
                <a:latin typeface="Meiryo UI" panose="020B0604030504040204" pitchFamily="50" charset="-128"/>
                <a:ea typeface="Meiryo UI" panose="020B0604030504040204" pitchFamily="50" charset="-128"/>
              </a:rPr>
              <a:t>役員、専従者従業員を除く全従業員分の「雇用条件</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日の所定労働</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時間、年間休日</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が記載された書類」を添付してください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ファイルアップロード方法は</a:t>
            </a:r>
            <a:r>
              <a:rPr lang="en-US" altLang="ja-JP" sz="1400" b="1" u="sng" dirty="0">
                <a:solidFill>
                  <a:srgbClr val="FF0000"/>
                </a:solidFill>
                <a:latin typeface="Meiryo UI" panose="020B0604030504040204" pitchFamily="50" charset="-128"/>
                <a:ea typeface="Meiryo UI" panose="020B0604030504040204" pitchFamily="50" charset="-128"/>
              </a:rPr>
              <a:t>P.51</a:t>
            </a:r>
            <a:r>
              <a:rPr lang="ja-JP" altLang="en-US" sz="1400" dirty="0">
                <a:latin typeface="Meiryo UI" panose="020B0604030504040204" pitchFamily="50" charset="-128"/>
                <a:ea typeface="Meiryo UI" panose="020B0604030504040204" pitchFamily="50" charset="-128"/>
              </a:rPr>
              <a:t>を参考にしてください。</a:t>
            </a:r>
            <a:endParaRPr lang="en-US" altLang="ja-JP" sz="14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4A603587-0BE4-83C1-2B4F-E02D2C7B1222}"/>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4B7A0A11-AB9B-9D78-EF23-78BDBABC70F1}"/>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賃金引上げ枠画面の続きです。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賃金引上げ枠に関する情報を入力してください。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86B2502E-519D-0B42-12A7-3CE58AC056FB}"/>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7" name="図 16" descr="図形&#10;&#10;低い精度で自動的に生成された説明">
            <a:extLst>
              <a:ext uri="{FF2B5EF4-FFF2-40B4-BE49-F238E27FC236}">
                <a16:creationId xmlns:a16="http://schemas.microsoft.com/office/drawing/2014/main" id="{F06AF892-7FEE-CA59-FB58-6DE1E5F84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sp>
        <p:nvSpPr>
          <p:cNvPr id="13" name="テキスト ボックス 12">
            <a:extLst>
              <a:ext uri="{FF2B5EF4-FFF2-40B4-BE49-F238E27FC236}">
                <a16:creationId xmlns:a16="http://schemas.microsoft.com/office/drawing/2014/main" id="{8E77ECC3-2399-8128-30D7-5B7E7DF92F77}"/>
              </a:ext>
            </a:extLst>
          </p:cNvPr>
          <p:cNvSpPr txBox="1"/>
          <p:nvPr/>
        </p:nvSpPr>
        <p:spPr>
          <a:xfrm>
            <a:off x="2937516" y="3045661"/>
            <a:ext cx="432000" cy="369332"/>
          </a:xfrm>
          <a:prstGeom prst="rect">
            <a:avLst/>
          </a:prstGeom>
          <a:noFill/>
        </p:spPr>
        <p:txBody>
          <a:bodyPr wrap="square" rtlCol="0">
            <a:spAutoFit/>
          </a:bodyPr>
          <a:lstStyle/>
          <a:p>
            <a:pPr algn="ctr"/>
            <a:r>
              <a:rPr kumimoji="1" lang="ja-JP" altLang="en-US" dirty="0">
                <a:solidFill>
                  <a:srgbClr val="FF0000"/>
                </a:solidFill>
                <a:latin typeface="Meiryo UI"/>
                <a:ea typeface="Meiryo UI"/>
              </a:rPr>
              <a:t>①</a:t>
            </a:r>
            <a:endParaRPr kumimoji="1" lang="ja-JP" altLang="en-US" dirty="0"/>
          </a:p>
        </p:txBody>
      </p:sp>
      <p:sp>
        <p:nvSpPr>
          <p:cNvPr id="14" name="テキスト ボックス 13">
            <a:extLst>
              <a:ext uri="{FF2B5EF4-FFF2-40B4-BE49-F238E27FC236}">
                <a16:creationId xmlns:a16="http://schemas.microsoft.com/office/drawing/2014/main" id="{3FD81891-8AED-ED46-921E-46DA7E084FFC}"/>
              </a:ext>
            </a:extLst>
          </p:cNvPr>
          <p:cNvSpPr txBox="1"/>
          <p:nvPr/>
        </p:nvSpPr>
        <p:spPr>
          <a:xfrm>
            <a:off x="2937516" y="4176274"/>
            <a:ext cx="432000" cy="369332"/>
          </a:xfrm>
          <a:prstGeom prst="rect">
            <a:avLst/>
          </a:prstGeom>
          <a:noFill/>
        </p:spPr>
        <p:txBody>
          <a:bodyPr wrap="square" rtlCol="0">
            <a:spAutoFit/>
          </a:bodyPr>
          <a:lstStyle/>
          <a:p>
            <a:pPr algn="ctr"/>
            <a:r>
              <a:rPr kumimoji="1" lang="ja-JP" altLang="en-US" dirty="0">
                <a:solidFill>
                  <a:srgbClr val="FF0000"/>
                </a:solidFill>
              </a:rPr>
              <a:t>②</a:t>
            </a:r>
          </a:p>
        </p:txBody>
      </p:sp>
      <p:sp>
        <p:nvSpPr>
          <p:cNvPr id="18" name="角丸四角形 7">
            <a:extLst>
              <a:ext uri="{FF2B5EF4-FFF2-40B4-BE49-F238E27FC236}">
                <a16:creationId xmlns:a16="http://schemas.microsoft.com/office/drawing/2014/main" id="{DA8A9ECA-B9FF-2FBB-5F2F-BDCFF8E5D3DF}"/>
              </a:ext>
            </a:extLst>
          </p:cNvPr>
          <p:cNvSpPr/>
          <p:nvPr/>
        </p:nvSpPr>
        <p:spPr>
          <a:xfrm>
            <a:off x="3369516" y="3058508"/>
            <a:ext cx="1935729" cy="294665"/>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9" name="角丸四角形 7">
            <a:extLst>
              <a:ext uri="{FF2B5EF4-FFF2-40B4-BE49-F238E27FC236}">
                <a16:creationId xmlns:a16="http://schemas.microsoft.com/office/drawing/2014/main" id="{0E21DA45-4D0D-2476-0480-AB904A46F949}"/>
              </a:ext>
            </a:extLst>
          </p:cNvPr>
          <p:cNvSpPr/>
          <p:nvPr/>
        </p:nvSpPr>
        <p:spPr>
          <a:xfrm>
            <a:off x="3369516" y="4188283"/>
            <a:ext cx="1935729" cy="294665"/>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96803D13-21E5-363A-592C-D754EFE60F0F}"/>
              </a:ext>
            </a:extLst>
          </p:cNvPr>
          <p:cNvPicPr>
            <a:picLocks noChangeAspect="1"/>
          </p:cNvPicPr>
          <p:nvPr/>
        </p:nvPicPr>
        <p:blipFill>
          <a:blip r:embed="rId4"/>
          <a:stretch>
            <a:fillRect/>
          </a:stretch>
        </p:blipFill>
        <p:spPr>
          <a:xfrm>
            <a:off x="571581" y="1437027"/>
            <a:ext cx="2070206" cy="4470630"/>
          </a:xfrm>
          <a:prstGeom prst="rect">
            <a:avLst/>
          </a:prstGeom>
        </p:spPr>
      </p:pic>
    </p:spTree>
    <p:extLst>
      <p:ext uri="{BB962C8B-B14F-4D97-AF65-F5344CB8AC3E}">
        <p14:creationId xmlns:p14="http://schemas.microsoft.com/office/powerpoint/2010/main" val="332075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59A96048-16A4-2293-94CA-FA4BF64A4604}"/>
              </a:ext>
            </a:extLst>
          </p:cNvPr>
          <p:cNvPicPr>
            <a:picLocks noChangeAspect="1"/>
          </p:cNvPicPr>
          <p:nvPr/>
        </p:nvPicPr>
        <p:blipFill>
          <a:blip r:embed="rId3"/>
          <a:stretch>
            <a:fillRect/>
          </a:stretch>
        </p:blipFill>
        <p:spPr>
          <a:xfrm>
            <a:off x="3010414" y="1579962"/>
            <a:ext cx="2325789" cy="4961683"/>
          </a:xfrm>
          <a:prstGeom prst="rect">
            <a:avLst/>
          </a:prstGeom>
        </p:spPr>
      </p:pic>
      <p:sp>
        <p:nvSpPr>
          <p:cNvPr id="2" name="テキスト プレースホルダ 38">
            <a:extLst>
              <a:ext uri="{FF2B5EF4-FFF2-40B4-BE49-F238E27FC236}">
                <a16:creationId xmlns:a16="http://schemas.microsoft.com/office/drawing/2014/main" id="{F9CAD1C2-A73B-6BAA-7D9C-3BE51016B2B9}"/>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賃金引上げ枠（赤字事業者</a:t>
            </a:r>
            <a:r>
              <a:rPr lang="en-US" altLang="ja-JP" sz="1400" b="1" dirty="0">
                <a:cs typeface="メイリオ" panose="020B0604030504040204" pitchFamily="50" charset="-128"/>
              </a:rPr>
              <a:t>:</a:t>
            </a:r>
            <a:r>
              <a:rPr lang="ja-JP" altLang="en-US" sz="1400" b="1" dirty="0">
                <a:cs typeface="メイリオ" panose="020B0604030504040204" pitchFamily="50" charset="-128"/>
              </a:rPr>
              <a:t>関連書類の添付）</a:t>
            </a:r>
            <a:endParaRPr lang="en-US" altLang="ja-JP" sz="1400" b="1" dirty="0">
              <a:cs typeface="メイリオ" panose="020B0604030504040204" pitchFamily="50" charset="-128"/>
            </a:endParaRPr>
          </a:p>
        </p:txBody>
      </p:sp>
      <p:sp>
        <p:nvSpPr>
          <p:cNvPr id="9" name="テキスト ボックス 8">
            <a:extLst>
              <a:ext uri="{FF2B5EF4-FFF2-40B4-BE49-F238E27FC236}">
                <a16:creationId xmlns:a16="http://schemas.microsoft.com/office/drawing/2014/main" id="{452C753D-61DB-6461-77DF-2F20FDC4301A}"/>
              </a:ext>
            </a:extLst>
          </p:cNvPr>
          <p:cNvSpPr txBox="1"/>
          <p:nvPr/>
        </p:nvSpPr>
        <p:spPr>
          <a:xfrm>
            <a:off x="6316135" y="2469736"/>
            <a:ext cx="5772234" cy="3108543"/>
          </a:xfrm>
          <a:prstGeom prst="rect">
            <a:avLst/>
          </a:prstGeom>
          <a:noFill/>
        </p:spPr>
        <p:txBody>
          <a:bodyPr wrap="square" lIns="91440" tIns="45720" rIns="91440" bIns="45720" anchor="t">
            <a:spAutoFit/>
          </a:bodyPr>
          <a:lstStyle/>
          <a:p>
            <a:br>
              <a:rPr lang="en-US" altLang="ja-JP" sz="1400" dirty="0">
                <a:latin typeface="Meiryo UI" panose="020B0604030504040204" pitchFamily="50" charset="-128"/>
                <a:ea typeface="Meiryo UI" panose="020B0604030504040204" pitchFamily="50" charset="-128"/>
              </a:rPr>
            </a:br>
            <a:r>
              <a:rPr lang="ja-JP" altLang="en-US" sz="1400" dirty="0">
                <a:solidFill>
                  <a:srgbClr val="FF0000"/>
                </a:solidFill>
                <a:latin typeface="Meiryo UI" panose="020B0604030504040204" pitchFamily="50" charset="-128"/>
                <a:ea typeface="Meiryo UI" panose="020B0604030504040204" pitchFamily="50" charset="-128"/>
              </a:rPr>
              <a:t>①　</a:t>
            </a:r>
            <a:r>
              <a:rPr lang="ja-JP" altLang="en-US" sz="1400" dirty="0">
                <a:latin typeface="Meiryo UI" panose="020B0604030504040204" pitchFamily="50" charset="-128"/>
                <a:ea typeface="Meiryo UI" panose="020B0604030504040204" pitchFamily="50" charset="-128"/>
              </a:rPr>
              <a:t>役員、専従者従業員を除く全従業員分の「労働基準法に基づく、</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直近</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か月分の賃金台帳」を添付してください。　</a:t>
            </a:r>
            <a:endParaRPr lang="en-US" altLang="ja-JP" sz="1400" dirty="0">
              <a:latin typeface="Meiryo UI" panose="020B0604030504040204" pitchFamily="50" charset="-128"/>
              <a:ea typeface="Meiryo UI" panose="020B0604030504040204" pitchFamily="50" charset="-128"/>
            </a:endParaRPr>
          </a:p>
          <a:p>
            <a:br>
              <a:rPr lang="en-US" altLang="ja-JP" sz="1400" dirty="0">
                <a:latin typeface="Meiryo UI" panose="020B0604030504040204" pitchFamily="50" charset="-128"/>
                <a:ea typeface="Meiryo UI" panose="020B0604030504040204" pitchFamily="50" charset="-128"/>
              </a:rPr>
            </a:br>
            <a:r>
              <a:rPr lang="ja-JP" altLang="en-US" sz="1400" dirty="0">
                <a:solidFill>
                  <a:srgbClr val="FF0000"/>
                </a:solidFill>
                <a:latin typeface="Meiryo UI" panose="020B0604030504040204" pitchFamily="50" charset="-128"/>
                <a:ea typeface="Meiryo UI" panose="020B0604030504040204" pitchFamily="50" charset="-128"/>
              </a:rPr>
              <a:t>②　</a:t>
            </a:r>
            <a:r>
              <a:rPr lang="ja-JP" altLang="en-US" sz="1400" dirty="0">
                <a:latin typeface="Meiryo UI" panose="020B0604030504040204" pitchFamily="50" charset="-128"/>
                <a:ea typeface="Meiryo UI" panose="020B0604030504040204" pitchFamily="50" charset="-128"/>
              </a:rPr>
              <a:t>役員、専従者従業員を除く全従業員分の「雇用条件</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日の所定労働</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時間、年間休日</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が記載された書類」を添付してください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pPr>
              <a:tabLst>
                <a:tab pos="0" algn="l"/>
              </a:tabLst>
            </a:pPr>
            <a:r>
              <a:rPr lang="ja-JP" altLang="en-US" sz="1400" dirty="0">
                <a:solidFill>
                  <a:srgbClr val="FF0000"/>
                </a:solidFill>
                <a:latin typeface="Meiryo UI" panose="020B0604030504040204" pitchFamily="50" charset="-128"/>
                <a:ea typeface="Meiryo UI" panose="020B0604030504040204" pitchFamily="50" charset="-128"/>
              </a:rPr>
              <a:t>③　</a:t>
            </a:r>
            <a:r>
              <a:rPr lang="ja-JP" altLang="en-US" sz="1400" dirty="0">
                <a:latin typeface="Meiryo UI" panose="020B0604030504040204" pitchFamily="50" charset="-128"/>
                <a:ea typeface="Meiryo UI" panose="020B0604030504040204" pitchFamily="50" charset="-128"/>
              </a:rPr>
              <a:t>直近１期に税務署へ提出した、法人税申告書の別表一・別表四の写しを</a:t>
            </a: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添付してください。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④　</a:t>
            </a:r>
            <a:r>
              <a:rPr lang="ja-JP" altLang="en-US" sz="1400" dirty="0">
                <a:latin typeface="Meiryo UI" panose="020B0604030504040204" pitchFamily="50" charset="-128"/>
                <a:ea typeface="Meiryo UI" panose="020B0604030504040204" pitchFamily="50" charset="-128"/>
              </a:rPr>
              <a:t>電子申告</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該当する項目をチェックしてください。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ファイルアップロード方法は</a:t>
            </a:r>
            <a:r>
              <a:rPr lang="en-US" altLang="ja-JP" sz="1400" b="1" u="sng" dirty="0">
                <a:solidFill>
                  <a:srgbClr val="FF0000"/>
                </a:solidFill>
                <a:latin typeface="Meiryo UI" panose="020B0604030504040204" pitchFamily="50" charset="-128"/>
                <a:ea typeface="Meiryo UI" panose="020B0604030504040204" pitchFamily="50" charset="-128"/>
              </a:rPr>
              <a:t>P.51</a:t>
            </a:r>
            <a:r>
              <a:rPr lang="ja-JP" altLang="en-US" sz="1400" dirty="0">
                <a:latin typeface="Meiryo UI" panose="020B0604030504040204" pitchFamily="50" charset="-128"/>
                <a:ea typeface="Meiryo UI" panose="020B0604030504040204" pitchFamily="50" charset="-128"/>
              </a:rPr>
              <a:t>を参考にしてください。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4A603587-0BE4-83C1-2B4F-E02D2C7B1222}"/>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4B7A0A11-AB9B-9D78-EF23-78BDBABC70F1}"/>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賃金引上げ枠（赤字事業者）画面の続きです。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賃金引上げ枠に関する情報を入力してください。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86B2502E-519D-0B42-12A7-3CE58AC056FB}"/>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7" name="図 16" descr="図形&#10;&#10;低い精度で自動的に生成された説明">
            <a:extLst>
              <a:ext uri="{FF2B5EF4-FFF2-40B4-BE49-F238E27FC236}">
                <a16:creationId xmlns:a16="http://schemas.microsoft.com/office/drawing/2014/main" id="{F06AF892-7FEE-CA59-FB58-6DE1E5F845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sp>
        <p:nvSpPr>
          <p:cNvPr id="4" name="テキスト ボックス 3">
            <a:extLst>
              <a:ext uri="{FF2B5EF4-FFF2-40B4-BE49-F238E27FC236}">
                <a16:creationId xmlns:a16="http://schemas.microsoft.com/office/drawing/2014/main" id="{22D86DF0-33B2-E659-2767-9C0547FB45E0}"/>
              </a:ext>
            </a:extLst>
          </p:cNvPr>
          <p:cNvSpPr txBox="1"/>
          <p:nvPr/>
        </p:nvSpPr>
        <p:spPr>
          <a:xfrm>
            <a:off x="2773609" y="2750335"/>
            <a:ext cx="415498" cy="369332"/>
          </a:xfrm>
          <a:prstGeom prst="rect">
            <a:avLst/>
          </a:prstGeom>
          <a:noFill/>
        </p:spPr>
        <p:txBody>
          <a:bodyPr wrap="none" rtlCol="0">
            <a:spAutoFit/>
          </a:bodyPr>
          <a:lstStyle/>
          <a:p>
            <a:r>
              <a:rPr lang="ja-JP" altLang="en-US" sz="1800" dirty="0">
                <a:solidFill>
                  <a:srgbClr val="FF0000"/>
                </a:solidFill>
                <a:latin typeface="Meiryo UI"/>
                <a:ea typeface="Meiryo UI"/>
              </a:rPr>
              <a:t>①</a:t>
            </a:r>
            <a:endParaRPr kumimoji="1" lang="ja-JP" altLang="en-US" dirty="0"/>
          </a:p>
        </p:txBody>
      </p:sp>
      <p:sp>
        <p:nvSpPr>
          <p:cNvPr id="5" name="テキスト ボックス 4">
            <a:extLst>
              <a:ext uri="{FF2B5EF4-FFF2-40B4-BE49-F238E27FC236}">
                <a16:creationId xmlns:a16="http://schemas.microsoft.com/office/drawing/2014/main" id="{F4737604-AC7E-8838-9511-DC690C4D691B}"/>
              </a:ext>
            </a:extLst>
          </p:cNvPr>
          <p:cNvSpPr txBox="1"/>
          <p:nvPr/>
        </p:nvSpPr>
        <p:spPr>
          <a:xfrm>
            <a:off x="2773609" y="3917569"/>
            <a:ext cx="415498" cy="369332"/>
          </a:xfrm>
          <a:prstGeom prst="rect">
            <a:avLst/>
          </a:prstGeom>
          <a:noFill/>
        </p:spPr>
        <p:txBody>
          <a:bodyPr wrap="none" rtlCol="0">
            <a:spAutoFit/>
          </a:bodyPr>
          <a:lstStyle/>
          <a:p>
            <a:r>
              <a:rPr kumimoji="1" lang="ja-JP" altLang="en-US" dirty="0">
                <a:solidFill>
                  <a:srgbClr val="FF0000"/>
                </a:solidFill>
                <a:latin typeface="Meiryo UI"/>
                <a:ea typeface="Meiryo UI"/>
              </a:rPr>
              <a:t>②</a:t>
            </a:r>
            <a:endParaRPr kumimoji="1" lang="ja-JP" altLang="en-US" dirty="0"/>
          </a:p>
        </p:txBody>
      </p:sp>
      <p:sp>
        <p:nvSpPr>
          <p:cNvPr id="6" name="角丸四角形 7">
            <a:extLst>
              <a:ext uri="{FF2B5EF4-FFF2-40B4-BE49-F238E27FC236}">
                <a16:creationId xmlns:a16="http://schemas.microsoft.com/office/drawing/2014/main" id="{014060BE-159F-83D9-1884-12825CE5AD76}"/>
              </a:ext>
            </a:extLst>
          </p:cNvPr>
          <p:cNvSpPr/>
          <p:nvPr/>
        </p:nvSpPr>
        <p:spPr>
          <a:xfrm>
            <a:off x="3232013" y="2945091"/>
            <a:ext cx="1904297" cy="234465"/>
          </a:xfrm>
          <a:prstGeom prst="roundRect">
            <a:avLst>
              <a:gd name="adj" fmla="val 13367"/>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7" name="角丸四角形 7">
            <a:extLst>
              <a:ext uri="{FF2B5EF4-FFF2-40B4-BE49-F238E27FC236}">
                <a16:creationId xmlns:a16="http://schemas.microsoft.com/office/drawing/2014/main" id="{18F52778-E4F1-7925-3BF1-EEFF175A9A55}"/>
              </a:ext>
            </a:extLst>
          </p:cNvPr>
          <p:cNvSpPr/>
          <p:nvPr/>
        </p:nvSpPr>
        <p:spPr>
          <a:xfrm>
            <a:off x="3232013" y="5323014"/>
            <a:ext cx="1904297" cy="213819"/>
          </a:xfrm>
          <a:prstGeom prst="roundRect">
            <a:avLst>
              <a:gd name="adj" fmla="val 13367"/>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1" name="角丸四角形 7">
            <a:extLst>
              <a:ext uri="{FF2B5EF4-FFF2-40B4-BE49-F238E27FC236}">
                <a16:creationId xmlns:a16="http://schemas.microsoft.com/office/drawing/2014/main" id="{8510608A-56BF-7ACD-3709-8A57E6866ABA}"/>
              </a:ext>
            </a:extLst>
          </p:cNvPr>
          <p:cNvSpPr/>
          <p:nvPr/>
        </p:nvSpPr>
        <p:spPr>
          <a:xfrm>
            <a:off x="3232013" y="4014512"/>
            <a:ext cx="1904297" cy="234465"/>
          </a:xfrm>
          <a:prstGeom prst="roundRect">
            <a:avLst>
              <a:gd name="adj" fmla="val 13367"/>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D9D34ADC-C918-77C7-4162-7D56ABEE7B4F}"/>
              </a:ext>
            </a:extLst>
          </p:cNvPr>
          <p:cNvSpPr txBox="1"/>
          <p:nvPr/>
        </p:nvSpPr>
        <p:spPr>
          <a:xfrm>
            <a:off x="2773609" y="5076178"/>
            <a:ext cx="415498" cy="369332"/>
          </a:xfrm>
          <a:prstGeom prst="rect">
            <a:avLst/>
          </a:prstGeom>
          <a:noFill/>
        </p:spPr>
        <p:txBody>
          <a:bodyPr wrap="none" rtlCol="0">
            <a:spAutoFit/>
          </a:bodyPr>
          <a:lstStyle/>
          <a:p>
            <a:r>
              <a:rPr kumimoji="1" lang="ja-JP" altLang="en-US" dirty="0">
                <a:solidFill>
                  <a:srgbClr val="FF0000"/>
                </a:solidFill>
                <a:latin typeface="Meiryo UI"/>
                <a:ea typeface="Meiryo UI"/>
              </a:rPr>
              <a:t>③</a:t>
            </a:r>
            <a:endParaRPr kumimoji="1" lang="ja-JP" altLang="en-US" dirty="0"/>
          </a:p>
        </p:txBody>
      </p:sp>
      <p:sp>
        <p:nvSpPr>
          <p:cNvPr id="10" name="角丸四角形 7">
            <a:extLst>
              <a:ext uri="{FF2B5EF4-FFF2-40B4-BE49-F238E27FC236}">
                <a16:creationId xmlns:a16="http://schemas.microsoft.com/office/drawing/2014/main" id="{8E5990EE-D9CF-EF8A-2EEB-AD1990248462}"/>
              </a:ext>
            </a:extLst>
          </p:cNvPr>
          <p:cNvSpPr/>
          <p:nvPr/>
        </p:nvSpPr>
        <p:spPr>
          <a:xfrm>
            <a:off x="3232013" y="5607170"/>
            <a:ext cx="1904297" cy="565787"/>
          </a:xfrm>
          <a:prstGeom prst="roundRect">
            <a:avLst>
              <a:gd name="adj" fmla="val 13367"/>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3" name="テキスト ボックス 11">
            <a:extLst>
              <a:ext uri="{FF2B5EF4-FFF2-40B4-BE49-F238E27FC236}">
                <a16:creationId xmlns:a16="http://schemas.microsoft.com/office/drawing/2014/main" id="{379B3E55-D7EB-7045-9ED2-3421AD67F285}"/>
              </a:ext>
            </a:extLst>
          </p:cNvPr>
          <p:cNvSpPr txBox="1"/>
          <p:nvPr/>
        </p:nvSpPr>
        <p:spPr>
          <a:xfrm>
            <a:off x="2773609" y="5718313"/>
            <a:ext cx="415498" cy="369332"/>
          </a:xfrm>
          <a:prstGeom prst="rect">
            <a:avLst/>
          </a:prstGeom>
          <a:noFill/>
        </p:spPr>
        <p:txBody>
          <a:bodyPr wrap="none" lIns="91440" tIns="45720" rIns="91440" bIns="45720" rtlCol="0" anchor="t">
            <a:spAutoFit/>
          </a:bodyPr>
          <a:lstStyle/>
          <a:p>
            <a:r>
              <a:rPr lang="ja-JP" altLang="en-US">
                <a:solidFill>
                  <a:srgbClr val="FF0000"/>
                </a:solidFill>
                <a:latin typeface="Meiryo UI"/>
                <a:ea typeface="Meiryo UI"/>
              </a:rPr>
              <a:t>④</a:t>
            </a:r>
            <a:endParaRPr lang="ja-JP" altLang="en-US" dirty="0">
              <a:solidFill>
                <a:srgbClr val="FF0000"/>
              </a:solidFill>
              <a:latin typeface="Meiryo UI"/>
              <a:ea typeface="Meiryo UI"/>
            </a:endParaRPr>
          </a:p>
        </p:txBody>
      </p:sp>
      <p:pic>
        <p:nvPicPr>
          <p:cNvPr id="19" name="図 18">
            <a:extLst>
              <a:ext uri="{FF2B5EF4-FFF2-40B4-BE49-F238E27FC236}">
                <a16:creationId xmlns:a16="http://schemas.microsoft.com/office/drawing/2014/main" id="{B38FCBB6-AC53-344A-37A0-163AD396ED23}"/>
              </a:ext>
            </a:extLst>
          </p:cNvPr>
          <p:cNvPicPr>
            <a:picLocks noChangeAspect="1"/>
          </p:cNvPicPr>
          <p:nvPr/>
        </p:nvPicPr>
        <p:blipFill>
          <a:blip r:embed="rId5"/>
          <a:stretch>
            <a:fillRect/>
          </a:stretch>
        </p:blipFill>
        <p:spPr>
          <a:xfrm>
            <a:off x="343207" y="1558288"/>
            <a:ext cx="2398304" cy="4891086"/>
          </a:xfrm>
          <a:prstGeom prst="rect">
            <a:avLst/>
          </a:prstGeom>
        </p:spPr>
      </p:pic>
    </p:spTree>
    <p:extLst>
      <p:ext uri="{BB962C8B-B14F-4D97-AF65-F5344CB8AC3E}">
        <p14:creationId xmlns:p14="http://schemas.microsoft.com/office/powerpoint/2010/main" val="3811231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5954131-5B43-4A88-8505-BD13E820FCA4}"/>
              </a:ext>
            </a:extLst>
          </p:cNvPr>
          <p:cNvPicPr>
            <a:picLocks noChangeAspect="1"/>
          </p:cNvPicPr>
          <p:nvPr/>
        </p:nvPicPr>
        <p:blipFill>
          <a:blip r:embed="rId2"/>
          <a:stretch>
            <a:fillRect/>
          </a:stretch>
        </p:blipFill>
        <p:spPr>
          <a:xfrm>
            <a:off x="156244" y="1409345"/>
            <a:ext cx="1928446" cy="4114800"/>
          </a:xfrm>
          <a:prstGeom prst="rect">
            <a:avLst/>
          </a:prstGeom>
        </p:spPr>
      </p:pic>
      <p:sp>
        <p:nvSpPr>
          <p:cNvPr id="2" name="テキスト プレースホルダ 38">
            <a:extLst>
              <a:ext uri="{FF2B5EF4-FFF2-40B4-BE49-F238E27FC236}">
                <a16:creationId xmlns:a16="http://schemas.microsoft.com/office/drawing/2014/main" id="{FCEB9FAF-C822-1608-3529-0344EA65C6F8}"/>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経営計画入力</a:t>
            </a:r>
            <a:endParaRPr lang="en-US" altLang="ja-JP" sz="1400" b="1" dirty="0">
              <a:cs typeface="メイリオ" panose="020B0604030504040204" pitchFamily="50" charset="-128"/>
            </a:endParaRPr>
          </a:p>
        </p:txBody>
      </p:sp>
      <p:sp>
        <p:nvSpPr>
          <p:cNvPr id="8" name="テキスト ボックス 7">
            <a:extLst>
              <a:ext uri="{FF2B5EF4-FFF2-40B4-BE49-F238E27FC236}">
                <a16:creationId xmlns:a16="http://schemas.microsoft.com/office/drawing/2014/main" id="{1625EA41-4821-89B4-D5F6-C495CD138B6B}"/>
              </a:ext>
            </a:extLst>
          </p:cNvPr>
          <p:cNvSpPr txBox="1"/>
          <p:nvPr/>
        </p:nvSpPr>
        <p:spPr>
          <a:xfrm>
            <a:off x="6351989" y="2597636"/>
            <a:ext cx="5592680" cy="2185214"/>
          </a:xfrm>
          <a:prstGeom prst="rect">
            <a:avLst/>
          </a:prstGeom>
          <a:noFill/>
        </p:spPr>
        <p:txBody>
          <a:bodyPr wrap="square">
            <a:spAutoFit/>
          </a:bodyPr>
          <a:lstStyle/>
          <a:p>
            <a:r>
              <a:rPr lang="ja-JP" altLang="en-US" sz="1400" dirty="0">
                <a:solidFill>
                  <a:srgbClr val="FF0000"/>
                </a:solidFill>
                <a:latin typeface="Meiryo UI" panose="020B0604030504040204" pitchFamily="50" charset="-128"/>
                <a:ea typeface="Meiryo UI" panose="020B0604030504040204" pitchFamily="50" charset="-128"/>
              </a:rPr>
              <a:t>①　</a:t>
            </a:r>
            <a:r>
              <a:rPr lang="ja-JP" altLang="en-US" sz="1400" dirty="0">
                <a:latin typeface="Meiryo UI" panose="020B0604030504040204" pitchFamily="50" charset="-128"/>
                <a:ea typeface="Meiryo UI" panose="020B0604030504040204" pitchFamily="50" charset="-128"/>
              </a:rPr>
              <a:t>企業概要を入力してください。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②　</a:t>
            </a:r>
            <a:r>
              <a:rPr lang="ja-JP" altLang="en-US" sz="1400" dirty="0">
                <a:latin typeface="Meiryo UI" panose="020B0604030504040204" pitchFamily="50" charset="-128"/>
                <a:ea typeface="Meiryo UI" panose="020B0604030504040204" pitchFamily="50" charset="-128"/>
              </a:rPr>
              <a:t>顧客ニーズと市場の動向について入力してください。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solidFill>
                <a:srgbClr val="FF0000"/>
              </a:solidFill>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③　</a:t>
            </a:r>
            <a:r>
              <a:rPr lang="ja-JP" altLang="en-US" sz="1400" dirty="0">
                <a:latin typeface="Meiryo UI" panose="020B0604030504040204" pitchFamily="50" charset="-128"/>
                <a:ea typeface="Meiryo UI" panose="020B0604030504040204" pitchFamily="50" charset="-128"/>
              </a:rPr>
              <a:t>自社や自社の提供する商品・サービスの強みについて入力してください。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solidFill>
                <a:srgbClr val="FF0000"/>
              </a:solidFill>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④　</a:t>
            </a:r>
            <a:r>
              <a:rPr lang="ja-JP" altLang="en-US" sz="1400" dirty="0">
                <a:latin typeface="Meiryo UI" panose="020B0604030504040204" pitchFamily="50" charset="-128"/>
                <a:ea typeface="Meiryo UI" panose="020B0604030504040204" pitchFamily="50" charset="-128"/>
              </a:rPr>
              <a:t>経営方針・目標と今後のプランについて入力してください。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画面上部のリンクから記入例を確認することが可能です。</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書式変更や段落追加などの詳細設定については</a:t>
            </a:r>
            <a:r>
              <a:rPr lang="en-US" altLang="ja-JP" sz="1200" b="1" u="sng" dirty="0">
                <a:solidFill>
                  <a:srgbClr val="FF0000"/>
                </a:solidFill>
                <a:latin typeface="Meiryo UI" panose="020B0604030504040204" pitchFamily="50" charset="-128"/>
                <a:ea typeface="Meiryo UI" panose="020B0604030504040204" pitchFamily="50" charset="-128"/>
              </a:rPr>
              <a:t>P.52,53</a:t>
            </a:r>
            <a:r>
              <a:rPr lang="ja-JP" altLang="en-US" sz="1200" dirty="0">
                <a:latin typeface="Meiryo UI" panose="020B0604030504040204" pitchFamily="50" charset="-128"/>
                <a:ea typeface="Meiryo UI" panose="020B0604030504040204" pitchFamily="50" charset="-128"/>
              </a:rPr>
              <a:t>を参考にしてください。</a:t>
            </a:r>
            <a:endParaRPr lang="en-US" altLang="ja-JP" sz="1200"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9D8CC307-78D2-84ED-BEDB-87F84CE8CF71}"/>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F5F93E58-AEE7-0E80-D233-589DD07DBDE7}"/>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経営計画入力画面です。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経営計画を入力してください。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34AD0788-2E59-A526-4744-1C522D877415}"/>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1" name="図 10" descr="図形&#10;&#10;低い精度で自動的に生成された説明">
            <a:extLst>
              <a:ext uri="{FF2B5EF4-FFF2-40B4-BE49-F238E27FC236}">
                <a16:creationId xmlns:a16="http://schemas.microsoft.com/office/drawing/2014/main" id="{9D35D6FD-2CD2-5125-3A01-82A13337FA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19" name="Picture 11">
            <a:extLst>
              <a:ext uri="{FF2B5EF4-FFF2-40B4-BE49-F238E27FC236}">
                <a16:creationId xmlns:a16="http://schemas.microsoft.com/office/drawing/2014/main" id="{A054F045-C977-0D9B-49F7-E97C5A259B0E}"/>
              </a:ext>
            </a:extLst>
          </p:cNvPr>
          <p:cNvPicPr>
            <a:picLocks noChangeAspect="1"/>
          </p:cNvPicPr>
          <p:nvPr/>
        </p:nvPicPr>
        <p:blipFill>
          <a:blip r:embed="rId4"/>
          <a:stretch>
            <a:fillRect/>
          </a:stretch>
        </p:blipFill>
        <p:spPr>
          <a:xfrm>
            <a:off x="2077643" y="1409344"/>
            <a:ext cx="1861318" cy="4114800"/>
          </a:xfrm>
          <a:prstGeom prst="rect">
            <a:avLst/>
          </a:prstGeom>
        </p:spPr>
      </p:pic>
      <p:pic>
        <p:nvPicPr>
          <p:cNvPr id="20" name="Picture 13">
            <a:extLst>
              <a:ext uri="{FF2B5EF4-FFF2-40B4-BE49-F238E27FC236}">
                <a16:creationId xmlns:a16="http://schemas.microsoft.com/office/drawing/2014/main" id="{AB10C486-46BA-B0E9-D0DF-D48A78DA738F}"/>
              </a:ext>
            </a:extLst>
          </p:cNvPr>
          <p:cNvPicPr>
            <a:picLocks noChangeAspect="1"/>
          </p:cNvPicPr>
          <p:nvPr/>
        </p:nvPicPr>
        <p:blipFill>
          <a:blip r:embed="rId5"/>
          <a:stretch>
            <a:fillRect/>
          </a:stretch>
        </p:blipFill>
        <p:spPr>
          <a:xfrm>
            <a:off x="3916664" y="1409344"/>
            <a:ext cx="1923348" cy="4114800"/>
          </a:xfrm>
          <a:prstGeom prst="rect">
            <a:avLst/>
          </a:prstGeom>
        </p:spPr>
      </p:pic>
      <p:grpSp>
        <p:nvGrpSpPr>
          <p:cNvPr id="21" name="グループ化 20">
            <a:extLst>
              <a:ext uri="{FF2B5EF4-FFF2-40B4-BE49-F238E27FC236}">
                <a16:creationId xmlns:a16="http://schemas.microsoft.com/office/drawing/2014/main" id="{D0250956-8A2E-DC3F-D336-B5265BEC6640}"/>
              </a:ext>
            </a:extLst>
          </p:cNvPr>
          <p:cNvGrpSpPr/>
          <p:nvPr/>
        </p:nvGrpSpPr>
        <p:grpSpPr>
          <a:xfrm>
            <a:off x="-16176" y="2292681"/>
            <a:ext cx="4105259" cy="1903307"/>
            <a:chOff x="1693752" y="2128089"/>
            <a:chExt cx="4105259" cy="1903307"/>
          </a:xfrm>
        </p:grpSpPr>
        <p:sp>
          <p:nvSpPr>
            <p:cNvPr id="22" name="テキスト ボックス 21">
              <a:extLst>
                <a:ext uri="{FF2B5EF4-FFF2-40B4-BE49-F238E27FC236}">
                  <a16:creationId xmlns:a16="http://schemas.microsoft.com/office/drawing/2014/main" id="{36CFF85A-1ACE-E05D-2C51-010E375DD252}"/>
                </a:ext>
              </a:extLst>
            </p:cNvPr>
            <p:cNvSpPr txBox="1"/>
            <p:nvPr/>
          </p:nvSpPr>
          <p:spPr>
            <a:xfrm>
              <a:off x="1693752" y="2433044"/>
              <a:ext cx="344838" cy="369332"/>
            </a:xfrm>
            <a:prstGeom prst="rect">
              <a:avLst/>
            </a:prstGeom>
            <a:noFill/>
          </p:spPr>
          <p:txBody>
            <a:bodyPr wrap="square" rtlCol="0">
              <a:spAutoFit/>
            </a:bodyPr>
            <a:lstStyle/>
            <a:p>
              <a:pPr algn="ctr"/>
              <a:r>
                <a:rPr lang="ja-JP" altLang="en-US" dirty="0">
                  <a:solidFill>
                    <a:srgbClr val="FF0000"/>
                  </a:solidFill>
                  <a:latin typeface="Meiryo UI" panose="020B0604030504040204" pitchFamily="50" charset="-128"/>
                  <a:ea typeface="Meiryo UI" panose="020B0604030504040204" pitchFamily="50" charset="-128"/>
                </a:rPr>
                <a:t>①</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6EC53774-3DDA-F208-85C2-CB031629AFDD}"/>
                </a:ext>
              </a:extLst>
            </p:cNvPr>
            <p:cNvSpPr txBox="1"/>
            <p:nvPr/>
          </p:nvSpPr>
          <p:spPr>
            <a:xfrm>
              <a:off x="3577087" y="2128089"/>
              <a:ext cx="344838" cy="369332"/>
            </a:xfrm>
            <a:prstGeom prst="rect">
              <a:avLst/>
            </a:prstGeom>
            <a:noFill/>
          </p:spPr>
          <p:txBody>
            <a:bodyPr wrap="square" rtlCol="0">
              <a:spAutoFit/>
            </a:bodyPr>
            <a:lstStyle/>
            <a:p>
              <a:pPr algn="ctr"/>
              <a:r>
                <a:rPr kumimoji="1" lang="ja-JP" altLang="en-US" dirty="0">
                  <a:solidFill>
                    <a:srgbClr val="FF0000"/>
                  </a:solidFill>
                  <a:latin typeface="Meiryo UI" panose="020B0604030504040204" pitchFamily="50" charset="-128"/>
                  <a:ea typeface="Meiryo UI" panose="020B0604030504040204" pitchFamily="50" charset="-128"/>
                </a:rPr>
                <a:t>②</a:t>
              </a:r>
            </a:p>
          </p:txBody>
        </p:sp>
        <p:sp>
          <p:nvSpPr>
            <p:cNvPr id="24" name="テキスト ボックス 23">
              <a:extLst>
                <a:ext uri="{FF2B5EF4-FFF2-40B4-BE49-F238E27FC236}">
                  <a16:creationId xmlns:a16="http://schemas.microsoft.com/office/drawing/2014/main" id="{110E9E27-8B8E-AD99-2612-52C1DDA855D8}"/>
                </a:ext>
              </a:extLst>
            </p:cNvPr>
            <p:cNvSpPr txBox="1"/>
            <p:nvPr/>
          </p:nvSpPr>
          <p:spPr>
            <a:xfrm>
              <a:off x="3577087" y="3662064"/>
              <a:ext cx="344838" cy="369332"/>
            </a:xfrm>
            <a:prstGeom prst="rect">
              <a:avLst/>
            </a:prstGeom>
            <a:noFill/>
          </p:spPr>
          <p:txBody>
            <a:bodyPr wrap="square" rtlCol="0">
              <a:spAutoFit/>
            </a:bodyPr>
            <a:lstStyle/>
            <a:p>
              <a:pPr algn="ctr"/>
              <a:r>
                <a:rPr kumimoji="1" lang="ja-JP" altLang="en-US" dirty="0">
                  <a:solidFill>
                    <a:srgbClr val="FF0000"/>
                  </a:solidFill>
                  <a:latin typeface="Meiryo UI" panose="020B0604030504040204" pitchFamily="50" charset="-128"/>
                  <a:ea typeface="Meiryo UI" panose="020B0604030504040204" pitchFamily="50" charset="-128"/>
                </a:rPr>
                <a:t>③</a:t>
              </a:r>
            </a:p>
          </p:txBody>
        </p:sp>
        <p:sp>
          <p:nvSpPr>
            <p:cNvPr id="25" name="テキスト ボックス 24">
              <a:extLst>
                <a:ext uri="{FF2B5EF4-FFF2-40B4-BE49-F238E27FC236}">
                  <a16:creationId xmlns:a16="http://schemas.microsoft.com/office/drawing/2014/main" id="{B59EBBA1-DC9D-A068-37DD-A798850E05C0}"/>
                </a:ext>
              </a:extLst>
            </p:cNvPr>
            <p:cNvSpPr txBox="1"/>
            <p:nvPr/>
          </p:nvSpPr>
          <p:spPr>
            <a:xfrm>
              <a:off x="5454173" y="2802376"/>
              <a:ext cx="344838" cy="369332"/>
            </a:xfrm>
            <a:prstGeom prst="rect">
              <a:avLst/>
            </a:prstGeom>
            <a:noFill/>
          </p:spPr>
          <p:txBody>
            <a:bodyPr wrap="square" rtlCol="0">
              <a:spAutoFit/>
            </a:bodyPr>
            <a:lstStyle/>
            <a:p>
              <a:pPr algn="ctr"/>
              <a:r>
                <a:rPr kumimoji="1" lang="ja-JP" altLang="en-US" dirty="0">
                  <a:solidFill>
                    <a:srgbClr val="FF0000"/>
                  </a:solidFill>
                  <a:latin typeface="Meiryo UI" panose="020B0604030504040204" pitchFamily="50" charset="-128"/>
                  <a:ea typeface="Meiryo UI" panose="020B0604030504040204" pitchFamily="50" charset="-128"/>
                </a:rPr>
                <a:t>④</a:t>
              </a:r>
            </a:p>
          </p:txBody>
        </p:sp>
      </p:grpSp>
    </p:spTree>
    <p:extLst>
      <p:ext uri="{BB962C8B-B14F-4D97-AF65-F5344CB8AC3E}">
        <p14:creationId xmlns:p14="http://schemas.microsoft.com/office/powerpoint/2010/main" val="3666055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 38">
            <a:extLst>
              <a:ext uri="{FF2B5EF4-FFF2-40B4-BE49-F238E27FC236}">
                <a16:creationId xmlns:a16="http://schemas.microsoft.com/office/drawing/2014/main" id="{C72E59E3-849F-5ED0-238E-9EE8502D2524}"/>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補助事業計画入力</a:t>
            </a:r>
            <a:endParaRPr lang="en-US" altLang="ja-JP" sz="1400" b="1" dirty="0">
              <a:cs typeface="メイリオ" panose="020B0604030504040204" pitchFamily="50" charset="-128"/>
            </a:endParaRPr>
          </a:p>
        </p:txBody>
      </p:sp>
      <p:sp>
        <p:nvSpPr>
          <p:cNvPr id="9" name="テキスト ボックス 8">
            <a:extLst>
              <a:ext uri="{FF2B5EF4-FFF2-40B4-BE49-F238E27FC236}">
                <a16:creationId xmlns:a16="http://schemas.microsoft.com/office/drawing/2014/main" id="{34466474-371A-BFBC-AA15-1EC49A24E5C6}"/>
              </a:ext>
            </a:extLst>
          </p:cNvPr>
          <p:cNvSpPr txBox="1"/>
          <p:nvPr/>
        </p:nvSpPr>
        <p:spPr>
          <a:xfrm>
            <a:off x="6291454" y="1704530"/>
            <a:ext cx="5780268" cy="1723549"/>
          </a:xfrm>
          <a:prstGeom prst="rect">
            <a:avLst/>
          </a:prstGeom>
          <a:noFill/>
        </p:spPr>
        <p:txBody>
          <a:bodyPr wrap="square">
            <a:spAutoFit/>
          </a:bodyPr>
          <a:lstStyle/>
          <a:p>
            <a:r>
              <a:rPr lang="ja-JP" altLang="en-US" sz="1400" dirty="0">
                <a:solidFill>
                  <a:srgbClr val="FF0000"/>
                </a:solidFill>
                <a:latin typeface="Meiryo UI" panose="020B0604030504040204" pitchFamily="50" charset="-128"/>
                <a:ea typeface="Meiryo UI" panose="020B0604030504040204" pitchFamily="50" charset="-128"/>
              </a:rPr>
              <a:t>①</a:t>
            </a:r>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補助事業名</a:t>
            </a:r>
            <a:r>
              <a:rPr lang="ja-JP" altLang="en-US" sz="1400" dirty="0">
                <a:latin typeface="Meiryo UI" panose="020B0604030504040204" pitchFamily="50" charset="-128"/>
                <a:ea typeface="Meiryo UI" panose="020B0604030504040204" pitchFamily="50" charset="-128"/>
              </a:rPr>
              <a:t>を入力してください。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事業の名称は</a:t>
            </a:r>
            <a:r>
              <a:rPr lang="ja-JP" altLang="en-US" sz="1200" b="1" u="sng" dirty="0">
                <a:solidFill>
                  <a:srgbClr val="FF0000"/>
                </a:solidFill>
                <a:latin typeface="Meiryo UI" panose="020B0604030504040204" pitchFamily="50" charset="-128"/>
                <a:ea typeface="Meiryo UI" panose="020B0604030504040204" pitchFamily="50" charset="-128"/>
              </a:rPr>
              <a:t>必ず</a:t>
            </a:r>
            <a:r>
              <a:rPr lang="en-US" altLang="ja-JP" sz="1200" b="1" u="sng" dirty="0">
                <a:solidFill>
                  <a:srgbClr val="FF0000"/>
                </a:solidFill>
                <a:latin typeface="Meiryo UI" panose="020B0604030504040204" pitchFamily="50" charset="-128"/>
                <a:ea typeface="Meiryo UI" panose="020B0604030504040204" pitchFamily="50" charset="-128"/>
              </a:rPr>
              <a:t>30</a:t>
            </a:r>
            <a:r>
              <a:rPr lang="ja-JP" altLang="en-US" sz="1200" b="1" u="sng" dirty="0">
                <a:solidFill>
                  <a:srgbClr val="FF0000"/>
                </a:solidFill>
                <a:latin typeface="Meiryo UI" panose="020B0604030504040204" pitchFamily="50" charset="-128"/>
                <a:ea typeface="Meiryo UI" panose="020B0604030504040204" pitchFamily="50" charset="-128"/>
              </a:rPr>
              <a:t>文字以内</a:t>
            </a:r>
            <a:r>
              <a:rPr lang="ja-JP" altLang="en-US" sz="1200" dirty="0">
                <a:latin typeface="Meiryo UI" panose="020B0604030504040204" pitchFamily="50" charset="-128"/>
                <a:ea typeface="Meiryo UI" panose="020B0604030504040204" pitchFamily="50" charset="-128"/>
              </a:rPr>
              <a:t>で記入してください。</a:t>
            </a:r>
            <a:endParaRPr lang="en-US" altLang="ja-JP" sz="12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②</a:t>
            </a:r>
            <a:r>
              <a:rPr lang="ja-JP" altLang="en-US" sz="1400" dirty="0">
                <a:latin typeface="Meiryo UI" panose="020B0604030504040204" pitchFamily="50" charset="-128"/>
                <a:ea typeface="Meiryo UI" panose="020B0604030504040204" pitchFamily="50" charset="-128"/>
              </a:rPr>
              <a:t>　販路開拓等</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生産性向上</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の取組内容を入力してください。</a:t>
            </a:r>
            <a:endParaRPr lang="en-US" altLang="ja-JP" sz="14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具体的な取り組みは「追加」ボタンを押すことで、複数入力することが可能です。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画面上部のリンクから記入例を確認することが可能です。</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A7444170-822A-B891-9454-1614E5025131}"/>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0875ECE3-3F41-1C6A-3A4D-F08697E91F0C}"/>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補助事業計画入力画面です。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補助事業計画を入力してください。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F678625D-C7A3-C105-6887-E7A3EF57D7E6}"/>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6" name="図 5" descr="図形&#10;&#10;低い精度で自動的に生成された説明">
            <a:extLst>
              <a:ext uri="{FF2B5EF4-FFF2-40B4-BE49-F238E27FC236}">
                <a16:creationId xmlns:a16="http://schemas.microsoft.com/office/drawing/2014/main" id="{298E9011-5366-2205-6A1C-37CF86C85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14" name="Picture 11">
            <a:extLst>
              <a:ext uri="{FF2B5EF4-FFF2-40B4-BE49-F238E27FC236}">
                <a16:creationId xmlns:a16="http://schemas.microsoft.com/office/drawing/2014/main" id="{29A82655-EC44-C0AE-5204-C6E6FA3D20A8}"/>
              </a:ext>
            </a:extLst>
          </p:cNvPr>
          <p:cNvPicPr>
            <a:picLocks noChangeAspect="1"/>
          </p:cNvPicPr>
          <p:nvPr/>
        </p:nvPicPr>
        <p:blipFill>
          <a:blip r:embed="rId3"/>
          <a:stretch>
            <a:fillRect/>
          </a:stretch>
        </p:blipFill>
        <p:spPr>
          <a:xfrm>
            <a:off x="3167784" y="1718817"/>
            <a:ext cx="1902290" cy="4114800"/>
          </a:xfrm>
          <a:prstGeom prst="rect">
            <a:avLst/>
          </a:prstGeom>
        </p:spPr>
      </p:pic>
      <p:sp>
        <p:nvSpPr>
          <p:cNvPr id="7" name="角丸四角形 7">
            <a:extLst>
              <a:ext uri="{FF2B5EF4-FFF2-40B4-BE49-F238E27FC236}">
                <a16:creationId xmlns:a16="http://schemas.microsoft.com/office/drawing/2014/main" id="{37BBDC11-4F48-9D4A-15B5-F5EADF0D7D63}"/>
              </a:ext>
            </a:extLst>
          </p:cNvPr>
          <p:cNvSpPr/>
          <p:nvPr/>
        </p:nvSpPr>
        <p:spPr>
          <a:xfrm>
            <a:off x="3984578" y="3905511"/>
            <a:ext cx="294460" cy="219076"/>
          </a:xfrm>
          <a:prstGeom prst="roundRect">
            <a:avLst>
              <a:gd name="adj" fmla="val 13367"/>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cxnSp>
        <p:nvCxnSpPr>
          <p:cNvPr id="8" name="直線矢印コネクタ 7">
            <a:extLst>
              <a:ext uri="{FF2B5EF4-FFF2-40B4-BE49-F238E27FC236}">
                <a16:creationId xmlns:a16="http://schemas.microsoft.com/office/drawing/2014/main" id="{728FE740-20B3-2360-5E88-CD374F7917FD}"/>
              </a:ext>
            </a:extLst>
          </p:cNvPr>
          <p:cNvCxnSpPr>
            <a:cxnSpLocks/>
            <a:endCxn id="7" idx="3"/>
          </p:cNvCxnSpPr>
          <p:nvPr/>
        </p:nvCxnSpPr>
        <p:spPr>
          <a:xfrm flipH="1">
            <a:off x="4279038" y="2671680"/>
            <a:ext cx="2205606" cy="134336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0" name="グループ化 9">
            <a:extLst>
              <a:ext uri="{FF2B5EF4-FFF2-40B4-BE49-F238E27FC236}">
                <a16:creationId xmlns:a16="http://schemas.microsoft.com/office/drawing/2014/main" id="{8F2582DF-4B48-3010-8A55-4BAD0F8F6338}"/>
              </a:ext>
            </a:extLst>
          </p:cNvPr>
          <p:cNvGrpSpPr/>
          <p:nvPr/>
        </p:nvGrpSpPr>
        <p:grpSpPr>
          <a:xfrm>
            <a:off x="770655" y="1490072"/>
            <a:ext cx="2063856" cy="4413477"/>
            <a:chOff x="5749055" y="1566272"/>
            <a:chExt cx="2063856" cy="4413477"/>
          </a:xfrm>
        </p:grpSpPr>
        <p:pic>
          <p:nvPicPr>
            <p:cNvPr id="11" name="図 10">
              <a:extLst>
                <a:ext uri="{FF2B5EF4-FFF2-40B4-BE49-F238E27FC236}">
                  <a16:creationId xmlns:a16="http://schemas.microsoft.com/office/drawing/2014/main" id="{01D615C5-9DE8-97F0-C92C-27004EDCC7B5}"/>
                </a:ext>
              </a:extLst>
            </p:cNvPr>
            <p:cNvPicPr>
              <a:picLocks noChangeAspect="1"/>
            </p:cNvPicPr>
            <p:nvPr/>
          </p:nvPicPr>
          <p:blipFill>
            <a:blip r:embed="rId4"/>
            <a:stretch>
              <a:fillRect/>
            </a:stretch>
          </p:blipFill>
          <p:spPr>
            <a:xfrm>
              <a:off x="5749055" y="1566272"/>
              <a:ext cx="2063856" cy="4413477"/>
            </a:xfrm>
            <a:prstGeom prst="rect">
              <a:avLst/>
            </a:prstGeom>
          </p:spPr>
        </p:pic>
        <p:sp>
          <p:nvSpPr>
            <p:cNvPr id="12" name="正方形/長方形 11">
              <a:extLst>
                <a:ext uri="{FF2B5EF4-FFF2-40B4-BE49-F238E27FC236}">
                  <a16:creationId xmlns:a16="http://schemas.microsoft.com/office/drawing/2014/main" id="{3312AE21-44DD-1E50-6DFF-0A85CB12DCB2}"/>
                </a:ext>
              </a:extLst>
            </p:cNvPr>
            <p:cNvSpPr/>
            <p:nvPr/>
          </p:nvSpPr>
          <p:spPr>
            <a:xfrm>
              <a:off x="6003508" y="4578350"/>
              <a:ext cx="287946" cy="112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405576B5-86D3-198C-7270-317BD7B97E04}"/>
                </a:ext>
              </a:extLst>
            </p:cNvPr>
            <p:cNvSpPr/>
            <p:nvPr/>
          </p:nvSpPr>
          <p:spPr>
            <a:xfrm>
              <a:off x="6003508" y="5547784"/>
              <a:ext cx="287946" cy="112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grpSp>
      <p:sp>
        <p:nvSpPr>
          <p:cNvPr id="15" name="テキスト ボックス 14">
            <a:extLst>
              <a:ext uri="{FF2B5EF4-FFF2-40B4-BE49-F238E27FC236}">
                <a16:creationId xmlns:a16="http://schemas.microsoft.com/office/drawing/2014/main" id="{142866E4-1618-6720-AD45-6A777B584928}"/>
              </a:ext>
            </a:extLst>
          </p:cNvPr>
          <p:cNvSpPr txBox="1"/>
          <p:nvPr/>
        </p:nvSpPr>
        <p:spPr>
          <a:xfrm>
            <a:off x="439653" y="4115619"/>
            <a:ext cx="415498" cy="369332"/>
          </a:xfrm>
          <a:prstGeom prst="rect">
            <a:avLst/>
          </a:prstGeom>
          <a:noFill/>
        </p:spPr>
        <p:txBody>
          <a:bodyPr wrap="square" rtlCol="0">
            <a:spAutoFit/>
          </a:bodyPr>
          <a:lstStyle/>
          <a:p>
            <a:r>
              <a:rPr lang="ja-JP" altLang="en-US" sz="1800" dirty="0">
                <a:solidFill>
                  <a:srgbClr val="FF0000"/>
                </a:solidFill>
                <a:latin typeface="Meiryo UI"/>
                <a:ea typeface="Meiryo UI"/>
              </a:rPr>
              <a:t>①</a:t>
            </a:r>
            <a:endParaRPr kumimoji="1" lang="ja-JP" altLang="en-US" dirty="0"/>
          </a:p>
        </p:txBody>
      </p:sp>
      <p:sp>
        <p:nvSpPr>
          <p:cNvPr id="16" name="テキスト ボックス 15">
            <a:extLst>
              <a:ext uri="{FF2B5EF4-FFF2-40B4-BE49-F238E27FC236}">
                <a16:creationId xmlns:a16="http://schemas.microsoft.com/office/drawing/2014/main" id="{C330B637-DF69-5DAD-84A9-6079534E3DA3}"/>
              </a:ext>
            </a:extLst>
          </p:cNvPr>
          <p:cNvSpPr txBox="1"/>
          <p:nvPr/>
        </p:nvSpPr>
        <p:spPr>
          <a:xfrm>
            <a:off x="439653" y="4831344"/>
            <a:ext cx="415498" cy="369332"/>
          </a:xfrm>
          <a:prstGeom prst="rect">
            <a:avLst/>
          </a:prstGeom>
          <a:noFill/>
        </p:spPr>
        <p:txBody>
          <a:bodyPr wrap="none" rtlCol="0">
            <a:spAutoFit/>
          </a:bodyPr>
          <a:lstStyle/>
          <a:p>
            <a:r>
              <a:rPr kumimoji="1" lang="ja-JP" altLang="en-US" dirty="0">
                <a:solidFill>
                  <a:srgbClr val="FF0000"/>
                </a:solidFill>
                <a:latin typeface="Meiryo UI"/>
                <a:ea typeface="Meiryo UI"/>
              </a:rPr>
              <a:t>②</a:t>
            </a:r>
            <a:endParaRPr kumimoji="1" lang="ja-JP" altLang="en-US" dirty="0"/>
          </a:p>
        </p:txBody>
      </p:sp>
    </p:spTree>
    <p:extLst>
      <p:ext uri="{BB962C8B-B14F-4D97-AF65-F5344CB8AC3E}">
        <p14:creationId xmlns:p14="http://schemas.microsoft.com/office/powerpoint/2010/main" val="178528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b="1">
                <a:solidFill>
                  <a:srgbClr val="0070C0"/>
                </a:solidFill>
                <a:latin typeface="Meiryo UI" panose="020B0604030504040204" pitchFamily="50" charset="-128"/>
                <a:ea typeface="Meiryo UI" panose="020B0604030504040204" pitchFamily="50" charset="-128"/>
              </a:rPr>
              <a:t>はじめに</a:t>
            </a:r>
          </a:p>
        </p:txBody>
      </p:sp>
      <p:sp>
        <p:nvSpPr>
          <p:cNvPr id="2" name="テキスト ボックス 1">
            <a:extLst>
              <a:ext uri="{FF2B5EF4-FFF2-40B4-BE49-F238E27FC236}">
                <a16:creationId xmlns:a16="http://schemas.microsoft.com/office/drawing/2014/main" id="{EF9390E6-204D-DE63-630A-5727D22A9AA2}"/>
              </a:ext>
            </a:extLst>
          </p:cNvPr>
          <p:cNvSpPr txBox="1"/>
          <p:nvPr/>
        </p:nvSpPr>
        <p:spPr>
          <a:xfrm>
            <a:off x="568363" y="819550"/>
            <a:ext cx="11055274" cy="5786199"/>
          </a:xfrm>
          <a:prstGeom prst="rect">
            <a:avLst/>
          </a:prstGeom>
          <a:solidFill>
            <a:schemeClr val="accent1">
              <a:lumMod val="20000"/>
              <a:lumOff val="80000"/>
            </a:schemeClr>
          </a:solidFill>
        </p:spPr>
        <p:txBody>
          <a:bodyPr wrap="square" lIns="91440" tIns="45720" rIns="91440" bIns="45720" rtlCol="0" anchor="ctr">
            <a:noAutofit/>
          </a:bodyPr>
          <a:lstStyle>
            <a:defPPr>
              <a:defRPr lang="ja-JP"/>
            </a:defPPr>
            <a:lvl1pPr marL="285750" indent="-285750">
              <a:lnSpc>
                <a:spcPts val="1800"/>
              </a:lnSpc>
              <a:buFont typeface="Wingdings" panose="05000000000000000000" pitchFamily="2" charset="2"/>
              <a:buChar char="u"/>
              <a:defRPr sz="1400">
                <a:latin typeface="Meiryo UI" panose="020B0604030504040204" pitchFamily="50" charset="-128"/>
                <a:ea typeface="Meiryo UI" panose="020B0604030504040204" pitchFamily="50" charset="-128"/>
              </a:defRPr>
            </a:lvl1pPr>
            <a:lvl2pPr lvl="1">
              <a:lnSpc>
                <a:spcPts val="1800"/>
              </a:lnSpc>
              <a:defRPr sz="1400">
                <a:latin typeface="Meiryo UI" panose="020B0604030504040204" pitchFamily="50" charset="-128"/>
                <a:ea typeface="Meiryo UI" panose="020B0604030504040204" pitchFamily="50" charset="-128"/>
              </a:defRPr>
            </a:lvl2pPr>
          </a:lstStyle>
          <a:p>
            <a:pPr>
              <a:lnSpc>
                <a:spcPct val="100000"/>
              </a:lnSpc>
            </a:pPr>
            <a:r>
              <a:rPr lang="ja-JP" altLang="en-US" sz="1150" b="1" dirty="0">
                <a:solidFill>
                  <a:srgbClr val="FF0000"/>
                </a:solidFill>
                <a:latin typeface="Meiryo UI"/>
                <a:ea typeface="Meiryo UI"/>
              </a:rPr>
              <a:t>まずは公募要領をよく読みこんだ上で、申請に進んでください。</a:t>
            </a:r>
            <a:endParaRPr lang="en-US" altLang="ja-JP" sz="1150" b="1" dirty="0">
              <a:solidFill>
                <a:srgbClr val="FF0000"/>
              </a:solidFill>
              <a:latin typeface="Meiryo UI"/>
              <a:ea typeface="Meiryo UI"/>
            </a:endParaRPr>
          </a:p>
          <a:p>
            <a:pPr>
              <a:lnSpc>
                <a:spcPct val="100000"/>
              </a:lnSpc>
            </a:pPr>
            <a:endParaRPr lang="en-US" altLang="ja-JP" sz="1150" b="1" dirty="0">
              <a:solidFill>
                <a:srgbClr val="FF0000"/>
              </a:solidFill>
              <a:latin typeface="Meiryo UI"/>
              <a:ea typeface="Meiryo UI"/>
            </a:endParaRPr>
          </a:p>
          <a:p>
            <a:pPr>
              <a:lnSpc>
                <a:spcPct val="100000"/>
              </a:lnSpc>
            </a:pPr>
            <a:r>
              <a:rPr lang="ja-JP" altLang="en-US" sz="1150" b="1" dirty="0">
                <a:solidFill>
                  <a:srgbClr val="FF0000"/>
                </a:solidFill>
                <a:latin typeface="Meiryo UI"/>
                <a:ea typeface="Meiryo UI"/>
              </a:rPr>
              <a:t>本手引きは商工会地区の事業者向けです。</a:t>
            </a:r>
            <a:endParaRPr lang="en-US" altLang="ja-JP" sz="1150" b="1" dirty="0">
              <a:solidFill>
                <a:srgbClr val="FF0000"/>
              </a:solidFill>
              <a:latin typeface="Meiryo UI"/>
              <a:ea typeface="Meiryo UI"/>
            </a:endParaRPr>
          </a:p>
          <a:p>
            <a:pPr marL="0" indent="0">
              <a:lnSpc>
                <a:spcPct val="100000"/>
              </a:lnSpc>
              <a:buNone/>
            </a:pPr>
            <a:r>
              <a:rPr lang="ja-JP" altLang="en-US" sz="1150" b="1" dirty="0">
                <a:solidFill>
                  <a:srgbClr val="FF0000"/>
                </a:solidFill>
                <a:latin typeface="Meiryo UI"/>
                <a:ea typeface="Meiryo UI"/>
              </a:rPr>
              <a:t>支援依頼先によって一部手順が異なりますので、ご自身の支援依頼先が商工会・商工会議所のどちらであるかをご確認ください。</a:t>
            </a:r>
            <a:endParaRPr lang="en-US" altLang="ja-JP" sz="1150" b="1" dirty="0">
              <a:solidFill>
                <a:srgbClr val="FF0000"/>
              </a:solidFill>
              <a:latin typeface="Meiryo UI"/>
              <a:ea typeface="Meiryo UI"/>
            </a:endParaRPr>
          </a:p>
          <a:p>
            <a:pPr>
              <a:lnSpc>
                <a:spcPct val="100000"/>
              </a:lnSpc>
            </a:pPr>
            <a:endParaRPr lang="en-US" altLang="ja-JP" sz="1150" b="1" dirty="0">
              <a:solidFill>
                <a:srgbClr val="FF0000"/>
              </a:solidFill>
              <a:latin typeface="Meiryo UI"/>
              <a:ea typeface="Meiryo UI"/>
            </a:endParaRPr>
          </a:p>
          <a:p>
            <a:pPr>
              <a:lnSpc>
                <a:spcPct val="100000"/>
              </a:lnSpc>
            </a:pPr>
            <a:r>
              <a:rPr lang="ja-JP" altLang="en-US" sz="1150" dirty="0">
                <a:latin typeface="Meiryo UI"/>
                <a:ea typeface="Meiryo UI"/>
              </a:rPr>
              <a:t>本補助金の概要や制度の詳細、お問い合わせ先については、小規模事業者持続化補助金＜一般型＞のホームページをご参照ください。</a:t>
            </a:r>
            <a:endParaRPr lang="en-US" altLang="ja-JP" sz="1150" dirty="0">
              <a:latin typeface="Meiryo UI"/>
              <a:ea typeface="Meiryo UI"/>
            </a:endParaRPr>
          </a:p>
          <a:p>
            <a:pPr marL="171450" lvl="1">
              <a:lnSpc>
                <a:spcPct val="100000"/>
              </a:lnSpc>
            </a:pPr>
            <a:r>
              <a:rPr lang="en-US" altLang="ja-JP" sz="1150" dirty="0">
                <a:latin typeface="Meiryo UI"/>
                <a:ea typeface="Meiryo UI"/>
                <a:hlinkClick r:id="rId2"/>
              </a:rPr>
              <a:t>https://www.shokokai.or.jp/jizokuka_r1h/</a:t>
            </a:r>
            <a:endParaRPr lang="en-US" altLang="ja-JP" sz="1150" dirty="0">
              <a:latin typeface="Meiryo UI"/>
              <a:ea typeface="Meiryo UI"/>
            </a:endParaRPr>
          </a:p>
          <a:p>
            <a:pPr marL="171450" lvl="1">
              <a:lnSpc>
                <a:spcPct val="100000"/>
              </a:lnSpc>
            </a:pPr>
            <a:endParaRPr lang="en-US" altLang="ja-JP" sz="1150" dirty="0">
              <a:latin typeface="Meiryo UI"/>
              <a:ea typeface="Meiryo UI"/>
            </a:endParaRPr>
          </a:p>
          <a:p>
            <a:pPr>
              <a:lnSpc>
                <a:spcPct val="100000"/>
              </a:lnSpc>
            </a:pPr>
            <a:r>
              <a:rPr lang="ja-JP" altLang="en-US" sz="1100" dirty="0">
                <a:latin typeface="Meiryo UI"/>
                <a:ea typeface="Meiryo UI"/>
              </a:rPr>
              <a:t>本手引きは、小規模事業者持続化補助金＜一般型＞申請システムにて申請を行う方法を説明した資料です。</a:t>
            </a:r>
            <a:r>
              <a:rPr lang="en-US" altLang="ja-JP" sz="1100" dirty="0">
                <a:latin typeface="Meiryo UI"/>
                <a:ea typeface="Meiryo UI"/>
              </a:rPr>
              <a:t>※</a:t>
            </a:r>
            <a:r>
              <a:rPr lang="ja-JP" altLang="en-US" sz="1100" dirty="0">
                <a:latin typeface="Meiryo UI"/>
                <a:ea typeface="Meiryo UI"/>
              </a:rPr>
              <a:t>画像はイメージのため今後変更となる可能性があります</a:t>
            </a:r>
            <a:br>
              <a:rPr lang="en-US" altLang="ja-JP" sz="1100" dirty="0"/>
            </a:br>
            <a:r>
              <a:rPr lang="ja-JP" altLang="en-US" sz="1100" dirty="0">
                <a:latin typeface="Meiryo UI"/>
                <a:ea typeface="Meiryo UI"/>
              </a:rPr>
              <a:t>対象の補助金は、 「小規模事業者持続化補助金＜一般型＞」の申請フォームです。他の補助金を申請する場合にはご利用いただけません。</a:t>
            </a:r>
            <a:br>
              <a:rPr lang="en-US" altLang="ja-JP" sz="1150" dirty="0"/>
            </a:br>
            <a:endParaRPr lang="en-US" altLang="ja-JP" sz="1150" dirty="0"/>
          </a:p>
          <a:p>
            <a:pPr>
              <a:lnSpc>
                <a:spcPct val="100000"/>
              </a:lnSpc>
            </a:pPr>
            <a:r>
              <a:rPr lang="ja-JP" altLang="en-US" sz="1100" dirty="0">
                <a:latin typeface="Meiryo UI"/>
                <a:ea typeface="Meiryo UI"/>
              </a:rPr>
              <a:t>「小規模事業者持続化補助金＜一般型＞ 」の申請は、紙での申請も可能ですが、電子申請システムを使用せず、紙で申請を行った事業者に対して、減点調整を行います。また、紙で公募申請をされた場合は、交付決定後の申請も紙での申請となり、電子申請システムを使用することはできません。</a:t>
            </a:r>
            <a:br>
              <a:rPr lang="en-US" altLang="ja-JP" sz="1150" dirty="0"/>
            </a:br>
            <a:endParaRPr lang="en-US" altLang="ja-JP" sz="1150" dirty="0"/>
          </a:p>
          <a:p>
            <a:pPr>
              <a:lnSpc>
                <a:spcPct val="100000"/>
              </a:lnSpc>
            </a:pPr>
            <a:r>
              <a:rPr lang="ja-JP" altLang="en-US" sz="1150" dirty="0">
                <a:latin typeface="Meiryo UI"/>
                <a:ea typeface="Meiryo UI"/>
              </a:rPr>
              <a:t>電子申請の場合、各種通知</a:t>
            </a:r>
            <a:r>
              <a:rPr lang="en-US" altLang="ja-JP" sz="1150" dirty="0">
                <a:latin typeface="Meiryo UI"/>
                <a:ea typeface="Meiryo UI"/>
              </a:rPr>
              <a:t>(</a:t>
            </a:r>
            <a:r>
              <a:rPr lang="ja-JP" altLang="en-US" sz="1150" dirty="0">
                <a:latin typeface="Meiryo UI"/>
                <a:ea typeface="Meiryo UI"/>
              </a:rPr>
              <a:t>採択</a:t>
            </a:r>
            <a:r>
              <a:rPr lang="en-US" altLang="ja-JP" sz="1150" dirty="0">
                <a:latin typeface="Meiryo UI"/>
                <a:ea typeface="Meiryo UI"/>
              </a:rPr>
              <a:t>/</a:t>
            </a:r>
            <a:r>
              <a:rPr lang="ja-JP" altLang="en-US" sz="1150" dirty="0">
                <a:latin typeface="Meiryo UI"/>
                <a:ea typeface="Meiryo UI"/>
              </a:rPr>
              <a:t>不採択</a:t>
            </a:r>
            <a:r>
              <a:rPr lang="en-US" altLang="ja-JP" sz="1150" dirty="0">
                <a:latin typeface="Meiryo UI"/>
                <a:ea typeface="Meiryo UI"/>
              </a:rPr>
              <a:t>/</a:t>
            </a:r>
            <a:r>
              <a:rPr lang="ja-JP" altLang="en-US" sz="1150" dirty="0">
                <a:latin typeface="Meiryo UI"/>
                <a:ea typeface="Meiryo UI"/>
              </a:rPr>
              <a:t>交付決定</a:t>
            </a:r>
            <a:r>
              <a:rPr lang="en-US" altLang="ja-JP" sz="1150" dirty="0">
                <a:latin typeface="Meiryo UI"/>
                <a:ea typeface="Meiryo UI"/>
              </a:rPr>
              <a:t>)</a:t>
            </a:r>
            <a:r>
              <a:rPr lang="ja-JP" altLang="en-US" sz="1150" dirty="0">
                <a:latin typeface="Meiryo UI"/>
                <a:ea typeface="Meiryo UI"/>
              </a:rPr>
              <a:t>はマイページ上でご確認いただけます。</a:t>
            </a:r>
            <a:endParaRPr lang="en-US" altLang="ja-JP" sz="1150" dirty="0">
              <a:latin typeface="Meiryo UI"/>
              <a:ea typeface="Meiryo UI"/>
            </a:endParaRPr>
          </a:p>
          <a:p>
            <a:pPr>
              <a:lnSpc>
                <a:spcPct val="100000"/>
              </a:lnSpc>
            </a:pPr>
            <a:endParaRPr lang="en-US" altLang="ja-JP" sz="1150" dirty="0"/>
          </a:p>
          <a:p>
            <a:pPr>
              <a:lnSpc>
                <a:spcPct val="100000"/>
              </a:lnSpc>
              <a:buClr>
                <a:schemeClr val="tx1"/>
              </a:buClr>
            </a:pPr>
            <a:r>
              <a:rPr lang="ja-JP" altLang="en-US" sz="1150" dirty="0">
                <a:solidFill>
                  <a:srgbClr val="FF0000"/>
                </a:solidFill>
              </a:rPr>
              <a:t>締切日直前はシステムが混雑することが想定されますので、余裕をもって申請を行ってください。</a:t>
            </a:r>
            <a:endParaRPr lang="en-US" altLang="ja-JP" sz="1150" dirty="0">
              <a:solidFill>
                <a:srgbClr val="FF0000"/>
              </a:solidFill>
            </a:endParaRPr>
          </a:p>
          <a:p>
            <a:pPr marL="0" indent="0">
              <a:lnSpc>
                <a:spcPct val="100000"/>
              </a:lnSpc>
              <a:buNone/>
            </a:pPr>
            <a:endParaRPr lang="en-US" altLang="ja-JP" sz="1150" dirty="0"/>
          </a:p>
          <a:p>
            <a:pPr>
              <a:lnSpc>
                <a:spcPct val="100000"/>
              </a:lnSpc>
            </a:pPr>
            <a:r>
              <a:rPr lang="ja-JP" altLang="en-US" sz="1150" dirty="0">
                <a:latin typeface="Meiryo UI"/>
                <a:ea typeface="Meiryo UI"/>
              </a:rPr>
              <a:t>画面表示は、機種や</a:t>
            </a:r>
            <a:r>
              <a:rPr lang="en-US" altLang="ja-JP" sz="1150" dirty="0">
                <a:latin typeface="Meiryo UI"/>
                <a:ea typeface="Meiryo UI"/>
              </a:rPr>
              <a:t>OS</a:t>
            </a:r>
            <a:r>
              <a:rPr lang="ja-JP" altLang="en-US" sz="1150" dirty="0">
                <a:latin typeface="Meiryo UI"/>
                <a:ea typeface="Meiryo UI"/>
              </a:rPr>
              <a:t>、ブラウザ、画面設定によって一部手引きの画像と異なる場合がございます。</a:t>
            </a:r>
            <a:endParaRPr lang="en-US" altLang="ja-JP" sz="1150" dirty="0">
              <a:latin typeface="Meiryo UI"/>
              <a:ea typeface="Meiryo UI"/>
            </a:endParaRPr>
          </a:p>
          <a:p>
            <a:pPr marL="0" indent="0">
              <a:lnSpc>
                <a:spcPct val="100000"/>
              </a:lnSpc>
              <a:buNone/>
            </a:pPr>
            <a:endParaRPr lang="en-US" altLang="ja-JP" dirty="0"/>
          </a:p>
          <a:p>
            <a:pPr>
              <a:lnSpc>
                <a:spcPct val="100000"/>
              </a:lnSpc>
            </a:pPr>
            <a:r>
              <a:rPr lang="ja-JP" altLang="en-US" sz="1150" dirty="0">
                <a:latin typeface="Meiryo UI"/>
                <a:ea typeface="Meiryo UI"/>
              </a:rPr>
              <a:t>動作環境は以下のとおりです。下記のブラウザの最新バージョンをご利用ください。</a:t>
            </a:r>
            <a:endParaRPr lang="en-US" altLang="ja-JP" sz="1150" dirty="0">
              <a:latin typeface="Meiryo UI"/>
              <a:ea typeface="Meiryo UI"/>
            </a:endParaRPr>
          </a:p>
          <a:p>
            <a:pPr lvl="1">
              <a:lnSpc>
                <a:spcPct val="100000"/>
              </a:lnSpc>
            </a:pPr>
            <a:r>
              <a:rPr lang="ja-JP" altLang="en-US" sz="1150" dirty="0">
                <a:latin typeface="Meiryo UI"/>
                <a:ea typeface="Meiryo UI"/>
              </a:rPr>
              <a:t>〇 </a:t>
            </a:r>
            <a:r>
              <a:rPr lang="en-US" altLang="ja-JP" sz="1150" dirty="0">
                <a:latin typeface="Meiryo UI"/>
                <a:ea typeface="Meiryo UI"/>
              </a:rPr>
              <a:t>iOS	</a:t>
            </a:r>
            <a:r>
              <a:rPr lang="ja-JP" altLang="en-US" sz="1150" dirty="0">
                <a:latin typeface="Meiryo UI"/>
                <a:ea typeface="Meiryo UI"/>
              </a:rPr>
              <a:t>：</a:t>
            </a:r>
            <a:r>
              <a:rPr lang="en-US" altLang="ja-JP" sz="1150" dirty="0">
                <a:latin typeface="Meiryo UI"/>
                <a:ea typeface="Meiryo UI"/>
              </a:rPr>
              <a:t>Google</a:t>
            </a:r>
            <a:r>
              <a:rPr lang="ja-JP" altLang="en-US" sz="1150" dirty="0">
                <a:latin typeface="Meiryo UI"/>
                <a:ea typeface="Meiryo UI"/>
              </a:rPr>
              <a:t> </a:t>
            </a:r>
            <a:r>
              <a:rPr lang="en-US" altLang="ja-JP" sz="1150" dirty="0">
                <a:latin typeface="Meiryo UI"/>
                <a:ea typeface="Meiryo UI"/>
              </a:rPr>
              <a:t>Chrome,</a:t>
            </a:r>
            <a:r>
              <a:rPr lang="ja-JP" altLang="en-US" sz="1150" dirty="0">
                <a:latin typeface="Meiryo UI"/>
                <a:ea typeface="Meiryo UI"/>
              </a:rPr>
              <a:t> </a:t>
            </a:r>
            <a:r>
              <a:rPr lang="en-US" altLang="ja-JP" sz="1150" dirty="0">
                <a:latin typeface="Meiryo UI"/>
                <a:ea typeface="Meiryo UI"/>
              </a:rPr>
              <a:t>Safari</a:t>
            </a:r>
          </a:p>
          <a:p>
            <a:pPr>
              <a:lnSpc>
                <a:spcPct val="100000"/>
              </a:lnSpc>
            </a:pPr>
            <a:endParaRPr lang="en-US" altLang="ja-JP" sz="1150" dirty="0">
              <a:latin typeface="Meiryo UI"/>
              <a:ea typeface="Meiryo UI"/>
            </a:endParaRPr>
          </a:p>
          <a:p>
            <a:pPr lvl="1">
              <a:lnSpc>
                <a:spcPct val="100000"/>
              </a:lnSpc>
            </a:pPr>
            <a:r>
              <a:rPr lang="ja-JP" altLang="en-US" sz="1150" dirty="0">
                <a:latin typeface="Meiryo UI"/>
                <a:ea typeface="Meiryo UI"/>
              </a:rPr>
              <a:t>〇 </a:t>
            </a:r>
            <a:r>
              <a:rPr lang="en-US" altLang="ja-JP" sz="1150" dirty="0">
                <a:latin typeface="Meiryo UI"/>
                <a:ea typeface="Meiryo UI"/>
              </a:rPr>
              <a:t>Android</a:t>
            </a:r>
            <a:r>
              <a:rPr lang="ja-JP" altLang="en-US" sz="1150" dirty="0">
                <a:latin typeface="Meiryo UI"/>
                <a:ea typeface="Meiryo UI"/>
              </a:rPr>
              <a:t>：</a:t>
            </a:r>
            <a:r>
              <a:rPr lang="en-US" altLang="ja-JP" sz="1150" dirty="0">
                <a:latin typeface="Meiryo UI"/>
                <a:ea typeface="Meiryo UI"/>
              </a:rPr>
              <a:t>Google</a:t>
            </a:r>
            <a:r>
              <a:rPr lang="ja-JP" altLang="en-US" sz="1150" dirty="0">
                <a:latin typeface="Meiryo UI"/>
                <a:ea typeface="Meiryo UI"/>
              </a:rPr>
              <a:t> </a:t>
            </a:r>
            <a:r>
              <a:rPr lang="en-US" altLang="ja-JP" sz="1150" dirty="0">
                <a:latin typeface="Meiryo UI"/>
                <a:ea typeface="Meiryo UI"/>
              </a:rPr>
              <a:t>Chrome</a:t>
            </a:r>
          </a:p>
          <a:p>
            <a:pPr lvl="1">
              <a:lnSpc>
                <a:spcPct val="100000"/>
              </a:lnSpc>
            </a:pPr>
            <a:endParaRPr lang="en-US" altLang="ja-JP" sz="1150" dirty="0">
              <a:latin typeface="Meiryo UI"/>
              <a:ea typeface="Meiryo UI"/>
            </a:endParaRPr>
          </a:p>
          <a:p>
            <a:pPr marL="0" algn="l" rtl="0" eaLnBrk="1" latinLnBrk="0" hangingPunct="1">
              <a:lnSpc>
                <a:spcPct val="100000"/>
              </a:lnSpc>
              <a:spcBef>
                <a:spcPts val="0"/>
              </a:spcBef>
              <a:spcAft>
                <a:spcPts val="0"/>
              </a:spcAft>
            </a:pPr>
            <a:r>
              <a:rPr kumimoji="1" lang="ja-JP" altLang="ja-JP" sz="1150" b="0" i="0" kern="1200" dirty="0">
                <a:solidFill>
                  <a:srgbClr val="000000"/>
                </a:solidFill>
                <a:effectLst/>
                <a:latin typeface="Meiryo UI" panose="020B0604030504040204" pitchFamily="50" charset="-128"/>
                <a:ea typeface="Meiryo UI" panose="020B0604030504040204" pitchFamily="50" charset="-128"/>
                <a:cs typeface="+mn-cs"/>
              </a:rPr>
              <a:t>アップロード可能なファイルの拡張子</a:t>
            </a:r>
            <a:r>
              <a:rPr kumimoji="1" lang="ja-JP" altLang="en-US" sz="1150" b="0" i="0" kern="1200" dirty="0">
                <a:solidFill>
                  <a:srgbClr val="000000"/>
                </a:solidFill>
                <a:effectLst/>
                <a:latin typeface="Meiryo UI" panose="020B0604030504040204" pitchFamily="50" charset="-128"/>
                <a:ea typeface="Meiryo UI" panose="020B0604030504040204" pitchFamily="50" charset="-128"/>
                <a:cs typeface="+mn-cs"/>
              </a:rPr>
              <a:t>は以下の通りです。</a:t>
            </a:r>
            <a:endParaRPr lang="ja-JP" altLang="ja-JP" sz="1150" dirty="0">
              <a:effectLst/>
            </a:endParaRPr>
          </a:p>
          <a:p>
            <a:pPr marL="0" indent="0">
              <a:lnSpc>
                <a:spcPct val="100000"/>
              </a:lnSpc>
              <a:buNone/>
            </a:pPr>
            <a:r>
              <a:rPr lang="ja-JP" altLang="en-US" sz="1150" dirty="0">
                <a:solidFill>
                  <a:srgbClr val="000000"/>
                </a:solidFill>
              </a:rPr>
              <a:t> </a:t>
            </a:r>
            <a:r>
              <a:rPr kumimoji="1" lang="en-US" altLang="ja-JP" sz="1150" b="0" i="0" kern="1200" dirty="0">
                <a:solidFill>
                  <a:srgbClr val="000000"/>
                </a:solidFill>
                <a:effectLst/>
                <a:latin typeface="Meiryo UI" panose="020B0604030504040204" pitchFamily="50" charset="-128"/>
                <a:ea typeface="Meiryo UI" panose="020B0604030504040204" pitchFamily="50" charset="-128"/>
                <a:cs typeface="+mn-cs"/>
              </a:rPr>
              <a:t>pdf</a:t>
            </a:r>
            <a:r>
              <a:rPr kumimoji="1" lang="ja-JP" altLang="ja-JP" sz="1150" b="0" i="0" kern="1200" dirty="0">
                <a:solidFill>
                  <a:srgbClr val="000000"/>
                </a:solidFill>
                <a:effectLst/>
                <a:latin typeface="Meiryo UI" panose="020B0604030504040204" pitchFamily="50" charset="-128"/>
                <a:ea typeface="Meiryo UI" panose="020B0604030504040204" pitchFamily="50" charset="-128"/>
                <a:cs typeface="+mn-cs"/>
              </a:rPr>
              <a:t>、</a:t>
            </a:r>
            <a:r>
              <a:rPr kumimoji="1" lang="en-US" altLang="ja-JP" sz="1150" b="0" i="0" kern="1200" dirty="0">
                <a:solidFill>
                  <a:srgbClr val="000000"/>
                </a:solidFill>
                <a:effectLst/>
                <a:latin typeface="Meiryo UI" panose="020B0604030504040204" pitchFamily="50" charset="-128"/>
                <a:ea typeface="Meiryo UI" panose="020B0604030504040204" pitchFamily="50" charset="-128"/>
                <a:cs typeface="+mn-cs"/>
              </a:rPr>
              <a:t>zip</a:t>
            </a:r>
            <a:r>
              <a:rPr kumimoji="1" lang="ja-JP" altLang="ja-JP" sz="1150" kern="1200" dirty="0">
                <a:solidFill>
                  <a:srgbClr val="000000"/>
                </a:solidFill>
                <a:effectLst/>
                <a:latin typeface="Meiryo UI" panose="020B0604030504040204" pitchFamily="50" charset="-128"/>
                <a:ea typeface="Meiryo UI" panose="020B0604030504040204" pitchFamily="50" charset="-128"/>
                <a:cs typeface="+mn-cs"/>
              </a:rPr>
              <a:t>、</a:t>
            </a:r>
            <a:r>
              <a:rPr kumimoji="1" lang="en-US" altLang="ja-JP" sz="1150" b="0" i="0" kern="1200" dirty="0">
                <a:solidFill>
                  <a:srgbClr val="000000"/>
                </a:solidFill>
                <a:effectLst/>
                <a:latin typeface="Meiryo UI" panose="020B0604030504040204" pitchFamily="50" charset="-128"/>
                <a:ea typeface="Meiryo UI" panose="020B0604030504040204" pitchFamily="50" charset="-128"/>
                <a:cs typeface="+mn-cs"/>
              </a:rPr>
              <a:t>doc</a:t>
            </a:r>
            <a:r>
              <a:rPr kumimoji="1" lang="ja-JP" altLang="ja-JP" sz="1150" kern="1200" dirty="0">
                <a:solidFill>
                  <a:srgbClr val="000000"/>
                </a:solidFill>
                <a:effectLst/>
                <a:latin typeface="Meiryo UI" panose="020B0604030504040204" pitchFamily="50" charset="-128"/>
                <a:ea typeface="Meiryo UI" panose="020B0604030504040204" pitchFamily="50" charset="-128"/>
                <a:cs typeface="+mn-cs"/>
              </a:rPr>
              <a:t>、</a:t>
            </a:r>
            <a:r>
              <a:rPr kumimoji="1" lang="en-US" altLang="ja-JP" sz="1150" b="0" i="0" kern="1200" dirty="0">
                <a:solidFill>
                  <a:srgbClr val="000000"/>
                </a:solidFill>
                <a:effectLst/>
                <a:latin typeface="Meiryo UI" panose="020B0604030504040204" pitchFamily="50" charset="-128"/>
                <a:ea typeface="Meiryo UI" panose="020B0604030504040204" pitchFamily="50" charset="-128"/>
                <a:cs typeface="+mn-cs"/>
              </a:rPr>
              <a:t>docx</a:t>
            </a:r>
            <a:r>
              <a:rPr kumimoji="1" lang="ja-JP" altLang="ja-JP" sz="1150" b="0" i="0" kern="1200" dirty="0">
                <a:solidFill>
                  <a:srgbClr val="000000"/>
                </a:solidFill>
                <a:effectLst/>
                <a:latin typeface="Meiryo UI" panose="020B0604030504040204" pitchFamily="50" charset="-128"/>
                <a:ea typeface="Meiryo UI" panose="020B0604030504040204" pitchFamily="50" charset="-128"/>
                <a:cs typeface="+mn-cs"/>
              </a:rPr>
              <a:t>、</a:t>
            </a:r>
            <a:r>
              <a:rPr kumimoji="1" lang="en-US" altLang="ja-JP" sz="1150" b="0" i="0" kern="1200" dirty="0" err="1">
                <a:solidFill>
                  <a:srgbClr val="000000"/>
                </a:solidFill>
                <a:effectLst/>
                <a:latin typeface="Meiryo UI" panose="020B0604030504040204" pitchFamily="50" charset="-128"/>
                <a:ea typeface="Meiryo UI" panose="020B0604030504040204" pitchFamily="50" charset="-128"/>
                <a:cs typeface="+mn-cs"/>
              </a:rPr>
              <a:t>xls</a:t>
            </a:r>
            <a:r>
              <a:rPr kumimoji="1" lang="ja-JP" altLang="ja-JP" sz="1150" kern="1200" dirty="0">
                <a:solidFill>
                  <a:srgbClr val="000000"/>
                </a:solidFill>
                <a:effectLst/>
                <a:latin typeface="Meiryo UI" panose="020B0604030504040204" pitchFamily="50" charset="-128"/>
                <a:ea typeface="Meiryo UI" panose="020B0604030504040204" pitchFamily="50" charset="-128"/>
                <a:cs typeface="+mn-cs"/>
              </a:rPr>
              <a:t>、</a:t>
            </a:r>
            <a:r>
              <a:rPr kumimoji="1" lang="en-US" altLang="ja-JP" sz="1150" b="0" i="0" kern="1200" dirty="0">
                <a:solidFill>
                  <a:srgbClr val="000000"/>
                </a:solidFill>
                <a:effectLst/>
                <a:latin typeface="Meiryo UI" panose="020B0604030504040204" pitchFamily="50" charset="-128"/>
                <a:ea typeface="Meiryo UI" panose="020B0604030504040204" pitchFamily="50" charset="-128"/>
                <a:cs typeface="+mn-cs"/>
              </a:rPr>
              <a:t>xlsx</a:t>
            </a:r>
            <a:r>
              <a:rPr kumimoji="1" lang="ja-JP" altLang="ja-JP" sz="1150" b="0" i="0" kern="1200" dirty="0">
                <a:solidFill>
                  <a:srgbClr val="000000"/>
                </a:solidFill>
                <a:effectLst/>
                <a:latin typeface="Meiryo UI" panose="020B0604030504040204" pitchFamily="50" charset="-128"/>
                <a:ea typeface="Meiryo UI" panose="020B0604030504040204" pitchFamily="50" charset="-128"/>
                <a:cs typeface="+mn-cs"/>
              </a:rPr>
              <a:t>、</a:t>
            </a:r>
            <a:r>
              <a:rPr kumimoji="1" lang="en-US" altLang="ja-JP" sz="1150" b="0" i="0" kern="1200" dirty="0" err="1">
                <a:solidFill>
                  <a:srgbClr val="000000"/>
                </a:solidFill>
                <a:effectLst/>
                <a:latin typeface="Meiryo UI" panose="020B0604030504040204" pitchFamily="50" charset="-128"/>
                <a:ea typeface="Meiryo UI" panose="020B0604030504040204" pitchFamily="50" charset="-128"/>
                <a:cs typeface="+mn-cs"/>
              </a:rPr>
              <a:t>png</a:t>
            </a:r>
            <a:r>
              <a:rPr kumimoji="1" lang="ja-JP" altLang="ja-JP" sz="1150" kern="1200" dirty="0">
                <a:solidFill>
                  <a:srgbClr val="000000"/>
                </a:solidFill>
                <a:effectLst/>
                <a:latin typeface="Meiryo UI" panose="020B0604030504040204" pitchFamily="50" charset="-128"/>
                <a:ea typeface="Meiryo UI" panose="020B0604030504040204" pitchFamily="50" charset="-128"/>
                <a:cs typeface="+mn-cs"/>
              </a:rPr>
              <a:t>、</a:t>
            </a:r>
            <a:r>
              <a:rPr kumimoji="1" lang="en-US" altLang="ja-JP" sz="1150" b="0" i="0" kern="1200" dirty="0">
                <a:solidFill>
                  <a:srgbClr val="000000"/>
                </a:solidFill>
                <a:effectLst/>
                <a:latin typeface="Meiryo UI" panose="020B0604030504040204" pitchFamily="50" charset="-128"/>
                <a:ea typeface="Meiryo UI" panose="020B0604030504040204" pitchFamily="50" charset="-128"/>
                <a:cs typeface="+mn-cs"/>
              </a:rPr>
              <a:t>bmp</a:t>
            </a:r>
            <a:r>
              <a:rPr kumimoji="1" lang="ja-JP" altLang="ja-JP" sz="1150" b="0" i="0" kern="1200" dirty="0">
                <a:solidFill>
                  <a:srgbClr val="000000"/>
                </a:solidFill>
                <a:effectLst/>
                <a:latin typeface="Meiryo UI" panose="020B0604030504040204" pitchFamily="50" charset="-128"/>
                <a:ea typeface="Meiryo UI" panose="020B0604030504040204" pitchFamily="50" charset="-128"/>
                <a:cs typeface="+mn-cs"/>
              </a:rPr>
              <a:t>、</a:t>
            </a:r>
            <a:r>
              <a:rPr kumimoji="1" lang="en-US" altLang="ja-JP" sz="1150" b="0" i="0" kern="1200" dirty="0">
                <a:solidFill>
                  <a:srgbClr val="000000"/>
                </a:solidFill>
                <a:effectLst/>
                <a:latin typeface="Meiryo UI" panose="020B0604030504040204" pitchFamily="50" charset="-128"/>
                <a:ea typeface="Meiryo UI" panose="020B0604030504040204" pitchFamily="50" charset="-128"/>
                <a:cs typeface="+mn-cs"/>
              </a:rPr>
              <a:t>jpg</a:t>
            </a:r>
            <a:r>
              <a:rPr kumimoji="1" lang="ja-JP" altLang="ja-JP" sz="1150" b="0" i="0" kern="1200" dirty="0">
                <a:solidFill>
                  <a:srgbClr val="000000"/>
                </a:solidFill>
                <a:effectLst/>
                <a:latin typeface="Meiryo UI" panose="020B0604030504040204" pitchFamily="50" charset="-128"/>
                <a:ea typeface="Meiryo UI" panose="020B0604030504040204" pitchFamily="50" charset="-128"/>
                <a:cs typeface="+mn-cs"/>
              </a:rPr>
              <a:t>、</a:t>
            </a:r>
            <a:r>
              <a:rPr kumimoji="1" lang="en-US" altLang="ja-JP" sz="1150" b="0" i="0" kern="1200" dirty="0">
                <a:solidFill>
                  <a:srgbClr val="000000"/>
                </a:solidFill>
                <a:effectLst/>
                <a:latin typeface="Meiryo UI" panose="020B0604030504040204" pitchFamily="50" charset="-128"/>
                <a:ea typeface="Meiryo UI" panose="020B0604030504040204" pitchFamily="50" charset="-128"/>
                <a:cs typeface="+mn-cs"/>
              </a:rPr>
              <a:t>jpeg</a:t>
            </a:r>
            <a:r>
              <a:rPr kumimoji="1" lang="ja-JP" altLang="ja-JP" sz="1150" b="0" i="0" kern="1200" dirty="0">
                <a:solidFill>
                  <a:srgbClr val="000000"/>
                </a:solidFill>
                <a:effectLst/>
                <a:latin typeface="Meiryo UI" panose="020B0604030504040204" pitchFamily="50" charset="-128"/>
                <a:ea typeface="Meiryo UI" panose="020B0604030504040204" pitchFamily="50" charset="-128"/>
                <a:cs typeface="+mn-cs"/>
              </a:rPr>
              <a:t>、</a:t>
            </a:r>
            <a:r>
              <a:rPr kumimoji="1" lang="en-US" altLang="ja-JP" sz="1150" b="0" i="0" kern="1200" dirty="0">
                <a:solidFill>
                  <a:srgbClr val="000000"/>
                </a:solidFill>
                <a:effectLst/>
                <a:latin typeface="Meiryo UI" panose="020B0604030504040204" pitchFamily="50" charset="-128"/>
                <a:ea typeface="Meiryo UI" panose="020B0604030504040204" pitchFamily="50" charset="-128"/>
                <a:cs typeface="+mn-cs"/>
              </a:rPr>
              <a:t>HEIC</a:t>
            </a:r>
            <a:r>
              <a:rPr kumimoji="1" lang="ja-JP" altLang="ja-JP" sz="1150" b="0" i="0" kern="1200" dirty="0">
                <a:solidFill>
                  <a:srgbClr val="000000"/>
                </a:solidFill>
                <a:effectLst/>
                <a:latin typeface="Meiryo UI" panose="020B0604030504040204" pitchFamily="50" charset="-128"/>
                <a:ea typeface="Meiryo UI" panose="020B0604030504040204" pitchFamily="50" charset="-128"/>
                <a:cs typeface="+mn-cs"/>
              </a:rPr>
              <a:t>、</a:t>
            </a:r>
            <a:r>
              <a:rPr kumimoji="1" lang="en-US" altLang="ja-JP" sz="1150" b="0" i="0" kern="1200" dirty="0">
                <a:solidFill>
                  <a:srgbClr val="000000"/>
                </a:solidFill>
                <a:effectLst/>
                <a:latin typeface="Meiryo UI" panose="020B0604030504040204" pitchFamily="50" charset="-128"/>
                <a:ea typeface="Meiryo UI" panose="020B0604030504040204" pitchFamily="50" charset="-128"/>
                <a:cs typeface="+mn-cs"/>
              </a:rPr>
              <a:t>gif</a:t>
            </a:r>
          </a:p>
          <a:p>
            <a:pPr marL="0" indent="0">
              <a:lnSpc>
                <a:spcPct val="100000"/>
              </a:lnSpc>
              <a:buNone/>
            </a:pPr>
            <a:endParaRPr lang="en-US" altLang="ja-JP" sz="1150" dirty="0">
              <a:solidFill>
                <a:srgbClr val="000000"/>
              </a:solidFill>
            </a:endParaRPr>
          </a:p>
          <a:p>
            <a:pPr>
              <a:lnSpc>
                <a:spcPct val="100000"/>
              </a:lnSpc>
            </a:pPr>
            <a:r>
              <a:rPr lang="ja-JP" altLang="en-US" sz="1150" dirty="0">
                <a:latin typeface="Meiryo UI"/>
                <a:ea typeface="Meiryo UI"/>
              </a:rPr>
              <a:t>添付書類のファイル名の変更は必要ございません。</a:t>
            </a:r>
            <a:endParaRPr lang="en-US" altLang="ja-JP" sz="1150" dirty="0">
              <a:latin typeface="Meiryo UI"/>
              <a:ea typeface="Meiryo UI"/>
            </a:endParaRPr>
          </a:p>
        </p:txBody>
      </p:sp>
    </p:spTree>
    <p:extLst>
      <p:ext uri="{BB962C8B-B14F-4D97-AF65-F5344CB8AC3E}">
        <p14:creationId xmlns:p14="http://schemas.microsoft.com/office/powerpoint/2010/main" val="41786721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 38">
            <a:extLst>
              <a:ext uri="{FF2B5EF4-FFF2-40B4-BE49-F238E27FC236}">
                <a16:creationId xmlns:a16="http://schemas.microsoft.com/office/drawing/2014/main" id="{C72E59E3-849F-5ED0-238E-9EE8502D2524}"/>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補助事業計画入力</a:t>
            </a:r>
            <a:endParaRPr lang="en-US" altLang="ja-JP" sz="1400" b="1" dirty="0">
              <a:cs typeface="メイリオ" panose="020B0604030504040204" pitchFamily="50" charset="-128"/>
            </a:endParaRPr>
          </a:p>
        </p:txBody>
      </p:sp>
      <p:sp>
        <p:nvSpPr>
          <p:cNvPr id="9" name="テキスト ボックス 8">
            <a:extLst>
              <a:ext uri="{FF2B5EF4-FFF2-40B4-BE49-F238E27FC236}">
                <a16:creationId xmlns:a16="http://schemas.microsoft.com/office/drawing/2014/main" id="{34466474-371A-BFBC-AA15-1EC49A24E5C6}"/>
              </a:ext>
            </a:extLst>
          </p:cNvPr>
          <p:cNvSpPr txBox="1"/>
          <p:nvPr/>
        </p:nvSpPr>
        <p:spPr>
          <a:xfrm>
            <a:off x="6291453" y="1695806"/>
            <a:ext cx="5814821" cy="3108543"/>
          </a:xfrm>
          <a:prstGeom prst="rect">
            <a:avLst/>
          </a:prstGeom>
          <a:noFill/>
        </p:spPr>
        <p:txBody>
          <a:bodyPr wrap="square">
            <a:spAutoFit/>
          </a:bodyPr>
          <a:lstStyle/>
          <a:p>
            <a:r>
              <a:rPr lang="ja-JP" altLang="en-US" sz="1400" dirty="0">
                <a:solidFill>
                  <a:srgbClr val="FF0000"/>
                </a:solidFill>
                <a:latin typeface="Meiryo UI" panose="020B0604030504040204" pitchFamily="50" charset="-128"/>
                <a:ea typeface="Meiryo UI" panose="020B0604030504040204" pitchFamily="50" charset="-128"/>
              </a:rPr>
              <a:t>③</a:t>
            </a:r>
            <a:r>
              <a:rPr lang="ja-JP" altLang="en-US" sz="1400" dirty="0">
                <a:latin typeface="Meiryo UI" panose="020B0604030504040204" pitchFamily="50" charset="-128"/>
                <a:ea typeface="Meiryo UI" panose="020B0604030504040204" pitchFamily="50" charset="-128"/>
              </a:rPr>
              <a:t>　販路開拓とあわせて行う業務効率化</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生産性向上</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の取組</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該当する項目</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を選択してください。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「はい」を選択した場合は業務効率化（生産性向上）の取引内容を入力してください。　　具体的な取り組みは複数入力することが可能です。</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④　</a:t>
            </a:r>
            <a:r>
              <a:rPr lang="ja-JP" altLang="en-US" sz="1400" dirty="0">
                <a:latin typeface="Meiryo UI" panose="020B0604030504040204" pitchFamily="50" charset="-128"/>
                <a:ea typeface="Meiryo UI" panose="020B0604030504040204" pitchFamily="50" charset="-128"/>
              </a:rPr>
              <a:t>内容を確認し削除する場合は、「削除」ボタンを押してください。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⑤　</a:t>
            </a:r>
            <a:r>
              <a:rPr lang="ja-JP" altLang="en-US" sz="1400" dirty="0">
                <a:latin typeface="Meiryo UI" panose="020B0604030504040204" pitchFamily="50" charset="-128"/>
                <a:ea typeface="Meiryo UI" panose="020B0604030504040204" pitchFamily="50" charset="-128"/>
              </a:rPr>
              <a:t>内容を確認し追加する場合は、「追加」ボタンを押してください。</a:t>
            </a:r>
            <a:endParaRPr lang="en-US" altLang="ja-JP" sz="12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⑥　</a:t>
            </a:r>
            <a:r>
              <a:rPr lang="ja-JP" altLang="en-US" sz="1400" dirty="0">
                <a:latin typeface="Meiryo UI" panose="020B0604030504040204" pitchFamily="50" charset="-128"/>
                <a:ea typeface="Meiryo UI" panose="020B0604030504040204" pitchFamily="50" charset="-128"/>
              </a:rPr>
              <a:t>補助事業の効果を入力してください。</a:t>
            </a:r>
            <a:endParaRPr lang="en-US" altLang="ja-JP" sz="14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販路開拓等の取組や業務効率化の取組を通じて、どのように生産性向上につながるのかを必ず説明してください。</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書式変更や段落追加などの詳細設定については</a:t>
            </a:r>
            <a:r>
              <a:rPr lang="en-US" altLang="ja-JP" sz="1200" dirty="0">
                <a:latin typeface="Meiryo UI" panose="020B0604030504040204" pitchFamily="50" charset="-128"/>
                <a:ea typeface="Meiryo UI" panose="020B0604030504040204" pitchFamily="50" charset="-128"/>
              </a:rPr>
              <a:t>P.52,53</a:t>
            </a:r>
            <a:r>
              <a:rPr lang="ja-JP" altLang="en-US" sz="1200" dirty="0">
                <a:latin typeface="Meiryo UI" panose="020B0604030504040204" pitchFamily="50" charset="-128"/>
                <a:ea typeface="Meiryo UI" panose="020B0604030504040204" pitchFamily="50" charset="-128"/>
              </a:rPr>
              <a:t>を参考にしてください。</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A7444170-822A-B891-9454-1614E5025131}"/>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059A1E77-81D6-8D84-982F-8C80A64E8BF1}"/>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補助事業計画入力画面の続きです。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補助事業計画を入力してください。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0094504F-212D-0FD3-6180-8A0583B1C9A1}"/>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8" name="図 7" descr="図形&#10;&#10;低い精度で自動的に生成された説明">
            <a:extLst>
              <a:ext uri="{FF2B5EF4-FFF2-40B4-BE49-F238E27FC236}">
                <a16:creationId xmlns:a16="http://schemas.microsoft.com/office/drawing/2014/main" id="{DB7A46B2-53F6-4738-8614-9E596E6FB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sp>
        <p:nvSpPr>
          <p:cNvPr id="20" name="テキスト ボックス 19">
            <a:extLst>
              <a:ext uri="{FF2B5EF4-FFF2-40B4-BE49-F238E27FC236}">
                <a16:creationId xmlns:a16="http://schemas.microsoft.com/office/drawing/2014/main" id="{D1988F3F-9C51-5AE8-5B02-D9E3032A2B7E}"/>
              </a:ext>
            </a:extLst>
          </p:cNvPr>
          <p:cNvSpPr txBox="1"/>
          <p:nvPr/>
        </p:nvSpPr>
        <p:spPr>
          <a:xfrm>
            <a:off x="6205300" y="4999027"/>
            <a:ext cx="5900974" cy="954107"/>
          </a:xfrm>
          <a:prstGeom prst="rect">
            <a:avLst/>
          </a:prstGeom>
          <a:solidFill>
            <a:schemeClr val="accent4">
              <a:lumMod val="20000"/>
              <a:lumOff val="80000"/>
            </a:schemeClr>
          </a:solidFill>
          <a:ln>
            <a:noFill/>
          </a:ln>
        </p:spPr>
        <p:txBody>
          <a:bodyPr wrap="square" lIns="91440" tIns="45720" rIns="91440" bIns="45720" rtlCol="0" anchor="t">
            <a:spAutoFit/>
          </a:bodyPr>
          <a:lstStyle/>
          <a:p>
            <a:r>
              <a:rPr lang="en-US" altLang="ja-JP" sz="1400" dirty="0">
                <a:latin typeface="Meiryo UI"/>
                <a:ea typeface="Meiryo UI"/>
              </a:rPr>
              <a:t>※</a:t>
            </a:r>
            <a:r>
              <a:rPr lang="ja-JP" altLang="en-US" sz="1400" dirty="0">
                <a:latin typeface="Meiryo UI"/>
                <a:ea typeface="Meiryo UI"/>
              </a:rPr>
              <a:t>経営計画・補助事業計画等の作成にあたっては商工会・商工会議所と相談し、助言・指導を受けながら進めてください。</a:t>
            </a:r>
            <a:endParaRPr lang="en-US" altLang="ja-JP" sz="1400" dirty="0">
              <a:latin typeface="Meiryo UI"/>
              <a:ea typeface="Meiryo UI"/>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採択時に、「事業者名称」および「補助事業で行う事業名称」等が一般公表されます。</a:t>
            </a:r>
            <a:endParaRPr lang="en-US" altLang="ja-JP" sz="1400" dirty="0">
              <a:latin typeface="Meiryo UI" panose="020B0604030504040204" pitchFamily="50" charset="-128"/>
              <a:ea typeface="Meiryo UI" panose="020B0604030504040204" pitchFamily="50" charset="-128"/>
            </a:endParaRPr>
          </a:p>
        </p:txBody>
      </p:sp>
      <p:pic>
        <p:nvPicPr>
          <p:cNvPr id="22" name="Picture 11">
            <a:extLst>
              <a:ext uri="{FF2B5EF4-FFF2-40B4-BE49-F238E27FC236}">
                <a16:creationId xmlns:a16="http://schemas.microsoft.com/office/drawing/2014/main" id="{3567A7B3-427C-7995-F398-2F2AD2D2BB1B}"/>
              </a:ext>
            </a:extLst>
          </p:cNvPr>
          <p:cNvPicPr>
            <a:picLocks noChangeAspect="1"/>
          </p:cNvPicPr>
          <p:nvPr/>
        </p:nvPicPr>
        <p:blipFill>
          <a:blip r:embed="rId3"/>
          <a:stretch>
            <a:fillRect/>
          </a:stretch>
        </p:blipFill>
        <p:spPr>
          <a:xfrm>
            <a:off x="938484" y="1419773"/>
            <a:ext cx="1905863" cy="4114800"/>
          </a:xfrm>
          <a:prstGeom prst="rect">
            <a:avLst/>
          </a:prstGeom>
        </p:spPr>
      </p:pic>
      <p:grpSp>
        <p:nvGrpSpPr>
          <p:cNvPr id="23" name="グループ化 22">
            <a:extLst>
              <a:ext uri="{FF2B5EF4-FFF2-40B4-BE49-F238E27FC236}">
                <a16:creationId xmlns:a16="http://schemas.microsoft.com/office/drawing/2014/main" id="{4DA313A6-99C3-A29F-53E3-DB395FD67504}"/>
              </a:ext>
            </a:extLst>
          </p:cNvPr>
          <p:cNvGrpSpPr/>
          <p:nvPr/>
        </p:nvGrpSpPr>
        <p:grpSpPr>
          <a:xfrm>
            <a:off x="1709623" y="3994004"/>
            <a:ext cx="363583" cy="643111"/>
            <a:chOff x="2419897" y="3376319"/>
            <a:chExt cx="318133" cy="437627"/>
          </a:xfrm>
        </p:grpSpPr>
        <p:sp>
          <p:nvSpPr>
            <p:cNvPr id="24" name="角丸四角形 7">
              <a:extLst>
                <a:ext uri="{FF2B5EF4-FFF2-40B4-BE49-F238E27FC236}">
                  <a16:creationId xmlns:a16="http://schemas.microsoft.com/office/drawing/2014/main" id="{A9A6E0F8-4381-AB8F-D779-6C08C676DE55}"/>
                </a:ext>
              </a:extLst>
            </p:cNvPr>
            <p:cNvSpPr/>
            <p:nvPr/>
          </p:nvSpPr>
          <p:spPr>
            <a:xfrm>
              <a:off x="2419897" y="3376319"/>
              <a:ext cx="318133" cy="200464"/>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5" name="角丸四角形 7">
              <a:extLst>
                <a:ext uri="{FF2B5EF4-FFF2-40B4-BE49-F238E27FC236}">
                  <a16:creationId xmlns:a16="http://schemas.microsoft.com/office/drawing/2014/main" id="{CEB3AC1F-A600-35D4-7E7C-05FF31CAAD8A}"/>
                </a:ext>
              </a:extLst>
            </p:cNvPr>
            <p:cNvSpPr/>
            <p:nvPr/>
          </p:nvSpPr>
          <p:spPr>
            <a:xfrm>
              <a:off x="2419897" y="3613482"/>
              <a:ext cx="318133" cy="200464"/>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grpSp>
      <p:sp>
        <p:nvSpPr>
          <p:cNvPr id="26" name="テキスト ボックス 25">
            <a:extLst>
              <a:ext uri="{FF2B5EF4-FFF2-40B4-BE49-F238E27FC236}">
                <a16:creationId xmlns:a16="http://schemas.microsoft.com/office/drawing/2014/main" id="{71F835D0-CAAE-6B2A-34EC-FCCE0B0A0AEF}"/>
              </a:ext>
            </a:extLst>
          </p:cNvPr>
          <p:cNvSpPr txBox="1"/>
          <p:nvPr/>
        </p:nvSpPr>
        <p:spPr>
          <a:xfrm>
            <a:off x="572918" y="2198620"/>
            <a:ext cx="415498" cy="369332"/>
          </a:xfrm>
          <a:prstGeom prst="rect">
            <a:avLst/>
          </a:prstGeom>
          <a:noFill/>
        </p:spPr>
        <p:txBody>
          <a:bodyPr wrap="none" rtlCol="0">
            <a:spAutoFit/>
          </a:bodyPr>
          <a:lstStyle/>
          <a:p>
            <a:r>
              <a:rPr lang="ja-JP" altLang="en-US" dirty="0">
                <a:solidFill>
                  <a:srgbClr val="FF0000"/>
                </a:solidFill>
                <a:latin typeface="Meiryo UI"/>
                <a:ea typeface="Meiryo UI"/>
              </a:rPr>
              <a:t>③</a:t>
            </a:r>
            <a:endParaRPr kumimoji="1" lang="ja-JP" altLang="en-US" dirty="0"/>
          </a:p>
        </p:txBody>
      </p:sp>
      <p:sp>
        <p:nvSpPr>
          <p:cNvPr id="27" name="テキスト ボックス 26">
            <a:extLst>
              <a:ext uri="{FF2B5EF4-FFF2-40B4-BE49-F238E27FC236}">
                <a16:creationId xmlns:a16="http://schemas.microsoft.com/office/drawing/2014/main" id="{24FEDB52-EABD-F275-CD02-9B5F02294A7B}"/>
              </a:ext>
            </a:extLst>
          </p:cNvPr>
          <p:cNvSpPr txBox="1"/>
          <p:nvPr/>
        </p:nvSpPr>
        <p:spPr>
          <a:xfrm>
            <a:off x="3201822" y="2178302"/>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⑥</a:t>
            </a:r>
            <a:endParaRPr lang="en-US" altLang="ja-JP" dirty="0">
              <a:solidFill>
                <a:srgbClr val="FF0000"/>
              </a:solidFill>
              <a:latin typeface="Meiryo UI"/>
              <a:ea typeface="Meiryo UI"/>
            </a:endParaRPr>
          </a:p>
        </p:txBody>
      </p:sp>
      <p:sp>
        <p:nvSpPr>
          <p:cNvPr id="28" name="テキスト ボックス 27">
            <a:extLst>
              <a:ext uri="{FF2B5EF4-FFF2-40B4-BE49-F238E27FC236}">
                <a16:creationId xmlns:a16="http://schemas.microsoft.com/office/drawing/2014/main" id="{A1494B2B-3972-8F66-CFFB-6733E2059E5F}"/>
              </a:ext>
            </a:extLst>
          </p:cNvPr>
          <p:cNvSpPr txBox="1"/>
          <p:nvPr/>
        </p:nvSpPr>
        <p:spPr>
          <a:xfrm>
            <a:off x="1165320" y="4305154"/>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⑤</a:t>
            </a:r>
            <a:endParaRPr lang="en-US" altLang="ja-JP" dirty="0">
              <a:solidFill>
                <a:srgbClr val="FF0000"/>
              </a:solidFill>
              <a:latin typeface="Meiryo UI"/>
              <a:ea typeface="Meiryo UI"/>
            </a:endParaRPr>
          </a:p>
        </p:txBody>
      </p:sp>
      <p:sp>
        <p:nvSpPr>
          <p:cNvPr id="29" name="テキスト ボックス 28">
            <a:extLst>
              <a:ext uri="{FF2B5EF4-FFF2-40B4-BE49-F238E27FC236}">
                <a16:creationId xmlns:a16="http://schemas.microsoft.com/office/drawing/2014/main" id="{0EE82088-95CF-354E-9506-FAD39B20DB57}"/>
              </a:ext>
            </a:extLst>
          </p:cNvPr>
          <p:cNvSpPr txBox="1"/>
          <p:nvPr/>
        </p:nvSpPr>
        <p:spPr>
          <a:xfrm>
            <a:off x="1165320" y="3967070"/>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④</a:t>
            </a:r>
            <a:endParaRPr lang="en-US" altLang="ja-JP" dirty="0">
              <a:solidFill>
                <a:srgbClr val="FF0000"/>
              </a:solidFill>
              <a:latin typeface="Meiryo UI"/>
              <a:ea typeface="Meiryo UI"/>
            </a:endParaRPr>
          </a:p>
        </p:txBody>
      </p:sp>
      <p:pic>
        <p:nvPicPr>
          <p:cNvPr id="4" name="図 3">
            <a:extLst>
              <a:ext uri="{FF2B5EF4-FFF2-40B4-BE49-F238E27FC236}">
                <a16:creationId xmlns:a16="http://schemas.microsoft.com/office/drawing/2014/main" id="{7D2BDFC5-C64B-63F9-FB09-0D3C52D2EA0B}"/>
              </a:ext>
            </a:extLst>
          </p:cNvPr>
          <p:cNvPicPr>
            <a:picLocks noChangeAspect="1"/>
          </p:cNvPicPr>
          <p:nvPr/>
        </p:nvPicPr>
        <p:blipFill>
          <a:blip r:embed="rId4"/>
          <a:stretch>
            <a:fillRect/>
          </a:stretch>
        </p:blipFill>
        <p:spPr>
          <a:xfrm>
            <a:off x="3511853" y="1419773"/>
            <a:ext cx="1952192" cy="4114800"/>
          </a:xfrm>
          <a:prstGeom prst="rect">
            <a:avLst/>
          </a:prstGeom>
        </p:spPr>
      </p:pic>
    </p:spTree>
    <p:extLst>
      <p:ext uri="{BB962C8B-B14F-4D97-AF65-F5344CB8AC3E}">
        <p14:creationId xmlns:p14="http://schemas.microsoft.com/office/powerpoint/2010/main" val="1400893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 38">
            <a:extLst>
              <a:ext uri="{FF2B5EF4-FFF2-40B4-BE49-F238E27FC236}">
                <a16:creationId xmlns:a16="http://schemas.microsoft.com/office/drawing/2014/main" id="{FE27AAA6-48D2-61A2-D937-D5F2F6C4A8FA}"/>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経費明細表・資金</a:t>
            </a:r>
            <a:r>
              <a:rPr lang="ja-JP" altLang="en-US" sz="1400" b="1">
                <a:cs typeface="メイリオ" panose="020B0604030504040204" pitchFamily="50" charset="-128"/>
              </a:rPr>
              <a:t>調達方法（</a:t>
            </a:r>
            <a:r>
              <a:rPr lang="ja-JP" altLang="en-US" sz="1400" b="1" dirty="0">
                <a:cs typeface="メイリオ" panose="020B0604030504040204" pitchFamily="50" charset="-128"/>
              </a:rPr>
              <a:t>内訳金額追加）</a:t>
            </a:r>
            <a:endParaRPr lang="en-US" altLang="ja-JP" sz="1400" b="1" dirty="0">
              <a:cs typeface="メイリオ" panose="020B0604030504040204" pitchFamily="50" charset="-128"/>
            </a:endParaRPr>
          </a:p>
        </p:txBody>
      </p:sp>
      <p:sp>
        <p:nvSpPr>
          <p:cNvPr id="14" name="正方形/長方形 13">
            <a:extLst>
              <a:ext uri="{FF2B5EF4-FFF2-40B4-BE49-F238E27FC236}">
                <a16:creationId xmlns:a16="http://schemas.microsoft.com/office/drawing/2014/main" id="{3D50209D-D4C9-FD4F-2BE7-2036AA64CEAE}"/>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0DA82BAB-D2EE-FDD0-4129-4719F1D56BEE}"/>
              </a:ext>
            </a:extLst>
          </p:cNvPr>
          <p:cNvSpPr txBox="1"/>
          <p:nvPr/>
        </p:nvSpPr>
        <p:spPr>
          <a:xfrm>
            <a:off x="6373763" y="1480674"/>
            <a:ext cx="5584557" cy="5432256"/>
          </a:xfrm>
          <a:prstGeom prst="rect">
            <a:avLst/>
          </a:prstGeom>
          <a:noFill/>
        </p:spPr>
        <p:txBody>
          <a:bodyPr wrap="square" lIns="91440" tIns="45720" rIns="91440" bIns="45720" rtlCol="0" anchor="t">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①</a:t>
            </a:r>
            <a:r>
              <a:rPr lang="ja-JP" altLang="en-US" sz="1400" dirty="0">
                <a:solidFill>
                  <a:srgbClr val="FF0000"/>
                </a:solidFill>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課税区分を選択してください。</a:t>
            </a:r>
            <a:endParaRPr kumimoji="1" lang="en-US" altLang="ja-JP" sz="1400" dirty="0">
              <a:latin typeface="Meiryo UI" panose="020B0604030504040204" pitchFamily="50" charset="-128"/>
              <a:ea typeface="Meiryo UI" panose="020B0604030504040204" pitchFamily="50" charset="-128"/>
            </a:endParaRPr>
          </a:p>
          <a:p>
            <a:r>
              <a:rPr lang="ja-JP" altLang="ja-JP" sz="1100" dirty="0">
                <a:latin typeface="Meiryo UI"/>
                <a:ea typeface="Meiryo UI"/>
                <a:cs typeface="+mn-lt"/>
              </a:rPr>
              <a:t>※免税事業者・簡易課税事業者・2割特例選択者は、「税込」での計上を選択することができます</a:t>
            </a:r>
            <a:endParaRPr lang="en-US" altLang="ja-JP" sz="1100" dirty="0">
              <a:latin typeface="Meiryo UI"/>
              <a:ea typeface="Meiryo UI"/>
              <a:cs typeface="+mn-lt"/>
            </a:endParaRP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課税事業者選択者は「課税区分」が表示されません</a:t>
            </a:r>
          </a:p>
          <a:p>
            <a:endParaRPr lang="en-US" altLang="ja-JP" sz="1100" dirty="0">
              <a:latin typeface="Meiryo UI" panose="020B0604030504040204" pitchFamily="50" charset="-128"/>
              <a:ea typeface="Meiryo UI" panose="020B0604030504040204" pitchFamily="50" charset="-128"/>
            </a:endParaRPr>
          </a:p>
          <a:p>
            <a:r>
              <a:rPr kumimoji="1" lang="ja-JP" altLang="en-US" sz="1400" dirty="0">
                <a:solidFill>
                  <a:srgbClr val="FF0000"/>
                </a:solidFill>
                <a:latin typeface="Meiryo UI" panose="020B0604030504040204" pitchFamily="50" charset="-128"/>
                <a:ea typeface="Meiryo UI" panose="020B0604030504040204" pitchFamily="50" charset="-128"/>
              </a:rPr>
              <a:t>②</a:t>
            </a:r>
            <a:r>
              <a:rPr kumimoji="1" lang="ja-JP" altLang="en-US" sz="1400" dirty="0">
                <a:latin typeface="Meiryo UI" panose="020B0604030504040204" pitchFamily="50" charset="-128"/>
                <a:ea typeface="Meiryo UI" panose="020B0604030504040204" pitchFamily="50" charset="-128"/>
              </a:rPr>
              <a:t> 「内訳金額追加」ボタンをクリックしてください。</a:t>
            </a:r>
            <a:endParaRPr kumimoji="1" lang="en-US" altLang="ja-JP" sz="1400" dirty="0">
              <a:latin typeface="Meiryo UI" panose="020B0604030504040204" pitchFamily="50" charset="-128"/>
              <a:ea typeface="Meiryo UI" panose="020B0604030504040204" pitchFamily="50" charset="-128"/>
            </a:endParaRPr>
          </a:p>
          <a:p>
            <a:endParaRPr lang="en-US" altLang="ja-JP" sz="1100" dirty="0">
              <a:solidFill>
                <a:srgbClr val="000000"/>
              </a:solidFill>
              <a:latin typeface="Meiryo UI"/>
              <a:ea typeface="Meiryo UI"/>
            </a:endParaRPr>
          </a:p>
          <a:p>
            <a:r>
              <a:rPr lang="ja-JP" altLang="en-US" sz="1400" dirty="0">
                <a:solidFill>
                  <a:srgbClr val="FF0000"/>
                </a:solidFill>
                <a:latin typeface="Meiryo UI"/>
                <a:ea typeface="Meiryo UI"/>
              </a:rPr>
              <a:t>③</a:t>
            </a:r>
            <a:r>
              <a:rPr lang="ja-JP" altLang="en-US" sz="1400" dirty="0">
                <a:latin typeface="Meiryo UI"/>
                <a:ea typeface="Meiryo UI"/>
              </a:rPr>
              <a:t> 経費区分を選択してください。</a:t>
            </a:r>
            <a:endParaRPr lang="en-US" altLang="ja-JP" sz="1400" dirty="0">
              <a:latin typeface="Meiryo UI"/>
              <a:ea typeface="Meiryo UI"/>
            </a:endParaRPr>
          </a:p>
          <a:p>
            <a:r>
              <a:rPr lang="en-US" altLang="ja-JP" sz="1100" dirty="0">
                <a:latin typeface="Meiryo UI"/>
                <a:ea typeface="Meiryo UI"/>
              </a:rPr>
              <a:t>※</a:t>
            </a:r>
            <a:r>
              <a:rPr lang="ja-JP" altLang="en-US" sz="1100" dirty="0">
                <a:latin typeface="Meiryo UI"/>
                <a:ea typeface="Meiryo UI"/>
              </a:rPr>
              <a:t>支出する経費について、①機械装置等費～⑩委託・外注費から選択してください。</a:t>
            </a:r>
            <a:endParaRPr lang="en-US" altLang="ja-JP" sz="1100" dirty="0">
              <a:latin typeface="Meiryo UI"/>
              <a:ea typeface="Meiryo UI"/>
            </a:endParaRPr>
          </a:p>
          <a:p>
            <a:endParaRPr lang="en-US" altLang="ja-JP" sz="11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④</a:t>
            </a:r>
            <a:r>
              <a:rPr lang="ja-JP" altLang="en-US" sz="1400" dirty="0">
                <a:latin typeface="Meiryo UI" panose="020B0604030504040204" pitchFamily="50" charset="-128"/>
                <a:ea typeface="Meiryo UI" panose="020B0604030504040204" pitchFamily="50" charset="-128"/>
              </a:rPr>
              <a:t> 内容を入力してください。</a:t>
            </a:r>
            <a:endParaRPr lang="en-US" altLang="ja-JP" sz="1400" dirty="0">
              <a:latin typeface="Meiryo UI" panose="020B0604030504040204" pitchFamily="50" charset="-128"/>
              <a:ea typeface="Meiryo UI" panose="020B0604030504040204" pitchFamily="50" charset="-128"/>
            </a:endParaRPr>
          </a:p>
          <a:p>
            <a:r>
              <a:rPr lang="ja-JP" altLang="en-US" sz="1600" dirty="0">
                <a:latin typeface="Meiryo UI"/>
                <a:ea typeface="Meiryo UI"/>
              </a:rPr>
              <a:t> </a:t>
            </a:r>
            <a:r>
              <a:rPr lang="en-US" altLang="ja-JP" sz="1200" dirty="0">
                <a:latin typeface="Meiryo UI"/>
                <a:ea typeface="Meiryo UI"/>
              </a:rPr>
              <a:t>※</a:t>
            </a:r>
            <a:r>
              <a:rPr lang="ja-JP" altLang="en-US" sz="1200" dirty="0">
                <a:latin typeface="Meiryo UI"/>
                <a:ea typeface="Meiryo UI"/>
              </a:rPr>
              <a:t>画面上部に</a:t>
            </a:r>
            <a:r>
              <a:rPr lang="ja-JP" altLang="en-US" sz="1200" dirty="0">
                <a:effectLst/>
                <a:latin typeface="Meiryo UI" panose="020B0604030504040204" pitchFamily="50" charset="-128"/>
                <a:ea typeface="Meiryo UI" panose="020B0604030504040204" pitchFamily="50" charset="-128"/>
              </a:rPr>
              <a:t>補助事業計画入力画面で入力した取組内容が表示されますので、その内容を入力してください。</a:t>
            </a:r>
            <a:endParaRPr lang="en-US" altLang="ja-JP" sz="12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⑤</a:t>
            </a:r>
            <a:r>
              <a:rPr kumimoji="1" lang="ja-JP" altLang="en-US" sz="1400" dirty="0">
                <a:latin typeface="Meiryo UI" panose="020B0604030504040204" pitchFamily="50" charset="-128"/>
                <a:ea typeface="Meiryo UI" panose="020B0604030504040204" pitchFamily="50" charset="-128"/>
              </a:rPr>
              <a:t> 経費内訳</a:t>
            </a:r>
            <a:r>
              <a:rPr kumimoji="1"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単価・数</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を入力してください。</a:t>
            </a:r>
            <a:endParaRPr lang="en-US" altLang="ja-JP" sz="14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⑥</a:t>
            </a:r>
            <a:r>
              <a:rPr lang="ja-JP" altLang="en-US" sz="1400" dirty="0">
                <a:latin typeface="Meiryo UI" panose="020B0604030504040204" pitchFamily="50" charset="-128"/>
                <a:ea typeface="Meiryo UI" panose="020B0604030504040204" pitchFamily="50" charset="-128"/>
              </a:rPr>
              <a:t> 補助対象経費</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税抜</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を入力してください。</a:t>
            </a:r>
            <a:endParaRPr lang="en-US" altLang="ja-JP" sz="14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⑦</a:t>
            </a:r>
            <a:r>
              <a:rPr lang="ja-JP" altLang="en-US" sz="1400" dirty="0">
                <a:latin typeface="Meiryo UI" panose="020B0604030504040204" pitchFamily="50" charset="-128"/>
                <a:ea typeface="Meiryo UI" panose="020B0604030504040204" pitchFamily="50" charset="-128"/>
              </a:rPr>
              <a:t> 経費に係る備考を入力してください。</a:t>
            </a:r>
            <a:endParaRPr lang="en-US" altLang="ja-JP" sz="14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a:ea typeface="Meiryo UI"/>
              </a:rPr>
              <a:t>⑧</a:t>
            </a:r>
            <a:r>
              <a:rPr lang="ja-JP" altLang="en-US" sz="1400" dirty="0">
                <a:latin typeface="Meiryo UI"/>
                <a:ea typeface="Meiryo UI"/>
              </a:rPr>
              <a:t> 購入予定先を入力してください。</a:t>
            </a:r>
            <a:endParaRPr lang="en-US" altLang="ja-JP" sz="1400" dirty="0">
              <a:latin typeface="Meiryo UI"/>
              <a:ea typeface="Meiryo UI"/>
            </a:endParaRPr>
          </a:p>
          <a:p>
            <a:endParaRPr lang="en-US" altLang="ja-JP" sz="1100" dirty="0">
              <a:latin typeface="Meiryo UI"/>
              <a:ea typeface="Meiryo UI"/>
            </a:endParaRPr>
          </a:p>
          <a:p>
            <a:r>
              <a:rPr lang="ja-JP" altLang="en-US" sz="1400" dirty="0">
                <a:solidFill>
                  <a:srgbClr val="FF0000"/>
                </a:solidFill>
                <a:latin typeface="Meiryo UI"/>
                <a:ea typeface="Meiryo UI"/>
              </a:rPr>
              <a:t>⑨ </a:t>
            </a:r>
            <a:r>
              <a:rPr lang="ja-JP" altLang="en-US" sz="1400" dirty="0">
                <a:latin typeface="Meiryo UI"/>
                <a:ea typeface="Meiryo UI"/>
              </a:rPr>
              <a:t>注意事項を読みチェックボックスにチェックをしてください。</a:t>
            </a:r>
            <a:br>
              <a:rPr lang="ja-JP" altLang="en-US" sz="1100" dirty="0">
                <a:solidFill>
                  <a:srgbClr val="FF0000"/>
                </a:solidFill>
                <a:latin typeface="Meiryo UI"/>
                <a:ea typeface="Meiryo UI"/>
              </a:rPr>
            </a:br>
            <a:endParaRPr lang="en-US" altLang="ja-JP" sz="1100" dirty="0">
              <a:latin typeface="Meiryo UI"/>
              <a:ea typeface="Meiryo UI"/>
            </a:endParaRPr>
          </a:p>
          <a:p>
            <a:r>
              <a:rPr lang="ja-JP" altLang="en-US" sz="1400" dirty="0">
                <a:solidFill>
                  <a:srgbClr val="FF0000"/>
                </a:solidFill>
                <a:latin typeface="Meiryo UI"/>
                <a:ea typeface="Meiryo UI"/>
              </a:rPr>
              <a:t>⑩ </a:t>
            </a:r>
            <a:r>
              <a:rPr lang="ja-JP" altLang="en-US" sz="1400" dirty="0">
                <a:latin typeface="Meiryo UI"/>
                <a:ea typeface="Meiryo UI"/>
              </a:rPr>
              <a:t>「保存」ボタンをクリックしてください。</a:t>
            </a:r>
            <a:endParaRPr lang="en-US" altLang="ja-JP" sz="1400" dirty="0">
              <a:latin typeface="Meiryo UI"/>
              <a:ea typeface="Meiryo UI"/>
            </a:endParaRPr>
          </a:p>
          <a:p>
            <a:endParaRPr lang="en-US" altLang="ja-JP" sz="1100" dirty="0">
              <a:solidFill>
                <a:srgbClr val="FF0000"/>
              </a:solidFill>
              <a:latin typeface="Meiryo UI"/>
              <a:ea typeface="Meiryo UI"/>
            </a:endParaRPr>
          </a:p>
          <a:p>
            <a:r>
              <a:rPr lang="ja-JP" altLang="en-US" sz="1400" dirty="0">
                <a:solidFill>
                  <a:srgbClr val="FF0000"/>
                </a:solidFill>
                <a:latin typeface="Meiryo UI"/>
                <a:ea typeface="Meiryo UI"/>
              </a:rPr>
              <a:t>⑪ </a:t>
            </a:r>
            <a:r>
              <a:rPr lang="ja-JP" altLang="en-US" sz="1400" dirty="0">
                <a:latin typeface="Meiryo UI"/>
                <a:ea typeface="Meiryo UI"/>
              </a:rPr>
              <a:t>保存した経費明細が追加されます。</a:t>
            </a:r>
            <a:br>
              <a:rPr lang="en-US" altLang="ja-JP" sz="1100" dirty="0">
                <a:latin typeface="Meiryo UI"/>
                <a:ea typeface="Meiryo UI"/>
              </a:rPr>
            </a:br>
            <a:r>
              <a:rPr lang="ja-JP" altLang="en-US" sz="1100" dirty="0">
                <a:latin typeface="Meiryo UI"/>
                <a:ea typeface="Meiryo UI"/>
              </a:rPr>
              <a:t>   編集する場合は、「編集」ボタンをクリックしてください。</a:t>
            </a:r>
            <a:br>
              <a:rPr lang="en-US" altLang="ja-JP" sz="1100" dirty="0">
                <a:latin typeface="Meiryo UI"/>
                <a:ea typeface="Meiryo UI"/>
              </a:rPr>
            </a:br>
            <a:r>
              <a:rPr lang="ja-JP" altLang="en-US" sz="1100" dirty="0">
                <a:latin typeface="Meiryo UI"/>
                <a:ea typeface="Meiryo UI"/>
              </a:rPr>
              <a:t>   削除する場合は、「削除」ボタンをクリックしてください。</a:t>
            </a:r>
            <a:endParaRPr lang="en-US" altLang="ja-JP" sz="1100" dirty="0">
              <a:latin typeface="Meiryo UI"/>
              <a:ea typeface="Meiryo UI"/>
            </a:endParaRPr>
          </a:p>
        </p:txBody>
      </p:sp>
      <p:sp>
        <p:nvSpPr>
          <p:cNvPr id="5" name="正方形/長方形 4">
            <a:extLst>
              <a:ext uri="{FF2B5EF4-FFF2-40B4-BE49-F238E27FC236}">
                <a16:creationId xmlns:a16="http://schemas.microsoft.com/office/drawing/2014/main" id="{FED8E950-B4B5-69B7-8151-B15C6A74F528}"/>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経費明細表・賃金調達方法画面です。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経費明細表（経費明細）を入力してください。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9372A8EF-9173-0EE5-A04E-B96A30C98EDD}"/>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6" name="図 15" descr="図形&#10;&#10;低い精度で自動的に生成された説明">
            <a:extLst>
              <a:ext uri="{FF2B5EF4-FFF2-40B4-BE49-F238E27FC236}">
                <a16:creationId xmlns:a16="http://schemas.microsoft.com/office/drawing/2014/main" id="{76E0FF47-07BD-0C3F-77C9-907ADB269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grpSp>
        <p:nvGrpSpPr>
          <p:cNvPr id="3" name="グループ化 2">
            <a:extLst>
              <a:ext uri="{FF2B5EF4-FFF2-40B4-BE49-F238E27FC236}">
                <a16:creationId xmlns:a16="http://schemas.microsoft.com/office/drawing/2014/main" id="{E61BCCF9-6A43-455E-40CC-6A739E0EA09B}"/>
              </a:ext>
            </a:extLst>
          </p:cNvPr>
          <p:cNvGrpSpPr/>
          <p:nvPr/>
        </p:nvGrpSpPr>
        <p:grpSpPr>
          <a:xfrm>
            <a:off x="4060466" y="3475423"/>
            <a:ext cx="1668188" cy="2932443"/>
            <a:chOff x="8870457" y="2749119"/>
            <a:chExt cx="2110437" cy="3235725"/>
          </a:xfrm>
        </p:grpSpPr>
        <p:grpSp>
          <p:nvGrpSpPr>
            <p:cNvPr id="8" name="グループ化 7">
              <a:extLst>
                <a:ext uri="{FF2B5EF4-FFF2-40B4-BE49-F238E27FC236}">
                  <a16:creationId xmlns:a16="http://schemas.microsoft.com/office/drawing/2014/main" id="{EF8CDFAF-7B36-2A04-9904-E3D684F7D40F}"/>
                </a:ext>
              </a:extLst>
            </p:cNvPr>
            <p:cNvGrpSpPr/>
            <p:nvPr/>
          </p:nvGrpSpPr>
          <p:grpSpPr>
            <a:xfrm>
              <a:off x="8870457" y="2749119"/>
              <a:ext cx="2110437" cy="3235725"/>
              <a:chOff x="3073913" y="2593404"/>
              <a:chExt cx="2110437" cy="3235725"/>
            </a:xfrm>
          </p:grpSpPr>
          <p:pic>
            <p:nvPicPr>
              <p:cNvPr id="36" name="Picture 24">
                <a:extLst>
                  <a:ext uri="{FF2B5EF4-FFF2-40B4-BE49-F238E27FC236}">
                    <a16:creationId xmlns:a16="http://schemas.microsoft.com/office/drawing/2014/main" id="{A311BC4D-BC2C-A3ED-95A8-BDA46DCC4123}"/>
                  </a:ext>
                </a:extLst>
              </p:cNvPr>
              <p:cNvPicPr>
                <a:picLocks noChangeAspect="1"/>
              </p:cNvPicPr>
              <p:nvPr/>
            </p:nvPicPr>
            <p:blipFill>
              <a:blip r:embed="rId4"/>
              <a:stretch>
                <a:fillRect/>
              </a:stretch>
            </p:blipFill>
            <p:spPr>
              <a:xfrm>
                <a:off x="3073913" y="2593404"/>
                <a:ext cx="2107843" cy="2741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7" name="図 36">
                <a:extLst>
                  <a:ext uri="{FF2B5EF4-FFF2-40B4-BE49-F238E27FC236}">
                    <a16:creationId xmlns:a16="http://schemas.microsoft.com/office/drawing/2014/main" id="{2A06A115-27D3-D4C9-631B-21631E033702}"/>
                  </a:ext>
                </a:extLst>
              </p:cNvPr>
              <p:cNvPicPr>
                <a:picLocks noChangeAspect="1"/>
              </p:cNvPicPr>
              <p:nvPr/>
            </p:nvPicPr>
            <p:blipFill>
              <a:blip r:embed="rId5"/>
              <a:stretch>
                <a:fillRect/>
              </a:stretch>
            </p:blipFill>
            <p:spPr>
              <a:xfrm>
                <a:off x="3073914" y="5076602"/>
                <a:ext cx="2107842" cy="219034"/>
              </a:xfrm>
              <a:prstGeom prst="rect">
                <a:avLst/>
              </a:prstGeom>
              <a:ln>
                <a:solidFill>
                  <a:srgbClr val="000000"/>
                </a:solidFill>
              </a:ln>
            </p:spPr>
          </p:pic>
          <p:pic>
            <p:nvPicPr>
              <p:cNvPr id="38" name="図 37">
                <a:extLst>
                  <a:ext uri="{FF2B5EF4-FFF2-40B4-BE49-F238E27FC236}">
                    <a16:creationId xmlns:a16="http://schemas.microsoft.com/office/drawing/2014/main" id="{E76C8F02-75F5-4CB9-757E-EA06ED58CDE3}"/>
                  </a:ext>
                </a:extLst>
              </p:cNvPr>
              <p:cNvPicPr>
                <a:picLocks noChangeAspect="1"/>
              </p:cNvPicPr>
              <p:nvPr/>
            </p:nvPicPr>
            <p:blipFill>
              <a:blip r:embed="rId6"/>
              <a:stretch>
                <a:fillRect/>
              </a:stretch>
            </p:blipFill>
            <p:spPr>
              <a:xfrm>
                <a:off x="3073914" y="5300790"/>
                <a:ext cx="2110436" cy="528339"/>
              </a:xfrm>
              <a:prstGeom prst="rect">
                <a:avLst/>
              </a:prstGeom>
              <a:ln w="38100">
                <a:solidFill>
                  <a:srgbClr val="000000"/>
                </a:solidFill>
              </a:ln>
            </p:spPr>
          </p:pic>
        </p:grpSp>
        <p:sp>
          <p:nvSpPr>
            <p:cNvPr id="33" name="正方形/長方形 32">
              <a:extLst>
                <a:ext uri="{FF2B5EF4-FFF2-40B4-BE49-F238E27FC236}">
                  <a16:creationId xmlns:a16="http://schemas.microsoft.com/office/drawing/2014/main" id="{8B1A9795-0D66-4996-A8A2-3C59907F0F54}"/>
                </a:ext>
              </a:extLst>
            </p:cNvPr>
            <p:cNvSpPr/>
            <p:nvPr/>
          </p:nvSpPr>
          <p:spPr>
            <a:xfrm>
              <a:off x="8870783" y="5408920"/>
              <a:ext cx="2107516" cy="5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884F0823-B70C-DF03-3641-0484A6E8F661}"/>
                </a:ext>
              </a:extLst>
            </p:cNvPr>
            <p:cNvSpPr/>
            <p:nvPr/>
          </p:nvSpPr>
          <p:spPr>
            <a:xfrm>
              <a:off x="8870784" y="5197139"/>
              <a:ext cx="210751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grpSp>
      <p:sp>
        <p:nvSpPr>
          <p:cNvPr id="39" name="テキスト ボックス 38">
            <a:extLst>
              <a:ext uri="{FF2B5EF4-FFF2-40B4-BE49-F238E27FC236}">
                <a16:creationId xmlns:a16="http://schemas.microsoft.com/office/drawing/2014/main" id="{60A5B53B-E9A8-708F-9380-A93DEAAF3728}"/>
              </a:ext>
            </a:extLst>
          </p:cNvPr>
          <p:cNvSpPr txBox="1"/>
          <p:nvPr/>
        </p:nvSpPr>
        <p:spPr>
          <a:xfrm>
            <a:off x="5700580" y="5092867"/>
            <a:ext cx="334892" cy="369332"/>
          </a:xfrm>
          <a:prstGeom prst="rect">
            <a:avLst/>
          </a:prstGeom>
          <a:noFill/>
        </p:spPr>
        <p:txBody>
          <a:bodyPr wrap="square" rtlCol="0">
            <a:spAutoFit/>
          </a:bodyPr>
          <a:lstStyle/>
          <a:p>
            <a:r>
              <a:rPr lang="ja-JP" altLang="en-US" dirty="0">
                <a:solidFill>
                  <a:srgbClr val="FF0000"/>
                </a:solidFill>
                <a:latin typeface="Meiryo UI"/>
                <a:ea typeface="Meiryo UI"/>
              </a:rPr>
              <a:t>⑦</a:t>
            </a:r>
            <a:endParaRPr kumimoji="1" lang="ja-JP" altLang="en-US" dirty="0"/>
          </a:p>
        </p:txBody>
      </p:sp>
      <p:sp>
        <p:nvSpPr>
          <p:cNvPr id="40" name="テキスト ボックス 39">
            <a:extLst>
              <a:ext uri="{FF2B5EF4-FFF2-40B4-BE49-F238E27FC236}">
                <a16:creationId xmlns:a16="http://schemas.microsoft.com/office/drawing/2014/main" id="{E06379D3-98ED-FE09-2124-7888C190C1E0}"/>
              </a:ext>
            </a:extLst>
          </p:cNvPr>
          <p:cNvSpPr txBox="1"/>
          <p:nvPr/>
        </p:nvSpPr>
        <p:spPr>
          <a:xfrm>
            <a:off x="5696712" y="4150007"/>
            <a:ext cx="417490" cy="369332"/>
          </a:xfrm>
          <a:prstGeom prst="rect">
            <a:avLst/>
          </a:prstGeom>
          <a:noFill/>
        </p:spPr>
        <p:txBody>
          <a:bodyPr wrap="square" rtlCol="0">
            <a:spAutoFit/>
          </a:bodyPr>
          <a:lstStyle/>
          <a:p>
            <a:r>
              <a:rPr lang="ja-JP" altLang="en-US" dirty="0">
                <a:solidFill>
                  <a:srgbClr val="FF0000"/>
                </a:solidFill>
                <a:latin typeface="Meiryo UI"/>
                <a:ea typeface="Meiryo UI"/>
              </a:rPr>
              <a:t>④</a:t>
            </a:r>
            <a:endParaRPr kumimoji="1" lang="ja-JP" altLang="en-US" dirty="0"/>
          </a:p>
        </p:txBody>
      </p:sp>
      <p:sp>
        <p:nvSpPr>
          <p:cNvPr id="41" name="テキスト ボックス 40">
            <a:extLst>
              <a:ext uri="{FF2B5EF4-FFF2-40B4-BE49-F238E27FC236}">
                <a16:creationId xmlns:a16="http://schemas.microsoft.com/office/drawing/2014/main" id="{D0EBD572-B812-FBA3-98EB-82A34993BB03}"/>
              </a:ext>
            </a:extLst>
          </p:cNvPr>
          <p:cNvSpPr txBox="1"/>
          <p:nvPr/>
        </p:nvSpPr>
        <p:spPr>
          <a:xfrm>
            <a:off x="5687973" y="4503060"/>
            <a:ext cx="417490" cy="369332"/>
          </a:xfrm>
          <a:prstGeom prst="rect">
            <a:avLst/>
          </a:prstGeom>
          <a:noFill/>
        </p:spPr>
        <p:txBody>
          <a:bodyPr wrap="square" rtlCol="0">
            <a:spAutoFit/>
          </a:bodyPr>
          <a:lstStyle/>
          <a:p>
            <a:r>
              <a:rPr lang="ja-JP" altLang="en-US" dirty="0">
                <a:solidFill>
                  <a:srgbClr val="FF0000"/>
                </a:solidFill>
                <a:latin typeface="Meiryo UI"/>
                <a:ea typeface="Meiryo UI"/>
              </a:rPr>
              <a:t>⑤</a:t>
            </a:r>
            <a:endParaRPr kumimoji="1" lang="ja-JP" altLang="en-US" dirty="0"/>
          </a:p>
        </p:txBody>
      </p:sp>
      <p:sp>
        <p:nvSpPr>
          <p:cNvPr id="42" name="テキスト ボックス 41">
            <a:extLst>
              <a:ext uri="{FF2B5EF4-FFF2-40B4-BE49-F238E27FC236}">
                <a16:creationId xmlns:a16="http://schemas.microsoft.com/office/drawing/2014/main" id="{9A6D6214-3B47-31AC-984B-AE9162AEEE33}"/>
              </a:ext>
            </a:extLst>
          </p:cNvPr>
          <p:cNvSpPr txBox="1"/>
          <p:nvPr/>
        </p:nvSpPr>
        <p:spPr>
          <a:xfrm>
            <a:off x="5696712" y="4799572"/>
            <a:ext cx="417490" cy="369332"/>
          </a:xfrm>
          <a:prstGeom prst="rect">
            <a:avLst/>
          </a:prstGeom>
          <a:noFill/>
        </p:spPr>
        <p:txBody>
          <a:bodyPr wrap="square" rtlCol="0">
            <a:spAutoFit/>
          </a:bodyPr>
          <a:lstStyle/>
          <a:p>
            <a:r>
              <a:rPr lang="ja-JP" altLang="en-US" dirty="0">
                <a:solidFill>
                  <a:srgbClr val="FF0000"/>
                </a:solidFill>
                <a:latin typeface="Meiryo UI"/>
                <a:ea typeface="Meiryo UI"/>
              </a:rPr>
              <a:t>⑥</a:t>
            </a:r>
            <a:endParaRPr kumimoji="1" lang="ja-JP" altLang="en-US" dirty="0"/>
          </a:p>
        </p:txBody>
      </p:sp>
      <p:sp>
        <p:nvSpPr>
          <p:cNvPr id="46" name="テキスト ボックス 45">
            <a:extLst>
              <a:ext uri="{FF2B5EF4-FFF2-40B4-BE49-F238E27FC236}">
                <a16:creationId xmlns:a16="http://schemas.microsoft.com/office/drawing/2014/main" id="{4AD75DA2-C138-2199-3A6A-801E480FCBC6}"/>
              </a:ext>
            </a:extLst>
          </p:cNvPr>
          <p:cNvSpPr txBox="1"/>
          <p:nvPr/>
        </p:nvSpPr>
        <p:spPr>
          <a:xfrm>
            <a:off x="5700580" y="5365842"/>
            <a:ext cx="334892" cy="369332"/>
          </a:xfrm>
          <a:prstGeom prst="rect">
            <a:avLst/>
          </a:prstGeom>
          <a:noFill/>
        </p:spPr>
        <p:txBody>
          <a:bodyPr wrap="square" rtlCol="0">
            <a:spAutoFit/>
          </a:bodyPr>
          <a:lstStyle/>
          <a:p>
            <a:r>
              <a:rPr lang="ja-JP" altLang="en-US" dirty="0">
                <a:solidFill>
                  <a:srgbClr val="FF0000"/>
                </a:solidFill>
                <a:latin typeface="Meiryo UI"/>
                <a:ea typeface="Meiryo UI"/>
              </a:rPr>
              <a:t>⑧</a:t>
            </a:r>
            <a:endParaRPr lang="en-US" altLang="ja-JP" dirty="0">
              <a:solidFill>
                <a:srgbClr val="FF0000"/>
              </a:solidFill>
              <a:latin typeface="Meiryo UI"/>
              <a:ea typeface="Meiryo UI"/>
            </a:endParaRPr>
          </a:p>
        </p:txBody>
      </p:sp>
      <p:sp>
        <p:nvSpPr>
          <p:cNvPr id="47" name="テキスト ボックス 46">
            <a:extLst>
              <a:ext uri="{FF2B5EF4-FFF2-40B4-BE49-F238E27FC236}">
                <a16:creationId xmlns:a16="http://schemas.microsoft.com/office/drawing/2014/main" id="{0DC50353-146B-A779-6701-E7E914B84479}"/>
              </a:ext>
            </a:extLst>
          </p:cNvPr>
          <p:cNvSpPr txBox="1"/>
          <p:nvPr/>
        </p:nvSpPr>
        <p:spPr>
          <a:xfrm>
            <a:off x="5696712" y="3790478"/>
            <a:ext cx="417490" cy="335756"/>
          </a:xfrm>
          <a:prstGeom prst="rect">
            <a:avLst/>
          </a:prstGeom>
          <a:noFill/>
        </p:spPr>
        <p:txBody>
          <a:bodyPr wrap="square" rtlCol="0">
            <a:spAutoFit/>
          </a:bodyPr>
          <a:lstStyle/>
          <a:p>
            <a:r>
              <a:rPr kumimoji="1" lang="ja-JP" altLang="en-US" dirty="0">
                <a:solidFill>
                  <a:srgbClr val="FF0000"/>
                </a:solidFill>
                <a:latin typeface="Meiryo UI"/>
                <a:ea typeface="Meiryo UI"/>
              </a:rPr>
              <a:t>③</a:t>
            </a:r>
            <a:endParaRPr kumimoji="1" lang="ja-JP" altLang="en-US" dirty="0"/>
          </a:p>
        </p:txBody>
      </p:sp>
      <p:sp>
        <p:nvSpPr>
          <p:cNvPr id="48" name="角丸四角形 7">
            <a:extLst>
              <a:ext uri="{FF2B5EF4-FFF2-40B4-BE49-F238E27FC236}">
                <a16:creationId xmlns:a16="http://schemas.microsoft.com/office/drawing/2014/main" id="{C0198970-682D-123B-53F6-C2E01D00226C}"/>
              </a:ext>
            </a:extLst>
          </p:cNvPr>
          <p:cNvSpPr/>
          <p:nvPr/>
        </p:nvSpPr>
        <p:spPr>
          <a:xfrm>
            <a:off x="4108669" y="3905713"/>
            <a:ext cx="1571783" cy="158190"/>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pic>
        <p:nvPicPr>
          <p:cNvPr id="49" name="Picture 12">
            <a:extLst>
              <a:ext uri="{FF2B5EF4-FFF2-40B4-BE49-F238E27FC236}">
                <a16:creationId xmlns:a16="http://schemas.microsoft.com/office/drawing/2014/main" id="{9ECCEDF3-202E-76DA-FB32-8CE0C4F86FD1}"/>
              </a:ext>
            </a:extLst>
          </p:cNvPr>
          <p:cNvPicPr>
            <a:picLocks noChangeAspect="1"/>
          </p:cNvPicPr>
          <p:nvPr/>
        </p:nvPicPr>
        <p:blipFill>
          <a:blip r:embed="rId7"/>
          <a:stretch>
            <a:fillRect/>
          </a:stretch>
        </p:blipFill>
        <p:spPr>
          <a:xfrm>
            <a:off x="2093039" y="1896482"/>
            <a:ext cx="1874825" cy="4145907"/>
          </a:xfrm>
          <a:prstGeom prst="rect">
            <a:avLst/>
          </a:prstGeom>
        </p:spPr>
      </p:pic>
      <p:sp>
        <p:nvSpPr>
          <p:cNvPr id="50" name="角丸四角形 7">
            <a:extLst>
              <a:ext uri="{FF2B5EF4-FFF2-40B4-BE49-F238E27FC236}">
                <a16:creationId xmlns:a16="http://schemas.microsoft.com/office/drawing/2014/main" id="{3A0A22EF-0D7B-6161-8773-600F6243C862}"/>
              </a:ext>
            </a:extLst>
          </p:cNvPr>
          <p:cNvSpPr/>
          <p:nvPr/>
        </p:nvSpPr>
        <p:spPr>
          <a:xfrm>
            <a:off x="2263861" y="5260881"/>
            <a:ext cx="572472" cy="169258"/>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51" name="角丸四角形 7">
            <a:extLst>
              <a:ext uri="{FF2B5EF4-FFF2-40B4-BE49-F238E27FC236}">
                <a16:creationId xmlns:a16="http://schemas.microsoft.com/office/drawing/2014/main" id="{61D66693-D358-D1EC-4E5C-5FCBDC06C02D}"/>
              </a:ext>
            </a:extLst>
          </p:cNvPr>
          <p:cNvSpPr/>
          <p:nvPr/>
        </p:nvSpPr>
        <p:spPr>
          <a:xfrm>
            <a:off x="2263860" y="4777603"/>
            <a:ext cx="1554393" cy="386384"/>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54" name="角丸四角形 7">
            <a:extLst>
              <a:ext uri="{FF2B5EF4-FFF2-40B4-BE49-F238E27FC236}">
                <a16:creationId xmlns:a16="http://schemas.microsoft.com/office/drawing/2014/main" id="{49594BBD-B60F-0EFD-96BA-10C469EE10A4}"/>
              </a:ext>
            </a:extLst>
          </p:cNvPr>
          <p:cNvSpPr/>
          <p:nvPr/>
        </p:nvSpPr>
        <p:spPr>
          <a:xfrm>
            <a:off x="4099560" y="4196802"/>
            <a:ext cx="1571783" cy="253277"/>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55" name="角丸四角形 7">
            <a:extLst>
              <a:ext uri="{FF2B5EF4-FFF2-40B4-BE49-F238E27FC236}">
                <a16:creationId xmlns:a16="http://schemas.microsoft.com/office/drawing/2014/main" id="{B880FECD-5CF9-A9CF-5A4D-F48644F4F73C}"/>
              </a:ext>
            </a:extLst>
          </p:cNvPr>
          <p:cNvSpPr/>
          <p:nvPr/>
        </p:nvSpPr>
        <p:spPr>
          <a:xfrm>
            <a:off x="4099560" y="4605655"/>
            <a:ext cx="1571783" cy="158190"/>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56" name="角丸四角形 7">
            <a:extLst>
              <a:ext uri="{FF2B5EF4-FFF2-40B4-BE49-F238E27FC236}">
                <a16:creationId xmlns:a16="http://schemas.microsoft.com/office/drawing/2014/main" id="{7C1590C1-A844-2044-5CE4-ADE8D16633A3}"/>
              </a:ext>
            </a:extLst>
          </p:cNvPr>
          <p:cNvSpPr/>
          <p:nvPr/>
        </p:nvSpPr>
        <p:spPr>
          <a:xfrm>
            <a:off x="4099560" y="4906133"/>
            <a:ext cx="1571783" cy="158190"/>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57" name="角丸四角形 7">
            <a:extLst>
              <a:ext uri="{FF2B5EF4-FFF2-40B4-BE49-F238E27FC236}">
                <a16:creationId xmlns:a16="http://schemas.microsoft.com/office/drawing/2014/main" id="{79C84005-DE86-936B-3B92-48E81D6F0FB7}"/>
              </a:ext>
            </a:extLst>
          </p:cNvPr>
          <p:cNvSpPr/>
          <p:nvPr/>
        </p:nvSpPr>
        <p:spPr>
          <a:xfrm>
            <a:off x="4099560" y="5191459"/>
            <a:ext cx="1571783" cy="158190"/>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58" name="角丸四角形 7">
            <a:extLst>
              <a:ext uri="{FF2B5EF4-FFF2-40B4-BE49-F238E27FC236}">
                <a16:creationId xmlns:a16="http://schemas.microsoft.com/office/drawing/2014/main" id="{830D209F-31C5-A738-B761-14BD3C45258D}"/>
              </a:ext>
            </a:extLst>
          </p:cNvPr>
          <p:cNvSpPr/>
          <p:nvPr/>
        </p:nvSpPr>
        <p:spPr>
          <a:xfrm>
            <a:off x="4099560" y="5482514"/>
            <a:ext cx="1571783" cy="158190"/>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59" name="角丸四角形 7">
            <a:extLst>
              <a:ext uri="{FF2B5EF4-FFF2-40B4-BE49-F238E27FC236}">
                <a16:creationId xmlns:a16="http://schemas.microsoft.com/office/drawing/2014/main" id="{C2CC79FA-1B5C-B7C6-EB66-C197CF979A41}"/>
              </a:ext>
            </a:extLst>
          </p:cNvPr>
          <p:cNvSpPr/>
          <p:nvPr/>
        </p:nvSpPr>
        <p:spPr>
          <a:xfrm>
            <a:off x="5222239" y="6234853"/>
            <a:ext cx="210113" cy="139295"/>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60" name="角丸四角形 7">
            <a:extLst>
              <a:ext uri="{FF2B5EF4-FFF2-40B4-BE49-F238E27FC236}">
                <a16:creationId xmlns:a16="http://schemas.microsoft.com/office/drawing/2014/main" id="{CB1D6234-E816-37D5-2DCE-7034BD04EDD9}"/>
              </a:ext>
            </a:extLst>
          </p:cNvPr>
          <p:cNvSpPr/>
          <p:nvPr/>
        </p:nvSpPr>
        <p:spPr>
          <a:xfrm>
            <a:off x="4470401" y="5928972"/>
            <a:ext cx="828040" cy="173007"/>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62" name="テキスト ボックス 61">
            <a:extLst>
              <a:ext uri="{FF2B5EF4-FFF2-40B4-BE49-F238E27FC236}">
                <a16:creationId xmlns:a16="http://schemas.microsoft.com/office/drawing/2014/main" id="{97A8F2C7-83F5-F43E-1507-493C4ABFA194}"/>
              </a:ext>
            </a:extLst>
          </p:cNvPr>
          <p:cNvSpPr txBox="1"/>
          <p:nvPr/>
        </p:nvSpPr>
        <p:spPr>
          <a:xfrm>
            <a:off x="4091011" y="5827412"/>
            <a:ext cx="334892" cy="369332"/>
          </a:xfrm>
          <a:prstGeom prst="rect">
            <a:avLst/>
          </a:prstGeom>
          <a:noFill/>
        </p:spPr>
        <p:txBody>
          <a:bodyPr wrap="square" rtlCol="0">
            <a:spAutoFit/>
          </a:bodyPr>
          <a:lstStyle/>
          <a:p>
            <a:r>
              <a:rPr lang="ja-JP" altLang="en-US" dirty="0">
                <a:solidFill>
                  <a:srgbClr val="FF0000"/>
                </a:solidFill>
                <a:latin typeface="Meiryo UI"/>
                <a:ea typeface="Meiryo UI"/>
              </a:rPr>
              <a:t>⑨</a:t>
            </a:r>
            <a:endParaRPr lang="en-US" altLang="ja-JP" dirty="0">
              <a:solidFill>
                <a:srgbClr val="FF0000"/>
              </a:solidFill>
              <a:latin typeface="Meiryo UI"/>
              <a:ea typeface="Meiryo UI"/>
            </a:endParaRPr>
          </a:p>
        </p:txBody>
      </p:sp>
      <p:sp>
        <p:nvSpPr>
          <p:cNvPr id="63" name="テキスト ボックス 62">
            <a:extLst>
              <a:ext uri="{FF2B5EF4-FFF2-40B4-BE49-F238E27FC236}">
                <a16:creationId xmlns:a16="http://schemas.microsoft.com/office/drawing/2014/main" id="{92633447-020B-15E2-1C87-F21B646C90C6}"/>
              </a:ext>
            </a:extLst>
          </p:cNvPr>
          <p:cNvSpPr txBox="1"/>
          <p:nvPr/>
        </p:nvSpPr>
        <p:spPr>
          <a:xfrm>
            <a:off x="4841046" y="6101979"/>
            <a:ext cx="334892" cy="369332"/>
          </a:xfrm>
          <a:prstGeom prst="rect">
            <a:avLst/>
          </a:prstGeom>
          <a:noFill/>
        </p:spPr>
        <p:txBody>
          <a:bodyPr wrap="square" rtlCol="0">
            <a:spAutoFit/>
          </a:bodyPr>
          <a:lstStyle/>
          <a:p>
            <a:r>
              <a:rPr lang="ja-JP" altLang="en-US" dirty="0">
                <a:solidFill>
                  <a:srgbClr val="FF0000"/>
                </a:solidFill>
                <a:latin typeface="Meiryo UI"/>
                <a:ea typeface="Meiryo UI"/>
              </a:rPr>
              <a:t>⑩</a:t>
            </a:r>
            <a:endParaRPr lang="en-US" altLang="ja-JP" dirty="0">
              <a:solidFill>
                <a:srgbClr val="FF0000"/>
              </a:solidFill>
              <a:latin typeface="Meiryo UI"/>
              <a:ea typeface="Meiryo UI"/>
            </a:endParaRPr>
          </a:p>
        </p:txBody>
      </p:sp>
      <p:pic>
        <p:nvPicPr>
          <p:cNvPr id="64" name="図 63">
            <a:extLst>
              <a:ext uri="{FF2B5EF4-FFF2-40B4-BE49-F238E27FC236}">
                <a16:creationId xmlns:a16="http://schemas.microsoft.com/office/drawing/2014/main" id="{26095AC2-B301-8841-C81F-A952ECAF8048}"/>
              </a:ext>
            </a:extLst>
          </p:cNvPr>
          <p:cNvPicPr>
            <a:picLocks noChangeAspect="1"/>
          </p:cNvPicPr>
          <p:nvPr/>
        </p:nvPicPr>
        <p:blipFill>
          <a:blip r:embed="rId8"/>
          <a:stretch>
            <a:fillRect/>
          </a:stretch>
        </p:blipFill>
        <p:spPr>
          <a:xfrm>
            <a:off x="95058" y="1896482"/>
            <a:ext cx="1942674" cy="4059841"/>
          </a:xfrm>
          <a:prstGeom prst="rect">
            <a:avLst/>
          </a:prstGeom>
        </p:spPr>
      </p:pic>
      <p:sp>
        <p:nvSpPr>
          <p:cNvPr id="65" name="テキスト ボックス 64">
            <a:extLst>
              <a:ext uri="{FF2B5EF4-FFF2-40B4-BE49-F238E27FC236}">
                <a16:creationId xmlns:a16="http://schemas.microsoft.com/office/drawing/2014/main" id="{81C5D41B-BC2A-A8C3-8ADD-E7A94D087856}"/>
              </a:ext>
            </a:extLst>
          </p:cNvPr>
          <p:cNvSpPr txBox="1"/>
          <p:nvPr/>
        </p:nvSpPr>
        <p:spPr>
          <a:xfrm>
            <a:off x="1815040" y="4683253"/>
            <a:ext cx="417490" cy="369332"/>
          </a:xfrm>
          <a:prstGeom prst="rect">
            <a:avLst/>
          </a:prstGeom>
          <a:noFill/>
        </p:spPr>
        <p:txBody>
          <a:bodyPr wrap="square" rtlCol="0">
            <a:spAutoFit/>
          </a:bodyPr>
          <a:lstStyle/>
          <a:p>
            <a:r>
              <a:rPr kumimoji="1" lang="ja-JP" altLang="en-US" dirty="0">
                <a:solidFill>
                  <a:srgbClr val="FF0000"/>
                </a:solidFill>
                <a:latin typeface="Meiryo UI"/>
                <a:ea typeface="Meiryo UI"/>
              </a:rPr>
              <a:t>⑪</a:t>
            </a:r>
            <a:endParaRPr kumimoji="1" lang="ja-JP" altLang="en-US" dirty="0"/>
          </a:p>
        </p:txBody>
      </p:sp>
      <p:sp>
        <p:nvSpPr>
          <p:cNvPr id="66" name="テキスト ボックス 65">
            <a:extLst>
              <a:ext uri="{FF2B5EF4-FFF2-40B4-BE49-F238E27FC236}">
                <a16:creationId xmlns:a16="http://schemas.microsoft.com/office/drawing/2014/main" id="{EC4D7BCB-3F30-1975-B4F9-02A99D2D7A78}"/>
              </a:ext>
            </a:extLst>
          </p:cNvPr>
          <p:cNvSpPr txBox="1"/>
          <p:nvPr/>
        </p:nvSpPr>
        <p:spPr>
          <a:xfrm>
            <a:off x="1828988" y="5135122"/>
            <a:ext cx="417490" cy="369332"/>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②</a:t>
            </a:r>
          </a:p>
        </p:txBody>
      </p:sp>
      <p:sp>
        <p:nvSpPr>
          <p:cNvPr id="67" name="テキスト ボックス 66">
            <a:extLst>
              <a:ext uri="{FF2B5EF4-FFF2-40B4-BE49-F238E27FC236}">
                <a16:creationId xmlns:a16="http://schemas.microsoft.com/office/drawing/2014/main" id="{FA5460D5-D5DD-CB88-F4C8-41D55CD64351}"/>
              </a:ext>
            </a:extLst>
          </p:cNvPr>
          <p:cNvSpPr txBox="1"/>
          <p:nvPr/>
        </p:nvSpPr>
        <p:spPr>
          <a:xfrm>
            <a:off x="1815040" y="2148568"/>
            <a:ext cx="417490" cy="369332"/>
          </a:xfrm>
          <a:prstGeom prst="rect">
            <a:avLst/>
          </a:prstGeom>
          <a:noFill/>
        </p:spPr>
        <p:txBody>
          <a:bodyPr wrap="square" rtlCol="0">
            <a:spAutoFit/>
          </a:bodyPr>
          <a:lstStyle/>
          <a:p>
            <a:r>
              <a:rPr lang="ja-JP" altLang="en-US" dirty="0">
                <a:solidFill>
                  <a:srgbClr val="FF0000"/>
                </a:solidFill>
                <a:latin typeface="Meiryo UI"/>
                <a:ea typeface="Meiryo UI"/>
              </a:rPr>
              <a:t>①</a:t>
            </a:r>
            <a:endParaRPr lang="en-US" altLang="ja-JP" dirty="0">
              <a:solidFill>
                <a:srgbClr val="FF0000"/>
              </a:solidFill>
              <a:latin typeface="Meiryo UI"/>
              <a:ea typeface="Meiryo UI"/>
            </a:endParaRPr>
          </a:p>
        </p:txBody>
      </p:sp>
    </p:spTree>
    <p:extLst>
      <p:ext uri="{BB962C8B-B14F-4D97-AF65-F5344CB8AC3E}">
        <p14:creationId xmlns:p14="http://schemas.microsoft.com/office/powerpoint/2010/main" val="807490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 38">
            <a:extLst>
              <a:ext uri="{FF2B5EF4-FFF2-40B4-BE49-F238E27FC236}">
                <a16:creationId xmlns:a16="http://schemas.microsoft.com/office/drawing/2014/main" id="{06D87633-43EE-F058-8621-1C65641C89A4}"/>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経費明細表・資金</a:t>
            </a:r>
            <a:r>
              <a:rPr lang="ja-JP" altLang="en-US" sz="1400" b="1">
                <a:cs typeface="メイリオ" panose="020B0604030504040204" pitchFamily="50" charset="-128"/>
              </a:rPr>
              <a:t>調達方法</a:t>
            </a:r>
            <a:endParaRPr lang="en-US" altLang="ja-JP" sz="1400" b="1" dirty="0">
              <a:cs typeface="メイリオ" panose="020B0604030504040204" pitchFamily="50" charset="-128"/>
            </a:endParaRPr>
          </a:p>
        </p:txBody>
      </p:sp>
      <p:sp>
        <p:nvSpPr>
          <p:cNvPr id="3" name="テキスト ボックス 2">
            <a:extLst>
              <a:ext uri="{FF2B5EF4-FFF2-40B4-BE49-F238E27FC236}">
                <a16:creationId xmlns:a16="http://schemas.microsoft.com/office/drawing/2014/main" id="{A87207AC-FE71-0BBD-14EA-18023FAD52FC}"/>
              </a:ext>
            </a:extLst>
          </p:cNvPr>
          <p:cNvSpPr txBox="1"/>
          <p:nvPr/>
        </p:nvSpPr>
        <p:spPr>
          <a:xfrm>
            <a:off x="6226258" y="1663937"/>
            <a:ext cx="5879902" cy="4616648"/>
          </a:xfrm>
          <a:prstGeom prst="rect">
            <a:avLst/>
          </a:prstGeom>
          <a:noFill/>
        </p:spPr>
        <p:txBody>
          <a:bodyPr wrap="square" lIns="91440" tIns="45720" rIns="91440" bIns="45720" rtlCol="0" anchor="t">
            <a:spAutoFit/>
          </a:bodyPr>
          <a:lstStyle/>
          <a:p>
            <a:endParaRPr lang="ja-JP" altLang="en-US" sz="1400" dirty="0">
              <a:solidFill>
                <a:srgbClr val="FF0000"/>
              </a:solidFill>
              <a:latin typeface="Meiryo UI"/>
              <a:ea typeface="Meiryo UI"/>
            </a:endParaRPr>
          </a:p>
          <a:p>
            <a:r>
              <a:rPr lang="ja-JP" altLang="en-US" sz="1400" dirty="0">
                <a:solidFill>
                  <a:srgbClr val="FF0000"/>
                </a:solidFill>
                <a:latin typeface="Meiryo UI"/>
                <a:ea typeface="Meiryo UI"/>
              </a:rPr>
              <a:t>①　</a:t>
            </a:r>
            <a:r>
              <a:rPr lang="ja-JP" altLang="en-US" sz="1400" dirty="0">
                <a:latin typeface="Meiryo UI"/>
                <a:ea typeface="Meiryo UI"/>
              </a:rPr>
              <a:t>経費明細表の合計値</a:t>
            </a:r>
            <a:r>
              <a:rPr lang="en-US" altLang="ja-JP" sz="1400" dirty="0">
                <a:latin typeface="Meiryo UI"/>
                <a:ea typeface="Meiryo UI"/>
              </a:rPr>
              <a:t>(</a:t>
            </a:r>
            <a:r>
              <a:rPr lang="ja-JP" altLang="en-US" sz="1400" dirty="0">
                <a:latin typeface="Meiryo UI"/>
                <a:ea typeface="Meiryo UI"/>
              </a:rPr>
              <a:t>１</a:t>
            </a:r>
            <a:r>
              <a:rPr lang="en-US" altLang="ja-JP" sz="1400" dirty="0">
                <a:latin typeface="Meiryo UI"/>
                <a:ea typeface="Meiryo UI"/>
              </a:rPr>
              <a:t>)</a:t>
            </a:r>
            <a:r>
              <a:rPr lang="ja-JP" altLang="en-US" sz="1400" dirty="0">
                <a:latin typeface="Meiryo UI"/>
                <a:ea typeface="Meiryo UI"/>
              </a:rPr>
              <a:t>～</a:t>
            </a:r>
            <a:r>
              <a:rPr lang="en-US" altLang="ja-JP" sz="1400" dirty="0">
                <a:latin typeface="Meiryo UI"/>
                <a:ea typeface="Meiryo UI"/>
              </a:rPr>
              <a:t>(</a:t>
            </a:r>
            <a:r>
              <a:rPr lang="ja-JP" altLang="en-US" sz="1400" dirty="0">
                <a:latin typeface="Meiryo UI"/>
                <a:ea typeface="Meiryo UI"/>
              </a:rPr>
              <a:t>７</a:t>
            </a:r>
            <a:r>
              <a:rPr lang="en-US" altLang="ja-JP" sz="1400" dirty="0">
                <a:latin typeface="Meiryo UI"/>
                <a:ea typeface="Meiryo UI"/>
              </a:rPr>
              <a:t>)</a:t>
            </a:r>
            <a:r>
              <a:rPr lang="ja-JP" altLang="en-US" sz="1400" dirty="0">
                <a:latin typeface="Meiryo UI"/>
                <a:ea typeface="Meiryo UI"/>
              </a:rPr>
              <a:t>が自動計算されるのでご確認ください。</a:t>
            </a:r>
            <a:endParaRPr lang="en-US" altLang="ja-JP" sz="1400" dirty="0">
              <a:latin typeface="Meiryo UI"/>
              <a:ea typeface="Meiryo UI"/>
            </a:endParaRPr>
          </a:p>
          <a:p>
            <a:r>
              <a:rPr lang="ja-JP" altLang="en-US" sz="1100" dirty="0">
                <a:latin typeface="Meiryo UI"/>
                <a:ea typeface="Meiryo UI"/>
              </a:rPr>
              <a:t>＜自動計算項目＞</a:t>
            </a:r>
            <a:endParaRPr lang="en-US" altLang="ja-JP" sz="1100" dirty="0">
              <a:latin typeface="Meiryo UI"/>
              <a:ea typeface="Meiryo UI"/>
            </a:endParaRPr>
          </a:p>
          <a:p>
            <a:r>
              <a:rPr lang="en-US" altLang="ja-JP" sz="1100" dirty="0">
                <a:latin typeface="Meiryo UI"/>
                <a:ea typeface="Meiryo UI"/>
              </a:rPr>
              <a:t>(1)</a:t>
            </a:r>
            <a:r>
              <a:rPr lang="ja-JP" altLang="en-US" sz="1100" dirty="0">
                <a:latin typeface="Meiryo UI"/>
                <a:ea typeface="Meiryo UI"/>
              </a:rPr>
              <a:t>　補助対象経費小計</a:t>
            </a:r>
            <a:r>
              <a:rPr lang="en-US" altLang="ja-JP" sz="1100" dirty="0">
                <a:latin typeface="Meiryo UI"/>
                <a:ea typeface="Meiryo UI"/>
              </a:rPr>
              <a:t>(</a:t>
            </a:r>
            <a:r>
              <a:rPr lang="ja-JP" altLang="en-US" sz="1100" dirty="0">
                <a:latin typeface="Meiryo UI"/>
                <a:ea typeface="Meiryo UI"/>
              </a:rPr>
              <a:t>ウェブサイト関連費を除く</a:t>
            </a:r>
            <a:r>
              <a:rPr lang="en-US" altLang="ja-JP" sz="1100" dirty="0">
                <a:latin typeface="Meiryo UI"/>
                <a:ea typeface="Meiryo UI"/>
              </a:rPr>
              <a:t>)		(a)</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a:ea typeface="Meiryo UI"/>
              </a:rPr>
              <a:t>(2)</a:t>
            </a:r>
            <a:r>
              <a:rPr lang="ja-JP" altLang="en-US" sz="1100" dirty="0">
                <a:latin typeface="Meiryo UI"/>
                <a:ea typeface="Meiryo UI"/>
              </a:rPr>
              <a:t>　補助金交付申請額</a:t>
            </a:r>
            <a:r>
              <a:rPr lang="en-US" altLang="ja-JP" sz="1100" dirty="0">
                <a:latin typeface="Meiryo UI"/>
                <a:ea typeface="Meiryo UI"/>
              </a:rPr>
              <a:t>(</a:t>
            </a:r>
            <a:r>
              <a:rPr lang="ja-JP" altLang="en-US" sz="1100" dirty="0">
                <a:latin typeface="Meiryo UI"/>
                <a:ea typeface="Meiryo UI"/>
              </a:rPr>
              <a:t>ウェブサイト関連費を除く</a:t>
            </a:r>
            <a:r>
              <a:rPr lang="en-US" altLang="ja-JP" sz="1100" dirty="0">
                <a:latin typeface="Meiryo UI"/>
                <a:ea typeface="Meiryo UI"/>
              </a:rPr>
              <a:t>)		(b)</a:t>
            </a:r>
            <a:r>
              <a:rPr lang="ja-JP" altLang="en-US" sz="1100" b="1" dirty="0">
                <a:solidFill>
                  <a:srgbClr val="FF0000"/>
                </a:solidFill>
                <a:latin typeface="Meiryo UI"/>
                <a:ea typeface="Meiryo UI"/>
              </a:rPr>
              <a:t>⇒②へ</a:t>
            </a:r>
            <a:endParaRPr lang="en-US" altLang="ja-JP" sz="1100" b="1" dirty="0">
              <a:solidFill>
                <a:srgbClr val="FF0000"/>
              </a:solidFill>
              <a:latin typeface="Meiryo UI" panose="020B0604030504040204" pitchFamily="50" charset="-128"/>
              <a:ea typeface="Meiryo UI" panose="020B0604030504040204" pitchFamily="50" charset="-128"/>
            </a:endParaRPr>
          </a:p>
          <a:p>
            <a:r>
              <a:rPr lang="en-US" altLang="ja-JP" sz="1100" dirty="0">
                <a:latin typeface="Meiryo UI"/>
                <a:ea typeface="Meiryo UI"/>
              </a:rPr>
              <a:t>(3)</a:t>
            </a:r>
            <a:r>
              <a:rPr lang="ja-JP" altLang="en-US" sz="1100" dirty="0">
                <a:latin typeface="Meiryo UI"/>
                <a:ea typeface="Meiryo UI"/>
              </a:rPr>
              <a:t>　ウェブサイト関連費に係る補助対象経費小計</a:t>
            </a:r>
            <a:r>
              <a:rPr lang="en-US" altLang="ja-JP" sz="1100" dirty="0">
                <a:latin typeface="Meiryo UI"/>
                <a:ea typeface="Meiryo UI"/>
              </a:rPr>
              <a:t>		(c)</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a:ea typeface="Meiryo UI"/>
              </a:rPr>
              <a:t>(4)</a:t>
            </a:r>
            <a:r>
              <a:rPr lang="ja-JP" altLang="en-US" sz="1100" dirty="0">
                <a:latin typeface="Meiryo UI"/>
                <a:ea typeface="Meiryo UI"/>
              </a:rPr>
              <a:t>　ウェブサイト関連費に係る補助金交付申請額　</a:t>
            </a:r>
            <a:r>
              <a:rPr lang="en-US" altLang="ja-JP" sz="1100" dirty="0">
                <a:latin typeface="Meiryo UI"/>
                <a:ea typeface="Meiryo UI"/>
              </a:rPr>
              <a:t>		(d)</a:t>
            </a:r>
            <a:endParaRPr lang="en-US" altLang="ja-JP" sz="1100" dirty="0">
              <a:latin typeface="Meiryo UI" panose="020B0604030504040204" pitchFamily="50" charset="-128"/>
              <a:ea typeface="Meiryo UI" panose="020B0604030504040204" pitchFamily="50" charset="-128"/>
            </a:endParaRPr>
          </a:p>
          <a:p>
            <a:r>
              <a:rPr lang="ja-JP" altLang="en-US" sz="1000" dirty="0">
                <a:latin typeface="Meiryo UI"/>
                <a:ea typeface="Meiryo UI"/>
              </a:rPr>
              <a:t>　　</a:t>
            </a:r>
            <a:r>
              <a:rPr lang="en-US" altLang="ja-JP" sz="1000" dirty="0">
                <a:latin typeface="Meiryo UI"/>
                <a:ea typeface="Meiryo UI"/>
              </a:rPr>
              <a:t>((</a:t>
            </a:r>
            <a:r>
              <a:rPr lang="ja-JP" altLang="en-US" sz="1000" dirty="0">
                <a:latin typeface="Meiryo UI"/>
                <a:ea typeface="Meiryo UI"/>
              </a:rPr>
              <a:t>６</a:t>
            </a:r>
            <a:r>
              <a:rPr lang="en-US" altLang="ja-JP" sz="1000" dirty="0">
                <a:latin typeface="Meiryo UI"/>
                <a:ea typeface="Meiryo UI"/>
              </a:rPr>
              <a:t>)</a:t>
            </a:r>
            <a:r>
              <a:rPr lang="ja-JP" altLang="en-US" sz="1000" dirty="0">
                <a:latin typeface="Meiryo UI"/>
                <a:ea typeface="Meiryo UI"/>
              </a:rPr>
              <a:t>の　</a:t>
            </a:r>
            <a:r>
              <a:rPr lang="en-US" altLang="ja-JP" sz="1000" dirty="0">
                <a:latin typeface="Meiryo UI"/>
                <a:ea typeface="Meiryo UI"/>
              </a:rPr>
              <a:t>1/4</a:t>
            </a:r>
            <a:r>
              <a:rPr lang="ja-JP" altLang="en-US" sz="1000" dirty="0">
                <a:latin typeface="Meiryo UI"/>
                <a:ea typeface="Meiryo UI"/>
              </a:rPr>
              <a:t>　を上限</a:t>
            </a:r>
            <a:r>
              <a:rPr lang="en-US" altLang="ja-JP" sz="1000" dirty="0">
                <a:latin typeface="Meiryo UI"/>
                <a:ea typeface="Meiryo UI"/>
              </a:rPr>
              <a:t>(</a:t>
            </a:r>
            <a:r>
              <a:rPr lang="ja-JP" altLang="en-US" sz="1000" dirty="0">
                <a:latin typeface="Meiryo UI"/>
                <a:ea typeface="Meiryo UI"/>
              </a:rPr>
              <a:t>最大５０万円</a:t>
            </a:r>
            <a:r>
              <a:rPr lang="en-US" altLang="ja-JP" sz="1000" dirty="0">
                <a:latin typeface="Meiryo UI"/>
                <a:ea typeface="Meiryo UI"/>
              </a:rPr>
              <a:t>))(c)×</a:t>
            </a:r>
            <a:r>
              <a:rPr lang="ja-JP" altLang="en-US" sz="1000" dirty="0">
                <a:latin typeface="Meiryo UI"/>
                <a:ea typeface="Meiryo UI"/>
              </a:rPr>
              <a:t>補助率　</a:t>
            </a:r>
            <a:r>
              <a:rPr lang="en-US" altLang="ja-JP" sz="1000" dirty="0">
                <a:latin typeface="Meiryo UI"/>
                <a:ea typeface="Meiryo UI"/>
              </a:rPr>
              <a:t>2/3(※)</a:t>
            </a:r>
            <a:r>
              <a:rPr lang="ja-JP" altLang="en-US" sz="1000" dirty="0">
                <a:latin typeface="Meiryo UI"/>
                <a:ea typeface="Meiryo UI"/>
              </a:rPr>
              <a:t>以内</a:t>
            </a:r>
            <a:r>
              <a:rPr lang="en-US" altLang="ja-JP" sz="1000" dirty="0">
                <a:latin typeface="Meiryo UI"/>
                <a:ea typeface="Meiryo UI"/>
              </a:rPr>
              <a:t>(</a:t>
            </a:r>
            <a:r>
              <a:rPr lang="ja-JP" altLang="en-US" sz="1000" dirty="0">
                <a:latin typeface="Meiryo UI"/>
                <a:ea typeface="Meiryo UI"/>
              </a:rPr>
              <a:t>円未満切捨て</a:t>
            </a:r>
            <a:r>
              <a:rPr lang="en-US" altLang="ja-JP" sz="1000" dirty="0">
                <a:latin typeface="Meiryo UI"/>
                <a:ea typeface="Meiryo UI"/>
              </a:rPr>
              <a:t>)</a:t>
            </a:r>
          </a:p>
          <a:p>
            <a:r>
              <a:rPr lang="en-US" altLang="ja-JP" sz="1100" dirty="0">
                <a:latin typeface="Meiryo UI"/>
                <a:ea typeface="Meiryo UI"/>
              </a:rPr>
              <a:t>(5)</a:t>
            </a:r>
            <a:r>
              <a:rPr lang="ja-JP" altLang="en-US" sz="1100" dirty="0">
                <a:latin typeface="Meiryo UI"/>
                <a:ea typeface="Meiryo UI"/>
              </a:rPr>
              <a:t>　補助対象経費合計　；上記の</a:t>
            </a:r>
            <a:r>
              <a:rPr lang="en-US" altLang="ja-JP" sz="1100" dirty="0">
                <a:latin typeface="Meiryo UI"/>
                <a:ea typeface="Meiryo UI"/>
              </a:rPr>
              <a:t>(a)</a:t>
            </a:r>
            <a:r>
              <a:rPr lang="ja-JP" altLang="en-US" sz="1100" dirty="0">
                <a:latin typeface="Meiryo UI"/>
                <a:ea typeface="Meiryo UI"/>
              </a:rPr>
              <a:t>　</a:t>
            </a:r>
            <a:r>
              <a:rPr lang="en-US" altLang="ja-JP" sz="1100" dirty="0">
                <a:latin typeface="Meiryo UI"/>
                <a:ea typeface="Meiryo UI"/>
              </a:rPr>
              <a:t>+</a:t>
            </a:r>
            <a:r>
              <a:rPr lang="ja-JP" altLang="en-US" sz="1100" dirty="0">
                <a:latin typeface="Meiryo UI"/>
                <a:ea typeface="Meiryo UI"/>
              </a:rPr>
              <a:t>　</a:t>
            </a:r>
            <a:r>
              <a:rPr lang="en-US" altLang="ja-JP" sz="1100" dirty="0">
                <a:latin typeface="Meiryo UI"/>
                <a:ea typeface="Meiryo UI"/>
              </a:rPr>
              <a:t>(c)</a:t>
            </a:r>
            <a:r>
              <a:rPr lang="ja-JP" altLang="en-US" sz="1100" dirty="0">
                <a:latin typeface="Meiryo UI"/>
                <a:ea typeface="Meiryo UI"/>
              </a:rPr>
              <a:t>　の値</a:t>
            </a:r>
            <a:r>
              <a:rPr lang="en-US" altLang="ja-JP" sz="1100" dirty="0">
                <a:latin typeface="Meiryo UI"/>
                <a:ea typeface="Meiryo UI"/>
              </a:rPr>
              <a:t>		(e)</a:t>
            </a:r>
            <a:r>
              <a:rPr lang="ja-JP" altLang="en-US" sz="1100" dirty="0">
                <a:latin typeface="Meiryo UI"/>
                <a:ea typeface="Meiryo UI"/>
              </a:rPr>
              <a:t>　</a:t>
            </a:r>
            <a:endParaRPr lang="en-US" altLang="ja-JP" sz="900" dirty="0">
              <a:latin typeface="Meiryo UI"/>
              <a:ea typeface="Meiryo UI"/>
            </a:endParaRPr>
          </a:p>
          <a:p>
            <a:r>
              <a:rPr lang="en-US" altLang="ja-JP" sz="1100" dirty="0">
                <a:latin typeface="Meiryo UI"/>
                <a:ea typeface="Meiryo UI"/>
              </a:rPr>
              <a:t>(6)</a:t>
            </a:r>
            <a:r>
              <a:rPr lang="ja-JP" altLang="en-US" sz="1100" dirty="0">
                <a:latin typeface="Meiryo UI"/>
                <a:ea typeface="Meiryo UI"/>
              </a:rPr>
              <a:t>　補助金交付申請額合計　；上記の</a:t>
            </a:r>
            <a:r>
              <a:rPr lang="en-US" altLang="ja-JP" sz="1100" dirty="0">
                <a:latin typeface="Meiryo UI"/>
                <a:ea typeface="Meiryo UI"/>
              </a:rPr>
              <a:t>(b)</a:t>
            </a:r>
            <a:r>
              <a:rPr lang="ja-JP" altLang="en-US" sz="1100" dirty="0">
                <a:latin typeface="Meiryo UI"/>
                <a:ea typeface="Meiryo UI"/>
              </a:rPr>
              <a:t>　</a:t>
            </a:r>
            <a:r>
              <a:rPr lang="en-US" altLang="ja-JP" sz="1100" dirty="0">
                <a:latin typeface="Meiryo UI"/>
                <a:ea typeface="Meiryo UI"/>
              </a:rPr>
              <a:t>+</a:t>
            </a:r>
            <a:r>
              <a:rPr lang="ja-JP" altLang="en-US" sz="1100" dirty="0">
                <a:latin typeface="Meiryo UI"/>
                <a:ea typeface="Meiryo UI"/>
              </a:rPr>
              <a:t>　</a:t>
            </a:r>
            <a:r>
              <a:rPr lang="en-US" altLang="ja-JP" sz="1100" dirty="0">
                <a:latin typeface="Meiryo UI"/>
                <a:ea typeface="Meiryo UI"/>
              </a:rPr>
              <a:t>(d)</a:t>
            </a:r>
            <a:r>
              <a:rPr lang="ja-JP" altLang="en-US" sz="1100" dirty="0">
                <a:latin typeface="Meiryo UI"/>
                <a:ea typeface="Meiryo UI"/>
              </a:rPr>
              <a:t>　の値</a:t>
            </a:r>
            <a:r>
              <a:rPr lang="en-US" altLang="ja-JP" sz="1100" dirty="0">
                <a:latin typeface="Meiryo UI"/>
                <a:ea typeface="Meiryo UI"/>
              </a:rPr>
              <a:t>		(f)</a:t>
            </a:r>
            <a:r>
              <a:rPr lang="ja-JP" altLang="en-US" sz="1100" dirty="0">
                <a:latin typeface="Meiryo UI"/>
                <a:ea typeface="Meiryo UI"/>
              </a:rPr>
              <a:t>　</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a:ea typeface="Meiryo UI"/>
              </a:rPr>
              <a:t>(7)</a:t>
            </a:r>
            <a:r>
              <a:rPr lang="ja-JP" altLang="en-US" sz="1100" dirty="0">
                <a:latin typeface="Meiryo UI"/>
                <a:ea typeface="Meiryo UI"/>
              </a:rPr>
              <a:t>　補助金対象経費合計－補助金交付申請額合計　；上記の（</a:t>
            </a:r>
            <a:r>
              <a:rPr lang="en-US" altLang="ja-JP" sz="1100" dirty="0">
                <a:latin typeface="Meiryo UI"/>
                <a:ea typeface="Meiryo UI"/>
              </a:rPr>
              <a:t>e</a:t>
            </a:r>
            <a:r>
              <a:rPr lang="ja-JP" altLang="en-US" sz="1100" dirty="0">
                <a:latin typeface="Meiryo UI"/>
                <a:ea typeface="Meiryo UI"/>
              </a:rPr>
              <a:t>）－（</a:t>
            </a:r>
            <a:r>
              <a:rPr lang="en-US" altLang="ja-JP" sz="1100" dirty="0">
                <a:latin typeface="Meiryo UI"/>
                <a:ea typeface="Meiryo UI"/>
              </a:rPr>
              <a:t>f</a:t>
            </a:r>
            <a:r>
              <a:rPr lang="ja-JP" altLang="en-US" sz="1100" dirty="0">
                <a:latin typeface="Meiryo UI"/>
                <a:ea typeface="Meiryo UI"/>
              </a:rPr>
              <a:t>）</a:t>
            </a:r>
            <a:r>
              <a:rPr lang="en-US" altLang="ja-JP" sz="1100" dirty="0">
                <a:latin typeface="Meiryo UI"/>
                <a:ea typeface="Meiryo UI"/>
              </a:rPr>
              <a:t>	(g)</a:t>
            </a:r>
            <a:r>
              <a:rPr lang="ja-JP" altLang="en-US" sz="1100" dirty="0">
                <a:latin typeface="Meiryo UI"/>
                <a:ea typeface="Meiryo UI"/>
              </a:rPr>
              <a:t>　</a:t>
            </a:r>
            <a:endParaRPr lang="en-US" altLang="ja-JP" sz="1100" dirty="0">
              <a:highlight>
                <a:srgbClr val="FFFF00"/>
              </a:highlight>
              <a:latin typeface="Meiryo UI" panose="020B0604030504040204" pitchFamily="50" charset="-128"/>
              <a:ea typeface="Meiryo UI" panose="020B0604030504040204" pitchFamily="50" charset="-128"/>
            </a:endParaRPr>
          </a:p>
          <a:p>
            <a:r>
              <a:rPr lang="ja-JP" altLang="en-US" sz="1400" dirty="0">
                <a:solidFill>
                  <a:srgbClr val="FF0000"/>
                </a:solidFill>
                <a:latin typeface="Meiryo UI"/>
                <a:ea typeface="Meiryo UI"/>
              </a:rPr>
              <a:t>②　</a:t>
            </a:r>
            <a:r>
              <a:rPr lang="en-US" altLang="ja-JP" sz="1400" dirty="0">
                <a:latin typeface="Meiryo UI"/>
                <a:ea typeface="Meiryo UI"/>
              </a:rPr>
              <a:t>(2)</a:t>
            </a:r>
            <a:r>
              <a:rPr lang="ja-JP" altLang="en-US" sz="1400" dirty="0">
                <a:latin typeface="Meiryo UI"/>
                <a:ea typeface="Meiryo UI"/>
              </a:rPr>
              <a:t>補助金交付申請額については、</a:t>
            </a:r>
            <a:r>
              <a:rPr lang="ja-JP" altLang="ja-JP" sz="1400" dirty="0">
                <a:latin typeface="Meiryo UI"/>
                <a:ea typeface="Meiryo UI"/>
              </a:rPr>
              <a:t>入力可能範囲が表示される</a:t>
            </a:r>
            <a:r>
              <a:rPr lang="ja-JP" altLang="en-US" sz="1400" dirty="0">
                <a:latin typeface="Meiryo UI"/>
                <a:ea typeface="Meiryo UI"/>
              </a:rPr>
              <a:t>場合は</a:t>
            </a:r>
            <a:r>
              <a:rPr lang="ja-JP" altLang="ja-JP" sz="1400" dirty="0">
                <a:latin typeface="Meiryo UI"/>
                <a:ea typeface="Meiryo UI"/>
              </a:rPr>
              <a:t>、</a:t>
            </a:r>
            <a:endParaRPr lang="en-US" altLang="ja-JP" sz="1400" dirty="0">
              <a:latin typeface="Meiryo UI"/>
              <a:ea typeface="Meiryo UI"/>
            </a:endParaRPr>
          </a:p>
          <a:p>
            <a:r>
              <a:rPr lang="ja-JP" altLang="en-US" sz="1400" dirty="0">
                <a:latin typeface="Meiryo UI"/>
                <a:ea typeface="Meiryo UI"/>
              </a:rPr>
              <a:t>　　</a:t>
            </a:r>
            <a:r>
              <a:rPr lang="ja-JP" altLang="ja-JP" sz="1400" dirty="0">
                <a:latin typeface="Meiryo UI"/>
                <a:ea typeface="Meiryo UI"/>
              </a:rPr>
              <a:t>その範囲内の値を</a:t>
            </a:r>
            <a:r>
              <a:rPr lang="ja-JP" altLang="en-US" sz="1400" dirty="0">
                <a:latin typeface="Meiryo UI"/>
                <a:ea typeface="Meiryo UI"/>
              </a:rPr>
              <a:t>手</a:t>
            </a:r>
            <a:r>
              <a:rPr lang="ja-JP" altLang="ja-JP" sz="1400" dirty="0">
                <a:latin typeface="Meiryo UI"/>
                <a:ea typeface="Meiryo UI"/>
              </a:rPr>
              <a:t>入力</a:t>
            </a:r>
            <a:r>
              <a:rPr lang="ja-JP" altLang="en-US" sz="1400" dirty="0">
                <a:latin typeface="Meiryo UI"/>
                <a:ea typeface="Meiryo UI"/>
              </a:rPr>
              <a:t>してください。</a:t>
            </a:r>
            <a:endParaRPr lang="en-US" altLang="ja-JP" sz="1400" dirty="0">
              <a:latin typeface="Meiryo UI"/>
              <a:ea typeface="Meiryo UI"/>
            </a:endParaRPr>
          </a:p>
          <a:p>
            <a:r>
              <a:rPr lang="ja-JP" altLang="en-US" sz="1400" dirty="0">
                <a:latin typeface="Meiryo UI"/>
                <a:ea typeface="Meiryo UI"/>
              </a:rPr>
              <a:t>　</a:t>
            </a:r>
            <a:r>
              <a:rPr lang="ja-JP" altLang="ja-JP" sz="1400" dirty="0">
                <a:latin typeface="Meiryo UI"/>
                <a:ea typeface="Meiryo UI"/>
              </a:rPr>
              <a:t>（ｂ）入力後、</a:t>
            </a:r>
            <a:r>
              <a:rPr lang="ja-JP" altLang="en-US" sz="1400" dirty="0">
                <a:latin typeface="Meiryo UI"/>
                <a:ea typeface="Meiryo UI"/>
              </a:rPr>
              <a:t>必ず</a:t>
            </a:r>
            <a:r>
              <a:rPr lang="ja-JP" altLang="ja-JP" sz="1400" dirty="0">
                <a:latin typeface="Meiryo UI"/>
                <a:ea typeface="Meiryo UI"/>
              </a:rPr>
              <a:t>自動計算ボタンを</a:t>
            </a:r>
            <a:r>
              <a:rPr lang="ja-JP" altLang="en-US" sz="1400" dirty="0">
                <a:latin typeface="Meiryo UI"/>
                <a:ea typeface="Meiryo UI"/>
              </a:rPr>
              <a:t>押してください。</a:t>
            </a:r>
            <a:endParaRPr lang="en-US" altLang="ja-JP" sz="1400" dirty="0">
              <a:latin typeface="Meiryo UI"/>
              <a:ea typeface="Meiryo UI"/>
            </a:endParaRPr>
          </a:p>
          <a:p>
            <a:endParaRPr lang="en-US" altLang="ja-JP" sz="1400" dirty="0">
              <a:latin typeface="Meiryo UI"/>
              <a:ea typeface="Meiryo UI"/>
            </a:endParaRPr>
          </a:p>
          <a:p>
            <a:endParaRPr lang="en-US" altLang="ja-JP" sz="1400" dirty="0">
              <a:latin typeface="Meiryo UI"/>
              <a:ea typeface="Meiryo UI"/>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solidFill>
                <a:srgbClr val="FF0000"/>
              </a:solidFill>
              <a:latin typeface="Meiryo UI"/>
              <a:ea typeface="Meiryo UI"/>
            </a:endParaRPr>
          </a:p>
          <a:p>
            <a:r>
              <a:rPr lang="ja-JP" altLang="en-US" sz="1400" dirty="0">
                <a:solidFill>
                  <a:srgbClr val="FF0000"/>
                </a:solidFill>
                <a:latin typeface="Meiryo UI"/>
                <a:ea typeface="Meiryo UI"/>
              </a:rPr>
              <a:t>③</a:t>
            </a:r>
            <a:r>
              <a:rPr lang="ja-JP" altLang="en-US" sz="1400" dirty="0">
                <a:latin typeface="Meiryo UI"/>
                <a:ea typeface="Meiryo UI"/>
              </a:rPr>
              <a:t>　</a:t>
            </a:r>
            <a:r>
              <a:rPr lang="en-US" altLang="ja-JP" sz="1400" dirty="0">
                <a:latin typeface="Meiryo UI"/>
                <a:ea typeface="Meiryo UI"/>
              </a:rPr>
              <a:t>(</a:t>
            </a:r>
            <a:r>
              <a:rPr lang="ja-JP" altLang="en-US" sz="1400" dirty="0">
                <a:latin typeface="Meiryo UI"/>
                <a:ea typeface="Meiryo UI"/>
              </a:rPr>
              <a:t>ｄ</a:t>
            </a:r>
            <a:r>
              <a:rPr lang="en-US" altLang="ja-JP" sz="1400" dirty="0">
                <a:latin typeface="Meiryo UI"/>
                <a:ea typeface="Meiryo UI"/>
              </a:rPr>
              <a:t>)</a:t>
            </a:r>
            <a:r>
              <a:rPr lang="ja-JP" altLang="en-US" sz="1400" dirty="0">
                <a:latin typeface="Meiryo UI"/>
                <a:ea typeface="Meiryo UI"/>
              </a:rPr>
              <a:t>の金額が</a:t>
            </a:r>
            <a:r>
              <a:rPr lang="en-US" altLang="ja-JP" sz="1400" dirty="0">
                <a:latin typeface="Meiryo UI"/>
                <a:ea typeface="Meiryo UI"/>
              </a:rPr>
              <a:t>(</a:t>
            </a:r>
            <a:r>
              <a:rPr lang="ja-JP" altLang="en-US" sz="1400" dirty="0">
                <a:latin typeface="Meiryo UI"/>
                <a:ea typeface="Meiryo UI"/>
              </a:rPr>
              <a:t>ｆ</a:t>
            </a:r>
            <a:r>
              <a:rPr lang="en-US" altLang="ja-JP" sz="1400" dirty="0">
                <a:latin typeface="Meiryo UI"/>
                <a:ea typeface="Meiryo UI"/>
              </a:rPr>
              <a:t>)</a:t>
            </a:r>
            <a:r>
              <a:rPr lang="ja-JP" altLang="en-US" sz="1400" dirty="0">
                <a:latin typeface="Meiryo UI"/>
                <a:ea typeface="Meiryo UI"/>
              </a:rPr>
              <a:t>の金額の</a:t>
            </a:r>
            <a:r>
              <a:rPr lang="en-US" altLang="ja-JP" sz="1400" dirty="0">
                <a:latin typeface="Meiryo UI"/>
                <a:ea typeface="Meiryo UI"/>
              </a:rPr>
              <a:t>1/4</a:t>
            </a:r>
            <a:r>
              <a:rPr lang="ja-JP" altLang="en-US" sz="1400" dirty="0">
                <a:latin typeface="Meiryo UI"/>
                <a:ea typeface="Meiryo UI"/>
              </a:rPr>
              <a:t>以内</a:t>
            </a:r>
            <a:r>
              <a:rPr lang="en-US" altLang="ja-JP" sz="1400" dirty="0">
                <a:latin typeface="Meiryo UI"/>
                <a:ea typeface="Meiryo UI"/>
              </a:rPr>
              <a:t>(</a:t>
            </a:r>
            <a:r>
              <a:rPr lang="ja-JP" altLang="en-US" sz="1400" dirty="0">
                <a:latin typeface="Meiryo UI"/>
                <a:ea typeface="Meiryo UI"/>
              </a:rPr>
              <a:t>最大</a:t>
            </a:r>
            <a:r>
              <a:rPr lang="en-US" altLang="ja-JP" sz="1400" dirty="0">
                <a:latin typeface="Meiryo UI"/>
                <a:ea typeface="Meiryo UI"/>
              </a:rPr>
              <a:t>50</a:t>
            </a:r>
            <a:r>
              <a:rPr lang="ja-JP" altLang="en-US" sz="1400" dirty="0">
                <a:latin typeface="Meiryo UI"/>
                <a:ea typeface="Meiryo UI"/>
              </a:rPr>
              <a:t>万円</a:t>
            </a:r>
            <a:r>
              <a:rPr lang="en-US" altLang="ja-JP" sz="1400" dirty="0">
                <a:latin typeface="Meiryo UI"/>
                <a:ea typeface="Meiryo UI"/>
              </a:rPr>
              <a:t>)</a:t>
            </a:r>
            <a:r>
              <a:rPr lang="ja-JP" altLang="en-US" sz="1400" dirty="0">
                <a:latin typeface="Meiryo UI"/>
                <a:ea typeface="Meiryo UI"/>
              </a:rPr>
              <a:t>であるかを</a:t>
            </a:r>
            <a:endParaRPr lang="en-US" altLang="ja-JP" sz="1400" dirty="0">
              <a:latin typeface="Meiryo UI"/>
              <a:ea typeface="Meiryo UI"/>
            </a:endParaRPr>
          </a:p>
          <a:p>
            <a:r>
              <a:rPr lang="ja-JP" altLang="en-US" sz="1400" dirty="0">
                <a:latin typeface="Meiryo UI"/>
                <a:ea typeface="Meiryo UI"/>
              </a:rPr>
              <a:t>　　　　チェックしてください。</a:t>
            </a:r>
            <a:endParaRPr kumimoji="1" lang="en-US" altLang="ja-JP" sz="1400" dirty="0">
              <a:latin typeface="Meiryo UI"/>
              <a:ea typeface="Meiryo UI"/>
            </a:endParaRPr>
          </a:p>
          <a:p>
            <a:endParaRPr kumimoji="1" lang="en-US" altLang="ja-JP" sz="14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E8F401AE-8624-21E3-C995-59E47E22623D}"/>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C0D3D056-C35A-68C3-EAFC-98016E58ADC2}"/>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経費明細表・資金調達方法画面の続きです。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経費明細表及び資金調達方法を入力してください。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3C724AF1-255B-9836-D006-FC82E97C1D65}"/>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5" name="図 14" descr="図形&#10;&#10;低い精度で自動的に生成された説明">
            <a:extLst>
              <a:ext uri="{FF2B5EF4-FFF2-40B4-BE49-F238E27FC236}">
                <a16:creationId xmlns:a16="http://schemas.microsoft.com/office/drawing/2014/main" id="{449D2041-55C4-5495-7DE2-DFFE78D3C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28" name="図 27">
            <a:extLst>
              <a:ext uri="{FF2B5EF4-FFF2-40B4-BE49-F238E27FC236}">
                <a16:creationId xmlns:a16="http://schemas.microsoft.com/office/drawing/2014/main" id="{88429BD4-EA95-AA8E-4C3C-B2FFF0DE84EF}"/>
              </a:ext>
            </a:extLst>
          </p:cNvPr>
          <p:cNvPicPr>
            <a:picLocks noChangeAspect="1"/>
          </p:cNvPicPr>
          <p:nvPr/>
        </p:nvPicPr>
        <p:blipFill>
          <a:blip r:embed="rId4"/>
          <a:stretch>
            <a:fillRect/>
          </a:stretch>
        </p:blipFill>
        <p:spPr>
          <a:xfrm>
            <a:off x="7760359" y="4385525"/>
            <a:ext cx="2800345" cy="1080134"/>
          </a:xfrm>
          <a:prstGeom prst="rect">
            <a:avLst/>
          </a:prstGeom>
          <a:ln>
            <a:solidFill>
              <a:schemeClr val="tx1"/>
            </a:solidFill>
          </a:ln>
        </p:spPr>
      </p:pic>
      <p:sp>
        <p:nvSpPr>
          <p:cNvPr id="24" name="角丸四角形 7">
            <a:extLst>
              <a:ext uri="{FF2B5EF4-FFF2-40B4-BE49-F238E27FC236}">
                <a16:creationId xmlns:a16="http://schemas.microsoft.com/office/drawing/2014/main" id="{B05790B7-5135-D44A-8F66-1C889675780A}"/>
              </a:ext>
            </a:extLst>
          </p:cNvPr>
          <p:cNvSpPr/>
          <p:nvPr/>
        </p:nvSpPr>
        <p:spPr>
          <a:xfrm>
            <a:off x="8097883" y="4770601"/>
            <a:ext cx="1557195" cy="139510"/>
          </a:xfrm>
          <a:prstGeom prst="roundRect">
            <a:avLst>
              <a:gd name="adj" fmla="val 9830"/>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9" name="角丸四角形 7">
            <a:extLst>
              <a:ext uri="{FF2B5EF4-FFF2-40B4-BE49-F238E27FC236}">
                <a16:creationId xmlns:a16="http://schemas.microsoft.com/office/drawing/2014/main" id="{0ACB27D2-55D0-DB64-C242-2D1C97997786}"/>
              </a:ext>
            </a:extLst>
          </p:cNvPr>
          <p:cNvSpPr/>
          <p:nvPr/>
        </p:nvSpPr>
        <p:spPr>
          <a:xfrm>
            <a:off x="9876176" y="5148281"/>
            <a:ext cx="600815" cy="316870"/>
          </a:xfrm>
          <a:prstGeom prst="roundRect">
            <a:avLst>
              <a:gd name="adj" fmla="val 9830"/>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39" name="矢印: 上向き折線 38">
            <a:extLst>
              <a:ext uri="{FF2B5EF4-FFF2-40B4-BE49-F238E27FC236}">
                <a16:creationId xmlns:a16="http://schemas.microsoft.com/office/drawing/2014/main" id="{47DCD259-8511-8EF5-7763-D403F5D6A5D3}"/>
              </a:ext>
            </a:extLst>
          </p:cNvPr>
          <p:cNvSpPr/>
          <p:nvPr/>
        </p:nvSpPr>
        <p:spPr>
          <a:xfrm rot="5400000">
            <a:off x="7003517" y="4357084"/>
            <a:ext cx="662607" cy="694295"/>
          </a:xfrm>
          <a:prstGeom prst="bentUpArrow">
            <a:avLst>
              <a:gd name="adj1" fmla="val 4166"/>
              <a:gd name="adj2" fmla="val 11458"/>
              <a:gd name="adj3" fmla="val 208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3A10B08C-DAAD-4C90-0119-3FA2ED89B49B}"/>
              </a:ext>
            </a:extLst>
          </p:cNvPr>
          <p:cNvSpPr txBox="1"/>
          <p:nvPr/>
        </p:nvSpPr>
        <p:spPr>
          <a:xfrm>
            <a:off x="7123402" y="4396454"/>
            <a:ext cx="887530" cy="307777"/>
          </a:xfrm>
          <a:prstGeom prst="rect">
            <a:avLst/>
          </a:prstGeom>
          <a:noFill/>
        </p:spPr>
        <p:txBody>
          <a:bodyPr wrap="square" rtlCol="0">
            <a:spAutoFit/>
          </a:bodyPr>
          <a:lstStyle/>
          <a:p>
            <a:pPr algn="ctr"/>
            <a:r>
              <a:rPr kumimoji="1" lang="ja-JP" altLang="en-US" sz="1400" dirty="0">
                <a:latin typeface="Meiryo UI"/>
                <a:ea typeface="Meiryo UI"/>
              </a:rPr>
              <a:t>（例）</a:t>
            </a:r>
            <a:endParaRPr kumimoji="1" lang="ja-JP" altLang="en-US" sz="1400" dirty="0"/>
          </a:p>
        </p:txBody>
      </p:sp>
      <p:pic>
        <p:nvPicPr>
          <p:cNvPr id="4" name="Picture 3">
            <a:extLst>
              <a:ext uri="{FF2B5EF4-FFF2-40B4-BE49-F238E27FC236}">
                <a16:creationId xmlns:a16="http://schemas.microsoft.com/office/drawing/2014/main" id="{D9D64814-6CAE-7673-BB86-C8A54EABC5B9}"/>
              </a:ext>
            </a:extLst>
          </p:cNvPr>
          <p:cNvPicPr>
            <a:picLocks noChangeAspect="1"/>
          </p:cNvPicPr>
          <p:nvPr/>
        </p:nvPicPr>
        <p:blipFill>
          <a:blip r:embed="rId5"/>
          <a:stretch>
            <a:fillRect/>
          </a:stretch>
        </p:blipFill>
        <p:spPr>
          <a:xfrm>
            <a:off x="153503" y="1174939"/>
            <a:ext cx="2613471" cy="5533946"/>
          </a:xfrm>
          <a:prstGeom prst="rect">
            <a:avLst/>
          </a:prstGeom>
        </p:spPr>
      </p:pic>
      <p:pic>
        <p:nvPicPr>
          <p:cNvPr id="5" name="Picture 4">
            <a:extLst>
              <a:ext uri="{FF2B5EF4-FFF2-40B4-BE49-F238E27FC236}">
                <a16:creationId xmlns:a16="http://schemas.microsoft.com/office/drawing/2014/main" id="{DE7E553A-2D50-E3C5-2455-27DF8771129D}"/>
              </a:ext>
            </a:extLst>
          </p:cNvPr>
          <p:cNvPicPr>
            <a:picLocks noChangeAspect="1"/>
          </p:cNvPicPr>
          <p:nvPr/>
        </p:nvPicPr>
        <p:blipFill rotWithShape="1">
          <a:blip r:embed="rId6"/>
          <a:srcRect t="29324"/>
          <a:stretch/>
        </p:blipFill>
        <p:spPr>
          <a:xfrm>
            <a:off x="3048984" y="2735595"/>
            <a:ext cx="2511136" cy="3900062"/>
          </a:xfrm>
          <a:prstGeom prst="rect">
            <a:avLst/>
          </a:prstGeom>
        </p:spPr>
      </p:pic>
      <p:sp>
        <p:nvSpPr>
          <p:cNvPr id="31" name="角丸四角形 7">
            <a:extLst>
              <a:ext uri="{FF2B5EF4-FFF2-40B4-BE49-F238E27FC236}">
                <a16:creationId xmlns:a16="http://schemas.microsoft.com/office/drawing/2014/main" id="{1CA434E5-6CE7-FA16-6C09-F77726C38BDC}"/>
              </a:ext>
            </a:extLst>
          </p:cNvPr>
          <p:cNvSpPr/>
          <p:nvPr/>
        </p:nvSpPr>
        <p:spPr>
          <a:xfrm>
            <a:off x="383374" y="2848068"/>
            <a:ext cx="5467386" cy="3890655"/>
          </a:xfrm>
          <a:prstGeom prst="roundRect">
            <a:avLst>
              <a:gd name="adj" fmla="val 9830"/>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80C9C147-4657-6077-25FD-AD7314F6FBBC}"/>
              </a:ext>
            </a:extLst>
          </p:cNvPr>
          <p:cNvSpPr txBox="1"/>
          <p:nvPr/>
        </p:nvSpPr>
        <p:spPr>
          <a:xfrm>
            <a:off x="0" y="2961345"/>
            <a:ext cx="381660" cy="369332"/>
          </a:xfrm>
          <a:prstGeom prst="rect">
            <a:avLst/>
          </a:prstGeom>
          <a:noFill/>
        </p:spPr>
        <p:txBody>
          <a:bodyPr wrap="square" rtlCol="0">
            <a:spAutoFit/>
          </a:bodyPr>
          <a:lstStyle/>
          <a:p>
            <a:r>
              <a:rPr kumimoji="1" lang="ja-JP" altLang="en-US" dirty="0">
                <a:solidFill>
                  <a:srgbClr val="FF0000"/>
                </a:solidFill>
                <a:latin typeface="Meiryo UI"/>
                <a:ea typeface="Meiryo UI"/>
              </a:rPr>
              <a:t>①</a:t>
            </a:r>
            <a:endParaRPr kumimoji="1" lang="ja-JP" altLang="en-US" dirty="0"/>
          </a:p>
        </p:txBody>
      </p:sp>
      <p:sp>
        <p:nvSpPr>
          <p:cNvPr id="11" name="テキスト ボックス 10">
            <a:extLst>
              <a:ext uri="{FF2B5EF4-FFF2-40B4-BE49-F238E27FC236}">
                <a16:creationId xmlns:a16="http://schemas.microsoft.com/office/drawing/2014/main" id="{0E2B8B0C-C3CD-1CAA-58B5-F1AD823E17FE}"/>
              </a:ext>
            </a:extLst>
          </p:cNvPr>
          <p:cNvSpPr txBox="1"/>
          <p:nvPr/>
        </p:nvSpPr>
        <p:spPr>
          <a:xfrm>
            <a:off x="4310204" y="3814873"/>
            <a:ext cx="381660" cy="369332"/>
          </a:xfrm>
          <a:prstGeom prst="rect">
            <a:avLst/>
          </a:prstGeom>
          <a:noFill/>
        </p:spPr>
        <p:txBody>
          <a:bodyPr wrap="square" rtlCol="0">
            <a:spAutoFit/>
          </a:bodyPr>
          <a:lstStyle/>
          <a:p>
            <a:r>
              <a:rPr lang="ja-JP" altLang="en-US" dirty="0">
                <a:solidFill>
                  <a:srgbClr val="FF0000"/>
                </a:solidFill>
                <a:latin typeface="Meiryo UI"/>
                <a:ea typeface="Meiryo UI"/>
              </a:rPr>
              <a:t>②</a:t>
            </a:r>
            <a:endParaRPr kumimoji="1" lang="ja-JP" altLang="en-US" dirty="0"/>
          </a:p>
        </p:txBody>
      </p:sp>
      <p:sp>
        <p:nvSpPr>
          <p:cNvPr id="13" name="角丸四角形 7">
            <a:extLst>
              <a:ext uri="{FF2B5EF4-FFF2-40B4-BE49-F238E27FC236}">
                <a16:creationId xmlns:a16="http://schemas.microsoft.com/office/drawing/2014/main" id="{74206A72-59CE-492E-C082-FC4C3DE55BA7}"/>
              </a:ext>
            </a:extLst>
          </p:cNvPr>
          <p:cNvSpPr/>
          <p:nvPr/>
        </p:nvSpPr>
        <p:spPr>
          <a:xfrm>
            <a:off x="4741333" y="3806406"/>
            <a:ext cx="616118" cy="308389"/>
          </a:xfrm>
          <a:prstGeom prst="roundRect">
            <a:avLst>
              <a:gd name="adj" fmla="val 9830"/>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DF745531-077C-79FF-4995-87AD63C26200}"/>
              </a:ext>
            </a:extLst>
          </p:cNvPr>
          <p:cNvSpPr txBox="1"/>
          <p:nvPr/>
        </p:nvSpPr>
        <p:spPr>
          <a:xfrm>
            <a:off x="3393136" y="4401269"/>
            <a:ext cx="381660" cy="369332"/>
          </a:xfrm>
          <a:prstGeom prst="rect">
            <a:avLst/>
          </a:prstGeom>
          <a:noFill/>
        </p:spPr>
        <p:txBody>
          <a:bodyPr wrap="square" rtlCol="0">
            <a:spAutoFit/>
          </a:bodyPr>
          <a:lstStyle/>
          <a:p>
            <a:r>
              <a:rPr kumimoji="1" lang="ja-JP" altLang="en-US" dirty="0">
                <a:solidFill>
                  <a:srgbClr val="FF0000"/>
                </a:solidFill>
                <a:latin typeface="Meiryo UI"/>
                <a:ea typeface="Meiryo UI"/>
              </a:rPr>
              <a:t>③</a:t>
            </a:r>
            <a:endParaRPr kumimoji="1" lang="ja-JP" altLang="en-US" dirty="0"/>
          </a:p>
        </p:txBody>
      </p:sp>
      <p:sp>
        <p:nvSpPr>
          <p:cNvPr id="18" name="角丸四角形 7">
            <a:extLst>
              <a:ext uri="{FF2B5EF4-FFF2-40B4-BE49-F238E27FC236}">
                <a16:creationId xmlns:a16="http://schemas.microsoft.com/office/drawing/2014/main" id="{0837B0D1-7A9A-ECBE-805E-B592B11A6446}"/>
              </a:ext>
            </a:extLst>
          </p:cNvPr>
          <p:cNvSpPr/>
          <p:nvPr/>
        </p:nvSpPr>
        <p:spPr>
          <a:xfrm>
            <a:off x="3774796" y="4679736"/>
            <a:ext cx="1582654" cy="245076"/>
          </a:xfrm>
          <a:prstGeom prst="roundRect">
            <a:avLst>
              <a:gd name="adj" fmla="val 9830"/>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grpSp>
        <p:nvGrpSpPr>
          <p:cNvPr id="20" name="グループ化 21">
            <a:extLst>
              <a:ext uri="{FF2B5EF4-FFF2-40B4-BE49-F238E27FC236}">
                <a16:creationId xmlns:a16="http://schemas.microsoft.com/office/drawing/2014/main" id="{6B422024-AE68-7EE6-7350-C7947173919D}"/>
              </a:ext>
            </a:extLst>
          </p:cNvPr>
          <p:cNvGrpSpPr/>
          <p:nvPr/>
        </p:nvGrpSpPr>
        <p:grpSpPr>
          <a:xfrm rot="5400000">
            <a:off x="811329" y="4759497"/>
            <a:ext cx="3786784" cy="190481"/>
            <a:chOff x="477551" y="4345778"/>
            <a:chExt cx="7920111" cy="1118424"/>
          </a:xfrm>
          <a:noFill/>
        </p:grpSpPr>
        <p:sp>
          <p:nvSpPr>
            <p:cNvPr id="21" name="フリーフォーム: 図形 22">
              <a:extLst>
                <a:ext uri="{FF2B5EF4-FFF2-40B4-BE49-F238E27FC236}">
                  <a16:creationId xmlns:a16="http://schemas.microsoft.com/office/drawing/2014/main" id="{B0F8F7E7-099F-CEBF-5D0F-05CC58282E28}"/>
                </a:ext>
              </a:extLst>
            </p:cNvPr>
            <p:cNvSpPr/>
            <p:nvPr/>
          </p:nvSpPr>
          <p:spPr>
            <a:xfrm>
              <a:off x="477551" y="4345778"/>
              <a:ext cx="7920111" cy="745616"/>
            </a:xfrm>
            <a:custGeom>
              <a:avLst/>
              <a:gdLst>
                <a:gd name="connsiteX0" fmla="*/ 0 w 7920111"/>
                <a:gd name="connsiteY0" fmla="*/ 717476 h 745616"/>
                <a:gd name="connsiteX1" fmla="*/ 717452 w 7920111"/>
                <a:gd name="connsiteY1" fmla="*/ 28159 h 745616"/>
                <a:gd name="connsiteX2" fmla="*/ 1434905 w 7920111"/>
                <a:gd name="connsiteY2" fmla="*/ 703408 h 745616"/>
                <a:gd name="connsiteX3" fmla="*/ 2138289 w 7920111"/>
                <a:gd name="connsiteY3" fmla="*/ 23 h 745616"/>
                <a:gd name="connsiteX4" fmla="*/ 2869809 w 7920111"/>
                <a:gd name="connsiteY4" fmla="*/ 731543 h 745616"/>
                <a:gd name="connsiteX5" fmla="*/ 3615397 w 7920111"/>
                <a:gd name="connsiteY5" fmla="*/ 23 h 745616"/>
                <a:gd name="connsiteX6" fmla="*/ 4318781 w 7920111"/>
                <a:gd name="connsiteY6" fmla="*/ 717476 h 745616"/>
                <a:gd name="connsiteX7" fmla="*/ 5050301 w 7920111"/>
                <a:gd name="connsiteY7" fmla="*/ 23 h 745616"/>
                <a:gd name="connsiteX8" fmla="*/ 5767754 w 7920111"/>
                <a:gd name="connsiteY8" fmla="*/ 731543 h 745616"/>
                <a:gd name="connsiteX9" fmla="*/ 6457071 w 7920111"/>
                <a:gd name="connsiteY9" fmla="*/ 28159 h 745616"/>
                <a:gd name="connsiteX10" fmla="*/ 7202658 w 7920111"/>
                <a:gd name="connsiteY10" fmla="*/ 745611 h 745616"/>
                <a:gd name="connsiteX11" fmla="*/ 7920111 w 7920111"/>
                <a:gd name="connsiteY11" fmla="*/ 14091 h 7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111" h="745616">
                  <a:moveTo>
                    <a:pt x="0" y="717476"/>
                  </a:moveTo>
                  <a:cubicBezTo>
                    <a:pt x="239150" y="373990"/>
                    <a:pt x="478301" y="30504"/>
                    <a:pt x="717452" y="28159"/>
                  </a:cubicBezTo>
                  <a:cubicBezTo>
                    <a:pt x="956603" y="25814"/>
                    <a:pt x="1198099" y="708097"/>
                    <a:pt x="1434905" y="703408"/>
                  </a:cubicBezTo>
                  <a:cubicBezTo>
                    <a:pt x="1671711" y="698719"/>
                    <a:pt x="1899138" y="-4666"/>
                    <a:pt x="2138289" y="23"/>
                  </a:cubicBezTo>
                  <a:cubicBezTo>
                    <a:pt x="2377440" y="4712"/>
                    <a:pt x="2623624" y="731543"/>
                    <a:pt x="2869809" y="731543"/>
                  </a:cubicBezTo>
                  <a:cubicBezTo>
                    <a:pt x="3115994" y="731543"/>
                    <a:pt x="3373902" y="2367"/>
                    <a:pt x="3615397" y="23"/>
                  </a:cubicBezTo>
                  <a:cubicBezTo>
                    <a:pt x="3856892" y="-2322"/>
                    <a:pt x="4079630" y="717476"/>
                    <a:pt x="4318781" y="717476"/>
                  </a:cubicBezTo>
                  <a:cubicBezTo>
                    <a:pt x="4557932" y="717476"/>
                    <a:pt x="4808806" y="-2321"/>
                    <a:pt x="5050301" y="23"/>
                  </a:cubicBezTo>
                  <a:cubicBezTo>
                    <a:pt x="5291796" y="2367"/>
                    <a:pt x="5533292" y="726854"/>
                    <a:pt x="5767754" y="731543"/>
                  </a:cubicBezTo>
                  <a:cubicBezTo>
                    <a:pt x="6002216" y="736232"/>
                    <a:pt x="6217920" y="25814"/>
                    <a:pt x="6457071" y="28159"/>
                  </a:cubicBezTo>
                  <a:cubicBezTo>
                    <a:pt x="6696222" y="30504"/>
                    <a:pt x="6958818" y="747956"/>
                    <a:pt x="7202658" y="745611"/>
                  </a:cubicBezTo>
                  <a:cubicBezTo>
                    <a:pt x="7446498" y="743266"/>
                    <a:pt x="7683304" y="378678"/>
                    <a:pt x="7920111" y="14091"/>
                  </a:cubicBezTo>
                </a:path>
              </a:pathLst>
            </a:custGeom>
            <a:grpFill/>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b="1"/>
            </a:p>
          </p:txBody>
        </p:sp>
        <p:sp>
          <p:nvSpPr>
            <p:cNvPr id="22" name="フリーフォーム: 図形 23">
              <a:extLst>
                <a:ext uri="{FF2B5EF4-FFF2-40B4-BE49-F238E27FC236}">
                  <a16:creationId xmlns:a16="http://schemas.microsoft.com/office/drawing/2014/main" id="{D400503F-9FAC-0A03-D722-6892D09D97C2}"/>
                </a:ext>
              </a:extLst>
            </p:cNvPr>
            <p:cNvSpPr/>
            <p:nvPr/>
          </p:nvSpPr>
          <p:spPr>
            <a:xfrm>
              <a:off x="477551" y="4718586"/>
              <a:ext cx="7920111" cy="745616"/>
            </a:xfrm>
            <a:custGeom>
              <a:avLst/>
              <a:gdLst>
                <a:gd name="connsiteX0" fmla="*/ 0 w 7920111"/>
                <a:gd name="connsiteY0" fmla="*/ 717476 h 745616"/>
                <a:gd name="connsiteX1" fmla="*/ 717452 w 7920111"/>
                <a:gd name="connsiteY1" fmla="*/ 28159 h 745616"/>
                <a:gd name="connsiteX2" fmla="*/ 1434905 w 7920111"/>
                <a:gd name="connsiteY2" fmla="*/ 703408 h 745616"/>
                <a:gd name="connsiteX3" fmla="*/ 2138289 w 7920111"/>
                <a:gd name="connsiteY3" fmla="*/ 23 h 745616"/>
                <a:gd name="connsiteX4" fmla="*/ 2869809 w 7920111"/>
                <a:gd name="connsiteY4" fmla="*/ 731543 h 745616"/>
                <a:gd name="connsiteX5" fmla="*/ 3615397 w 7920111"/>
                <a:gd name="connsiteY5" fmla="*/ 23 h 745616"/>
                <a:gd name="connsiteX6" fmla="*/ 4318781 w 7920111"/>
                <a:gd name="connsiteY6" fmla="*/ 717476 h 745616"/>
                <a:gd name="connsiteX7" fmla="*/ 5050301 w 7920111"/>
                <a:gd name="connsiteY7" fmla="*/ 23 h 745616"/>
                <a:gd name="connsiteX8" fmla="*/ 5767754 w 7920111"/>
                <a:gd name="connsiteY8" fmla="*/ 731543 h 745616"/>
                <a:gd name="connsiteX9" fmla="*/ 6457071 w 7920111"/>
                <a:gd name="connsiteY9" fmla="*/ 28159 h 745616"/>
                <a:gd name="connsiteX10" fmla="*/ 7202658 w 7920111"/>
                <a:gd name="connsiteY10" fmla="*/ 745611 h 745616"/>
                <a:gd name="connsiteX11" fmla="*/ 7920111 w 7920111"/>
                <a:gd name="connsiteY11" fmla="*/ 14091 h 7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111" h="745616">
                  <a:moveTo>
                    <a:pt x="0" y="717476"/>
                  </a:moveTo>
                  <a:cubicBezTo>
                    <a:pt x="239150" y="373990"/>
                    <a:pt x="478301" y="30504"/>
                    <a:pt x="717452" y="28159"/>
                  </a:cubicBezTo>
                  <a:cubicBezTo>
                    <a:pt x="956603" y="25814"/>
                    <a:pt x="1198099" y="708097"/>
                    <a:pt x="1434905" y="703408"/>
                  </a:cubicBezTo>
                  <a:cubicBezTo>
                    <a:pt x="1671711" y="698719"/>
                    <a:pt x="1899138" y="-4666"/>
                    <a:pt x="2138289" y="23"/>
                  </a:cubicBezTo>
                  <a:cubicBezTo>
                    <a:pt x="2377440" y="4712"/>
                    <a:pt x="2623624" y="731543"/>
                    <a:pt x="2869809" y="731543"/>
                  </a:cubicBezTo>
                  <a:cubicBezTo>
                    <a:pt x="3115994" y="731543"/>
                    <a:pt x="3373902" y="2367"/>
                    <a:pt x="3615397" y="23"/>
                  </a:cubicBezTo>
                  <a:cubicBezTo>
                    <a:pt x="3856892" y="-2322"/>
                    <a:pt x="4079630" y="717476"/>
                    <a:pt x="4318781" y="717476"/>
                  </a:cubicBezTo>
                  <a:cubicBezTo>
                    <a:pt x="4557932" y="717476"/>
                    <a:pt x="4808806" y="-2321"/>
                    <a:pt x="5050301" y="23"/>
                  </a:cubicBezTo>
                  <a:cubicBezTo>
                    <a:pt x="5291796" y="2367"/>
                    <a:pt x="5533292" y="726854"/>
                    <a:pt x="5767754" y="731543"/>
                  </a:cubicBezTo>
                  <a:cubicBezTo>
                    <a:pt x="6002216" y="736232"/>
                    <a:pt x="6217920" y="25814"/>
                    <a:pt x="6457071" y="28159"/>
                  </a:cubicBezTo>
                  <a:cubicBezTo>
                    <a:pt x="6696222" y="30504"/>
                    <a:pt x="6958818" y="747956"/>
                    <a:pt x="7202658" y="745611"/>
                  </a:cubicBezTo>
                  <a:cubicBezTo>
                    <a:pt x="7446498" y="743266"/>
                    <a:pt x="7683304" y="378678"/>
                    <a:pt x="7920111" y="14091"/>
                  </a:cubicBezTo>
                </a:path>
              </a:pathLst>
            </a:custGeom>
            <a:grpFill/>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b="1"/>
            </a:p>
          </p:txBody>
        </p:sp>
      </p:grpSp>
      <p:grpSp>
        <p:nvGrpSpPr>
          <p:cNvPr id="57" name="グループ化 56">
            <a:extLst>
              <a:ext uri="{FF2B5EF4-FFF2-40B4-BE49-F238E27FC236}">
                <a16:creationId xmlns:a16="http://schemas.microsoft.com/office/drawing/2014/main" id="{D9120419-52B9-8AB2-3F14-E2B3E6252113}"/>
              </a:ext>
            </a:extLst>
          </p:cNvPr>
          <p:cNvGrpSpPr/>
          <p:nvPr/>
        </p:nvGrpSpPr>
        <p:grpSpPr>
          <a:xfrm>
            <a:off x="2760654" y="5089186"/>
            <a:ext cx="536183" cy="751929"/>
            <a:chOff x="3883417" y="1208840"/>
            <a:chExt cx="914400" cy="1355946"/>
          </a:xfrm>
        </p:grpSpPr>
        <p:pic>
          <p:nvPicPr>
            <p:cNvPr id="26" name="グラフィックス 25" descr="右向き指示マーク 枠線">
              <a:extLst>
                <a:ext uri="{FF2B5EF4-FFF2-40B4-BE49-F238E27FC236}">
                  <a16:creationId xmlns:a16="http://schemas.microsoft.com/office/drawing/2014/main" id="{565A941D-4DED-501F-D1C6-9ABC6AD2CBE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7875931">
              <a:off x="3883417" y="1650386"/>
              <a:ext cx="914400" cy="914400"/>
            </a:xfrm>
            <a:prstGeom prst="rect">
              <a:avLst/>
            </a:prstGeom>
          </p:spPr>
        </p:pic>
        <p:pic>
          <p:nvPicPr>
            <p:cNvPr id="56" name="グラフィックス 55" descr="戻る 単色塗りつぶし">
              <a:extLst>
                <a:ext uri="{FF2B5EF4-FFF2-40B4-BE49-F238E27FC236}">
                  <a16:creationId xmlns:a16="http://schemas.microsoft.com/office/drawing/2014/main" id="{37229414-611B-1B01-D666-D719581562D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4513" y="1208840"/>
              <a:ext cx="679079" cy="679079"/>
            </a:xfrm>
            <a:prstGeom prst="rect">
              <a:avLst/>
            </a:prstGeom>
          </p:spPr>
        </p:pic>
      </p:grpSp>
      <p:sp>
        <p:nvSpPr>
          <p:cNvPr id="23" name="TextBox 22">
            <a:extLst>
              <a:ext uri="{FF2B5EF4-FFF2-40B4-BE49-F238E27FC236}">
                <a16:creationId xmlns:a16="http://schemas.microsoft.com/office/drawing/2014/main" id="{85217F49-DD90-0AAA-FCE6-F0B2408DA441}"/>
              </a:ext>
            </a:extLst>
          </p:cNvPr>
          <p:cNvSpPr txBox="1"/>
          <p:nvPr/>
        </p:nvSpPr>
        <p:spPr>
          <a:xfrm>
            <a:off x="3113850" y="1246481"/>
            <a:ext cx="266063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latin typeface="Meiryo UI"/>
                <a:ea typeface="+mn-lt"/>
                <a:cs typeface="+mn-lt"/>
              </a:rPr>
              <a:t>※</a:t>
            </a:r>
            <a:r>
              <a:rPr lang="ja-JP" altLang="en-US" sz="1200" dirty="0">
                <a:latin typeface="Meiryo UI"/>
                <a:ea typeface="Meiryo UI"/>
                <a:cs typeface="+mn-lt"/>
              </a:rPr>
              <a:t>表が見切れていますので、左にスワイプすることで表示できます</a:t>
            </a:r>
            <a:r>
              <a:rPr lang="en-US" sz="1200" dirty="0">
                <a:latin typeface="Meiryo UI"/>
                <a:ea typeface="+mn-lt"/>
                <a:cs typeface="+mn-lt"/>
              </a:rPr>
              <a:t>。</a:t>
            </a:r>
            <a:endParaRPr lang="en-US" sz="1200" dirty="0">
              <a:latin typeface="Meiryo UI"/>
            </a:endParaRPr>
          </a:p>
        </p:txBody>
      </p:sp>
      <p:grpSp>
        <p:nvGrpSpPr>
          <p:cNvPr id="27" name="グループ化 56">
            <a:extLst>
              <a:ext uri="{FF2B5EF4-FFF2-40B4-BE49-F238E27FC236}">
                <a16:creationId xmlns:a16="http://schemas.microsoft.com/office/drawing/2014/main" id="{146C7841-85EA-D4F7-CDB7-2973B283D6A3}"/>
              </a:ext>
            </a:extLst>
          </p:cNvPr>
          <p:cNvGrpSpPr/>
          <p:nvPr/>
        </p:nvGrpSpPr>
        <p:grpSpPr>
          <a:xfrm>
            <a:off x="2939394" y="1203927"/>
            <a:ext cx="225739" cy="422670"/>
            <a:chOff x="3883417" y="1208840"/>
            <a:chExt cx="914400" cy="1355946"/>
          </a:xfrm>
        </p:grpSpPr>
        <p:pic>
          <p:nvPicPr>
            <p:cNvPr id="35" name="グラフィックス 25" descr="右向き指示マーク 枠線">
              <a:extLst>
                <a:ext uri="{FF2B5EF4-FFF2-40B4-BE49-F238E27FC236}">
                  <a16:creationId xmlns:a16="http://schemas.microsoft.com/office/drawing/2014/main" id="{5FD88374-7D32-BA76-DA6E-A6AC25E6C2A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7875931">
              <a:off x="3883417" y="1650386"/>
              <a:ext cx="914400" cy="914400"/>
            </a:xfrm>
            <a:prstGeom prst="rect">
              <a:avLst/>
            </a:prstGeom>
          </p:spPr>
        </p:pic>
        <p:pic>
          <p:nvPicPr>
            <p:cNvPr id="36" name="グラフィックス 55" descr="戻る 単色塗りつぶし">
              <a:extLst>
                <a:ext uri="{FF2B5EF4-FFF2-40B4-BE49-F238E27FC236}">
                  <a16:creationId xmlns:a16="http://schemas.microsoft.com/office/drawing/2014/main" id="{733B6B8E-26E1-A4F0-28C7-EFBCAB670AE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4513" y="1208840"/>
              <a:ext cx="679079" cy="679079"/>
            </a:xfrm>
            <a:prstGeom prst="rect">
              <a:avLst/>
            </a:prstGeom>
          </p:spPr>
        </p:pic>
      </p:grpSp>
    </p:spTree>
    <p:extLst>
      <p:ext uri="{BB962C8B-B14F-4D97-AF65-F5344CB8AC3E}">
        <p14:creationId xmlns:p14="http://schemas.microsoft.com/office/powerpoint/2010/main" val="2714962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 38">
            <a:extLst>
              <a:ext uri="{FF2B5EF4-FFF2-40B4-BE49-F238E27FC236}">
                <a16:creationId xmlns:a16="http://schemas.microsoft.com/office/drawing/2014/main" id="{06D87633-43EE-F058-8621-1C65641C89A4}"/>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経費明細表・資金</a:t>
            </a:r>
            <a:r>
              <a:rPr lang="ja-JP" altLang="en-US" sz="1400" b="1">
                <a:cs typeface="メイリオ" panose="020B0604030504040204" pitchFamily="50" charset="-128"/>
              </a:rPr>
              <a:t>調達方法</a:t>
            </a:r>
            <a:endParaRPr lang="en-US" altLang="ja-JP" sz="1400" b="1" dirty="0">
              <a:cs typeface="メイリオ" panose="020B0604030504040204" pitchFamily="50" charset="-128"/>
            </a:endParaRPr>
          </a:p>
        </p:txBody>
      </p:sp>
      <p:sp>
        <p:nvSpPr>
          <p:cNvPr id="3" name="テキスト ボックス 2">
            <a:extLst>
              <a:ext uri="{FF2B5EF4-FFF2-40B4-BE49-F238E27FC236}">
                <a16:creationId xmlns:a16="http://schemas.microsoft.com/office/drawing/2014/main" id="{A87207AC-FE71-0BBD-14EA-18023FAD52FC}"/>
              </a:ext>
            </a:extLst>
          </p:cNvPr>
          <p:cNvSpPr txBox="1"/>
          <p:nvPr/>
        </p:nvSpPr>
        <p:spPr>
          <a:xfrm>
            <a:off x="6302691" y="2197508"/>
            <a:ext cx="5465977" cy="3231654"/>
          </a:xfrm>
          <a:prstGeom prst="rect">
            <a:avLst/>
          </a:prstGeom>
          <a:noFill/>
        </p:spPr>
        <p:txBody>
          <a:bodyPr wrap="square" lIns="91440" tIns="45720" rIns="91440" bIns="45720" rtlCol="0" anchor="t">
            <a:spAutoFit/>
          </a:bodyPr>
          <a:lstStyle/>
          <a:p>
            <a:endParaRPr kumimoji="1" lang="en-US" altLang="ja-JP" sz="1400" dirty="0">
              <a:latin typeface="Meiryo UI" panose="020B0604030504040204" pitchFamily="50" charset="-128"/>
              <a:ea typeface="Meiryo UI" panose="020B0604030504040204" pitchFamily="50" charset="-128"/>
            </a:endParaRPr>
          </a:p>
          <a:p>
            <a:r>
              <a:rPr lang="ja-JP" sz="1400" dirty="0">
                <a:solidFill>
                  <a:srgbClr val="FF0000"/>
                </a:solidFill>
                <a:latin typeface="Meiryo UI"/>
                <a:ea typeface="Meiryo UI"/>
              </a:rPr>
              <a:t>①　</a:t>
            </a:r>
            <a:r>
              <a:rPr lang="ja-JP" sz="1400" dirty="0">
                <a:solidFill>
                  <a:srgbClr val="000000"/>
                </a:solidFill>
                <a:latin typeface="Meiryo UI"/>
                <a:ea typeface="Meiryo UI"/>
              </a:rPr>
              <a:t>補助対象経費の</a:t>
            </a:r>
            <a:r>
              <a:rPr kumimoji="1" lang="ja-JP" sz="1400" dirty="0">
                <a:latin typeface="Meiryo UI"/>
                <a:ea typeface="Meiryo UI"/>
              </a:rPr>
              <a:t>資金調達方法</a:t>
            </a:r>
            <a:r>
              <a:rPr lang="ja-JP" sz="1400" dirty="0">
                <a:latin typeface="Meiryo UI"/>
                <a:ea typeface="Meiryo UI"/>
              </a:rPr>
              <a:t>について、当てはまる項目に金額</a:t>
            </a:r>
            <a:endParaRPr lang="en-US" altLang="ja-JP" sz="1400" dirty="0">
              <a:latin typeface="Meiryo UI"/>
              <a:ea typeface="Meiryo UI"/>
            </a:endParaRPr>
          </a:p>
          <a:p>
            <a:r>
              <a:rPr lang="ja-JP" sz="1400" dirty="0">
                <a:latin typeface="Meiryo UI"/>
                <a:ea typeface="Meiryo UI"/>
              </a:rPr>
              <a:t>　　及び資金調達先</a:t>
            </a:r>
            <a:r>
              <a:rPr kumimoji="1" lang="ja-JP" sz="1400" dirty="0">
                <a:latin typeface="Meiryo UI"/>
                <a:ea typeface="Meiryo UI"/>
              </a:rPr>
              <a:t>を入力してください</a:t>
            </a:r>
            <a:r>
              <a:rPr lang="ja-JP" sz="1400" dirty="0">
                <a:latin typeface="Meiryo UI"/>
                <a:ea typeface="Meiryo UI"/>
              </a:rPr>
              <a:t>。</a:t>
            </a:r>
            <a:endParaRPr lang="en-US" sz="1400" dirty="0">
              <a:latin typeface="Meiryo UI"/>
              <a:ea typeface="Meiryo UI"/>
            </a:endParaRPr>
          </a:p>
          <a:p>
            <a:r>
              <a:rPr lang="ja-JP" altLang="en-US" sz="1400" dirty="0">
                <a:latin typeface="Meiryo UI"/>
                <a:ea typeface="Meiryo UI"/>
              </a:rPr>
              <a:t>　　</a:t>
            </a:r>
            <a:r>
              <a:rPr lang="en-US" sz="1200" dirty="0">
                <a:latin typeface="Meiryo UI"/>
                <a:ea typeface="Meiryo UI"/>
              </a:rPr>
              <a:t>※</a:t>
            </a:r>
            <a:r>
              <a:rPr lang="ja-JP" sz="1200" dirty="0">
                <a:latin typeface="Meiryo UI"/>
                <a:ea typeface="Meiryo UI"/>
              </a:rPr>
              <a:t>「自己資金」の項目については、資金調達先</a:t>
            </a:r>
            <a:r>
              <a:rPr lang="ja-JP" altLang="en-US" sz="1200" dirty="0">
                <a:latin typeface="Meiryo UI"/>
                <a:ea typeface="Meiryo UI"/>
              </a:rPr>
              <a:t>の</a:t>
            </a:r>
            <a:r>
              <a:rPr lang="ja-JP" sz="1200" dirty="0">
                <a:latin typeface="Meiryo UI"/>
                <a:ea typeface="Meiryo UI"/>
              </a:rPr>
              <a:t>入力は不要です。</a:t>
            </a:r>
            <a:endParaRPr lang="en-US" altLang="ja-JP" sz="1200" dirty="0">
              <a:latin typeface="Meiryo UI"/>
              <a:ea typeface="Meiryo UI"/>
            </a:endParaRPr>
          </a:p>
          <a:p>
            <a:endParaRPr lang="en-US" altLang="ja-JP" sz="1400" dirty="0">
              <a:latin typeface="Meiryo UI"/>
              <a:ea typeface="Meiryo UI"/>
            </a:endParaRPr>
          </a:p>
          <a:p>
            <a:r>
              <a:rPr lang="ja-JP" sz="1400" dirty="0">
                <a:solidFill>
                  <a:srgbClr val="FF0000"/>
                </a:solidFill>
                <a:latin typeface="Meiryo UI"/>
                <a:ea typeface="Meiryo UI"/>
              </a:rPr>
              <a:t>②　</a:t>
            </a:r>
            <a:r>
              <a:rPr lang="ja-JP" sz="1400" dirty="0">
                <a:latin typeface="Meiryo UI"/>
                <a:ea typeface="Meiryo UI"/>
              </a:rPr>
              <a:t>補助金相当額の手当方法について、当てはまる項目に金額及び</a:t>
            </a:r>
            <a:endParaRPr lang="en-US" altLang="ja-JP" sz="1400" dirty="0">
              <a:latin typeface="Meiryo UI"/>
              <a:ea typeface="Meiryo UI"/>
            </a:endParaRPr>
          </a:p>
          <a:p>
            <a:r>
              <a:rPr lang="ja-JP" sz="1400" dirty="0">
                <a:latin typeface="Meiryo UI"/>
                <a:ea typeface="Meiryo UI"/>
              </a:rPr>
              <a:t>　　資金調達先を入力してください。</a:t>
            </a:r>
            <a:endParaRPr lang="en-US" altLang="ja-JP" sz="1400" dirty="0">
              <a:latin typeface="Meiryo UI"/>
              <a:ea typeface="Meiryo UI"/>
            </a:endParaRPr>
          </a:p>
          <a:p>
            <a:r>
              <a:rPr lang="ja-JP" sz="1400" dirty="0">
                <a:latin typeface="Meiryo UI"/>
                <a:ea typeface="Meiryo UI"/>
              </a:rPr>
              <a:t>　　</a:t>
            </a:r>
            <a:r>
              <a:rPr lang="en-US" altLang="ja-JP" sz="1200" dirty="0">
                <a:latin typeface="Meiryo UI"/>
                <a:ea typeface="Meiryo UI"/>
              </a:rPr>
              <a:t>※</a:t>
            </a:r>
            <a:r>
              <a:rPr lang="ja-JP" sz="1200" dirty="0">
                <a:latin typeface="Meiryo UI"/>
                <a:ea typeface="Meiryo UI"/>
              </a:rPr>
              <a:t>補助事業が終了してからの精算となりますので、その間の資金調達方法について、</a:t>
            </a:r>
            <a:r>
              <a:rPr lang="ja-JP" altLang="en-US" sz="1200" dirty="0">
                <a:latin typeface="Meiryo UI"/>
                <a:ea typeface="Meiryo UI"/>
              </a:rPr>
              <a:t>　　　</a:t>
            </a:r>
            <a:endParaRPr lang="en-US" altLang="ja-JP" sz="1200" dirty="0">
              <a:latin typeface="Meiryo UI"/>
              <a:ea typeface="Meiryo UI"/>
            </a:endParaRPr>
          </a:p>
          <a:p>
            <a:r>
              <a:rPr lang="ja-JP" altLang="en-US" sz="1200" dirty="0">
                <a:latin typeface="Meiryo UI"/>
                <a:ea typeface="Meiryo UI"/>
              </a:rPr>
              <a:t>　　　　</a:t>
            </a:r>
            <a:r>
              <a:rPr lang="ja-JP" sz="1200" dirty="0">
                <a:latin typeface="Meiryo UI"/>
                <a:ea typeface="Meiryo UI"/>
              </a:rPr>
              <a:t>入力してください。</a:t>
            </a:r>
            <a:endParaRPr lang="en-US" altLang="ja-JP" sz="1200" dirty="0">
              <a:latin typeface="Meiryo UI"/>
              <a:ea typeface="Meiryo UI"/>
            </a:endParaRPr>
          </a:p>
          <a:p>
            <a:r>
              <a:rPr lang="ja-JP" sz="1200" dirty="0">
                <a:latin typeface="Meiryo UI"/>
                <a:ea typeface="Meiryo UI"/>
              </a:rPr>
              <a:t>　　　　　</a:t>
            </a:r>
            <a:r>
              <a:rPr lang="en-US" altLang="ja-JP" sz="1200" dirty="0">
                <a:latin typeface="Meiryo UI"/>
                <a:ea typeface="Meiryo UI"/>
              </a:rPr>
              <a:t>※</a:t>
            </a:r>
            <a:r>
              <a:rPr lang="ja-JP" sz="1200" dirty="0">
                <a:latin typeface="Meiryo UI"/>
                <a:ea typeface="Meiryo UI"/>
              </a:rPr>
              <a:t>「自己資金」の項目については、資金調達先</a:t>
            </a:r>
            <a:r>
              <a:rPr lang="ja-JP" altLang="en-US" sz="1200" dirty="0">
                <a:latin typeface="Meiryo UI"/>
                <a:ea typeface="Meiryo UI"/>
              </a:rPr>
              <a:t>の</a:t>
            </a:r>
            <a:r>
              <a:rPr lang="ja-JP" sz="1200" dirty="0">
                <a:latin typeface="Meiryo UI"/>
                <a:ea typeface="Meiryo UI"/>
              </a:rPr>
              <a:t>入力は不要です。</a:t>
            </a:r>
            <a:endParaRPr lang="en-US" altLang="ja-JP" sz="1200" dirty="0">
              <a:latin typeface="Meiryo UI"/>
              <a:ea typeface="Meiryo UI"/>
            </a:endParaRPr>
          </a:p>
          <a:p>
            <a:r>
              <a:rPr lang="ja-JP" sz="1200" dirty="0">
                <a:latin typeface="Meiryo UI"/>
                <a:ea typeface="Meiryo UI"/>
              </a:rPr>
              <a:t>　　　　　</a:t>
            </a:r>
            <a:r>
              <a:rPr lang="en-US" altLang="ja-JP" sz="1200" dirty="0">
                <a:latin typeface="Meiryo UI"/>
                <a:ea typeface="Meiryo UI"/>
              </a:rPr>
              <a:t>※</a:t>
            </a:r>
            <a:r>
              <a:rPr lang="ja-JP" sz="1200" dirty="0">
                <a:latin typeface="Meiryo UI"/>
                <a:ea typeface="Meiryo UI"/>
              </a:rPr>
              <a:t>経費明細表「（６）補助金交付申請額</a:t>
            </a:r>
            <a:r>
              <a:rPr lang="ja-JP" altLang="en-US" sz="1200" dirty="0">
                <a:latin typeface="Meiryo UI"/>
                <a:ea typeface="Meiryo UI"/>
              </a:rPr>
              <a:t>合計</a:t>
            </a:r>
            <a:r>
              <a:rPr lang="ja-JP" sz="1200" dirty="0">
                <a:latin typeface="Meiryo UI"/>
                <a:ea typeface="Meiryo UI"/>
              </a:rPr>
              <a:t>」と一致させてください。</a:t>
            </a:r>
            <a:endParaRPr lang="en-US" altLang="ja-JP" sz="1200" dirty="0">
              <a:latin typeface="Meiryo UI"/>
              <a:ea typeface="Meiryo UI"/>
            </a:endParaRPr>
          </a:p>
          <a:p>
            <a:endParaRPr lang="en-US" altLang="ja-JP" sz="1400" dirty="0">
              <a:latin typeface="Meiryo UI"/>
              <a:ea typeface="Meiryo UI"/>
            </a:endParaRPr>
          </a:p>
          <a:p>
            <a:r>
              <a:rPr lang="ja-JP" sz="1400" dirty="0">
                <a:solidFill>
                  <a:srgbClr val="FF0000"/>
                </a:solidFill>
                <a:latin typeface="Meiryo UI"/>
                <a:ea typeface="Meiryo UI"/>
              </a:rPr>
              <a:t>③　</a:t>
            </a:r>
            <a:r>
              <a:rPr lang="ja-JP" sz="1400" dirty="0">
                <a:latin typeface="Meiryo UI"/>
                <a:ea typeface="Meiryo UI"/>
              </a:rPr>
              <a:t>合計金額が表示されますので、ご確認ください。</a:t>
            </a:r>
            <a:endParaRPr lang="en-US" altLang="ja-JP" sz="1400" dirty="0">
              <a:latin typeface="Meiryo UI"/>
              <a:ea typeface="Meiryo UI"/>
            </a:endParaRPr>
          </a:p>
          <a:p>
            <a:r>
              <a:rPr lang="ja-JP" sz="1400" dirty="0">
                <a:latin typeface="Meiryo UI"/>
                <a:ea typeface="Meiryo UI"/>
              </a:rPr>
              <a:t>　　</a:t>
            </a:r>
            <a:r>
              <a:rPr lang="en-US" altLang="ja-JP" sz="1200" dirty="0">
                <a:latin typeface="Meiryo UI"/>
                <a:ea typeface="Meiryo UI"/>
              </a:rPr>
              <a:t>※</a:t>
            </a:r>
            <a:r>
              <a:rPr lang="ja-JP" sz="1200" dirty="0">
                <a:latin typeface="Meiryo UI"/>
                <a:ea typeface="Meiryo UI"/>
              </a:rPr>
              <a:t>経費明細表「（５）補助対象経費合計」と一致させてください。</a:t>
            </a:r>
            <a:endParaRPr lang="en-US" sz="1200" dirty="0">
              <a:latin typeface="Meiryo UI"/>
              <a:ea typeface="Meiryo UI"/>
            </a:endParaRPr>
          </a:p>
          <a:p>
            <a:endParaRPr lang="en-US" altLang="ja-JP" sz="1400" dirty="0">
              <a:latin typeface="Meiryo UI"/>
              <a:ea typeface="Meiryo UI"/>
            </a:endParaRPr>
          </a:p>
        </p:txBody>
      </p:sp>
      <p:sp>
        <p:nvSpPr>
          <p:cNvPr id="7" name="正方形/長方形 6">
            <a:extLst>
              <a:ext uri="{FF2B5EF4-FFF2-40B4-BE49-F238E27FC236}">
                <a16:creationId xmlns:a16="http://schemas.microsoft.com/office/drawing/2014/main" id="{E8F401AE-8624-21E3-C995-59E47E22623D}"/>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C0D3D056-C35A-68C3-EAFC-98016E58ADC2}"/>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経費明細表・資金調達方法画面の続きです。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a:solidFill>
                  <a:schemeClr val="tx1"/>
                </a:solidFill>
                <a:latin typeface="Meiryo UI"/>
                <a:ea typeface="Meiryo UI"/>
              </a:rPr>
              <a:t>資金調達方法を入力してください。</a:t>
            </a:r>
            <a:endParaRPr lang="en-US" altLang="ja-JP" sz="1400">
              <a:solidFill>
                <a:schemeClr val="tx1"/>
              </a:solidFill>
              <a:latin typeface="Meiryo UI"/>
              <a:ea typeface="Meiryo UI"/>
            </a:endParaRPr>
          </a:p>
        </p:txBody>
      </p:sp>
      <p:sp>
        <p:nvSpPr>
          <p:cNvPr id="14" name="正方形/長方形 13">
            <a:extLst>
              <a:ext uri="{FF2B5EF4-FFF2-40B4-BE49-F238E27FC236}">
                <a16:creationId xmlns:a16="http://schemas.microsoft.com/office/drawing/2014/main" id="{3C724AF1-255B-9836-D006-FC82E97C1D65}"/>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5" name="図 14" descr="図形&#10;&#10;低い精度で自動的に生成された説明">
            <a:extLst>
              <a:ext uri="{FF2B5EF4-FFF2-40B4-BE49-F238E27FC236}">
                <a16:creationId xmlns:a16="http://schemas.microsoft.com/office/drawing/2014/main" id="{449D2041-55C4-5495-7DE2-DFFE78D3C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11" name="Picture 10">
            <a:extLst>
              <a:ext uri="{FF2B5EF4-FFF2-40B4-BE49-F238E27FC236}">
                <a16:creationId xmlns:a16="http://schemas.microsoft.com/office/drawing/2014/main" id="{A4471FA9-A40F-316D-7AB6-97B2E51AA18C}"/>
              </a:ext>
            </a:extLst>
          </p:cNvPr>
          <p:cNvPicPr>
            <a:picLocks noChangeAspect="1"/>
          </p:cNvPicPr>
          <p:nvPr/>
        </p:nvPicPr>
        <p:blipFill rotWithShape="1">
          <a:blip r:embed="rId3"/>
          <a:srcRect t="17070" r="358" b="29752"/>
          <a:stretch/>
        </p:blipFill>
        <p:spPr>
          <a:xfrm>
            <a:off x="3104533" y="2112680"/>
            <a:ext cx="2487954" cy="2887463"/>
          </a:xfrm>
          <a:prstGeom prst="rect">
            <a:avLst/>
          </a:prstGeom>
        </p:spPr>
      </p:pic>
      <p:pic>
        <p:nvPicPr>
          <p:cNvPr id="8" name="Picture 7">
            <a:extLst>
              <a:ext uri="{FF2B5EF4-FFF2-40B4-BE49-F238E27FC236}">
                <a16:creationId xmlns:a16="http://schemas.microsoft.com/office/drawing/2014/main" id="{CC47456C-55F5-79DB-B8C9-E00AAE575ED0}"/>
              </a:ext>
            </a:extLst>
          </p:cNvPr>
          <p:cNvPicPr>
            <a:picLocks noChangeAspect="1"/>
          </p:cNvPicPr>
          <p:nvPr/>
        </p:nvPicPr>
        <p:blipFill>
          <a:blip r:embed="rId4"/>
          <a:stretch>
            <a:fillRect/>
          </a:stretch>
        </p:blipFill>
        <p:spPr>
          <a:xfrm>
            <a:off x="717472" y="1186347"/>
            <a:ext cx="2559638" cy="5416316"/>
          </a:xfrm>
          <a:prstGeom prst="rect">
            <a:avLst/>
          </a:prstGeom>
        </p:spPr>
      </p:pic>
      <p:grpSp>
        <p:nvGrpSpPr>
          <p:cNvPr id="16" name="グループ化 21">
            <a:extLst>
              <a:ext uri="{FF2B5EF4-FFF2-40B4-BE49-F238E27FC236}">
                <a16:creationId xmlns:a16="http://schemas.microsoft.com/office/drawing/2014/main" id="{8B8E9941-F89C-4C29-0146-BFAE1C351AAC}"/>
              </a:ext>
            </a:extLst>
          </p:cNvPr>
          <p:cNvGrpSpPr/>
          <p:nvPr/>
        </p:nvGrpSpPr>
        <p:grpSpPr>
          <a:xfrm rot="5400000">
            <a:off x="1761662" y="3541445"/>
            <a:ext cx="3002459" cy="140528"/>
            <a:chOff x="477551" y="4345778"/>
            <a:chExt cx="7920111" cy="1118424"/>
          </a:xfrm>
          <a:noFill/>
        </p:grpSpPr>
        <p:sp>
          <p:nvSpPr>
            <p:cNvPr id="17" name="フリーフォーム: 図形 22">
              <a:extLst>
                <a:ext uri="{FF2B5EF4-FFF2-40B4-BE49-F238E27FC236}">
                  <a16:creationId xmlns:a16="http://schemas.microsoft.com/office/drawing/2014/main" id="{47C7BA45-972B-B33A-1EE6-1AF3B8640BAF}"/>
                </a:ext>
              </a:extLst>
            </p:cNvPr>
            <p:cNvSpPr/>
            <p:nvPr/>
          </p:nvSpPr>
          <p:spPr>
            <a:xfrm>
              <a:off x="477551" y="4345778"/>
              <a:ext cx="7920111" cy="745616"/>
            </a:xfrm>
            <a:custGeom>
              <a:avLst/>
              <a:gdLst>
                <a:gd name="connsiteX0" fmla="*/ 0 w 7920111"/>
                <a:gd name="connsiteY0" fmla="*/ 717476 h 745616"/>
                <a:gd name="connsiteX1" fmla="*/ 717452 w 7920111"/>
                <a:gd name="connsiteY1" fmla="*/ 28159 h 745616"/>
                <a:gd name="connsiteX2" fmla="*/ 1434905 w 7920111"/>
                <a:gd name="connsiteY2" fmla="*/ 703408 h 745616"/>
                <a:gd name="connsiteX3" fmla="*/ 2138289 w 7920111"/>
                <a:gd name="connsiteY3" fmla="*/ 23 h 745616"/>
                <a:gd name="connsiteX4" fmla="*/ 2869809 w 7920111"/>
                <a:gd name="connsiteY4" fmla="*/ 731543 h 745616"/>
                <a:gd name="connsiteX5" fmla="*/ 3615397 w 7920111"/>
                <a:gd name="connsiteY5" fmla="*/ 23 h 745616"/>
                <a:gd name="connsiteX6" fmla="*/ 4318781 w 7920111"/>
                <a:gd name="connsiteY6" fmla="*/ 717476 h 745616"/>
                <a:gd name="connsiteX7" fmla="*/ 5050301 w 7920111"/>
                <a:gd name="connsiteY7" fmla="*/ 23 h 745616"/>
                <a:gd name="connsiteX8" fmla="*/ 5767754 w 7920111"/>
                <a:gd name="connsiteY8" fmla="*/ 731543 h 745616"/>
                <a:gd name="connsiteX9" fmla="*/ 6457071 w 7920111"/>
                <a:gd name="connsiteY9" fmla="*/ 28159 h 745616"/>
                <a:gd name="connsiteX10" fmla="*/ 7202658 w 7920111"/>
                <a:gd name="connsiteY10" fmla="*/ 745611 h 745616"/>
                <a:gd name="connsiteX11" fmla="*/ 7920111 w 7920111"/>
                <a:gd name="connsiteY11" fmla="*/ 14091 h 7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111" h="745616">
                  <a:moveTo>
                    <a:pt x="0" y="717476"/>
                  </a:moveTo>
                  <a:cubicBezTo>
                    <a:pt x="239150" y="373990"/>
                    <a:pt x="478301" y="30504"/>
                    <a:pt x="717452" y="28159"/>
                  </a:cubicBezTo>
                  <a:cubicBezTo>
                    <a:pt x="956603" y="25814"/>
                    <a:pt x="1198099" y="708097"/>
                    <a:pt x="1434905" y="703408"/>
                  </a:cubicBezTo>
                  <a:cubicBezTo>
                    <a:pt x="1671711" y="698719"/>
                    <a:pt x="1899138" y="-4666"/>
                    <a:pt x="2138289" y="23"/>
                  </a:cubicBezTo>
                  <a:cubicBezTo>
                    <a:pt x="2377440" y="4712"/>
                    <a:pt x="2623624" y="731543"/>
                    <a:pt x="2869809" y="731543"/>
                  </a:cubicBezTo>
                  <a:cubicBezTo>
                    <a:pt x="3115994" y="731543"/>
                    <a:pt x="3373902" y="2367"/>
                    <a:pt x="3615397" y="23"/>
                  </a:cubicBezTo>
                  <a:cubicBezTo>
                    <a:pt x="3856892" y="-2322"/>
                    <a:pt x="4079630" y="717476"/>
                    <a:pt x="4318781" y="717476"/>
                  </a:cubicBezTo>
                  <a:cubicBezTo>
                    <a:pt x="4557932" y="717476"/>
                    <a:pt x="4808806" y="-2321"/>
                    <a:pt x="5050301" y="23"/>
                  </a:cubicBezTo>
                  <a:cubicBezTo>
                    <a:pt x="5291796" y="2367"/>
                    <a:pt x="5533292" y="726854"/>
                    <a:pt x="5767754" y="731543"/>
                  </a:cubicBezTo>
                  <a:cubicBezTo>
                    <a:pt x="6002216" y="736232"/>
                    <a:pt x="6217920" y="25814"/>
                    <a:pt x="6457071" y="28159"/>
                  </a:cubicBezTo>
                  <a:cubicBezTo>
                    <a:pt x="6696222" y="30504"/>
                    <a:pt x="6958818" y="747956"/>
                    <a:pt x="7202658" y="745611"/>
                  </a:cubicBezTo>
                  <a:cubicBezTo>
                    <a:pt x="7446498" y="743266"/>
                    <a:pt x="7683304" y="378678"/>
                    <a:pt x="7920111" y="14091"/>
                  </a:cubicBezTo>
                </a:path>
              </a:pathLst>
            </a:custGeom>
            <a:grpFill/>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18" name="フリーフォーム: 図形 23">
              <a:extLst>
                <a:ext uri="{FF2B5EF4-FFF2-40B4-BE49-F238E27FC236}">
                  <a16:creationId xmlns:a16="http://schemas.microsoft.com/office/drawing/2014/main" id="{B90FD4DD-C5DD-0FBA-8BBD-54F3A7F0402D}"/>
                </a:ext>
              </a:extLst>
            </p:cNvPr>
            <p:cNvSpPr/>
            <p:nvPr/>
          </p:nvSpPr>
          <p:spPr>
            <a:xfrm>
              <a:off x="477551" y="4718586"/>
              <a:ext cx="7920111" cy="745616"/>
            </a:xfrm>
            <a:custGeom>
              <a:avLst/>
              <a:gdLst>
                <a:gd name="connsiteX0" fmla="*/ 0 w 7920111"/>
                <a:gd name="connsiteY0" fmla="*/ 717476 h 745616"/>
                <a:gd name="connsiteX1" fmla="*/ 717452 w 7920111"/>
                <a:gd name="connsiteY1" fmla="*/ 28159 h 745616"/>
                <a:gd name="connsiteX2" fmla="*/ 1434905 w 7920111"/>
                <a:gd name="connsiteY2" fmla="*/ 703408 h 745616"/>
                <a:gd name="connsiteX3" fmla="*/ 2138289 w 7920111"/>
                <a:gd name="connsiteY3" fmla="*/ 23 h 745616"/>
                <a:gd name="connsiteX4" fmla="*/ 2869809 w 7920111"/>
                <a:gd name="connsiteY4" fmla="*/ 731543 h 745616"/>
                <a:gd name="connsiteX5" fmla="*/ 3615397 w 7920111"/>
                <a:gd name="connsiteY5" fmla="*/ 23 h 745616"/>
                <a:gd name="connsiteX6" fmla="*/ 4318781 w 7920111"/>
                <a:gd name="connsiteY6" fmla="*/ 717476 h 745616"/>
                <a:gd name="connsiteX7" fmla="*/ 5050301 w 7920111"/>
                <a:gd name="connsiteY7" fmla="*/ 23 h 745616"/>
                <a:gd name="connsiteX8" fmla="*/ 5767754 w 7920111"/>
                <a:gd name="connsiteY8" fmla="*/ 731543 h 745616"/>
                <a:gd name="connsiteX9" fmla="*/ 6457071 w 7920111"/>
                <a:gd name="connsiteY9" fmla="*/ 28159 h 745616"/>
                <a:gd name="connsiteX10" fmla="*/ 7202658 w 7920111"/>
                <a:gd name="connsiteY10" fmla="*/ 745611 h 745616"/>
                <a:gd name="connsiteX11" fmla="*/ 7920111 w 7920111"/>
                <a:gd name="connsiteY11" fmla="*/ 14091 h 7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111" h="745616">
                  <a:moveTo>
                    <a:pt x="0" y="717476"/>
                  </a:moveTo>
                  <a:cubicBezTo>
                    <a:pt x="239150" y="373990"/>
                    <a:pt x="478301" y="30504"/>
                    <a:pt x="717452" y="28159"/>
                  </a:cubicBezTo>
                  <a:cubicBezTo>
                    <a:pt x="956603" y="25814"/>
                    <a:pt x="1198099" y="708097"/>
                    <a:pt x="1434905" y="703408"/>
                  </a:cubicBezTo>
                  <a:cubicBezTo>
                    <a:pt x="1671711" y="698719"/>
                    <a:pt x="1899138" y="-4666"/>
                    <a:pt x="2138289" y="23"/>
                  </a:cubicBezTo>
                  <a:cubicBezTo>
                    <a:pt x="2377440" y="4712"/>
                    <a:pt x="2623624" y="731543"/>
                    <a:pt x="2869809" y="731543"/>
                  </a:cubicBezTo>
                  <a:cubicBezTo>
                    <a:pt x="3115994" y="731543"/>
                    <a:pt x="3373902" y="2367"/>
                    <a:pt x="3615397" y="23"/>
                  </a:cubicBezTo>
                  <a:cubicBezTo>
                    <a:pt x="3856892" y="-2322"/>
                    <a:pt x="4079630" y="717476"/>
                    <a:pt x="4318781" y="717476"/>
                  </a:cubicBezTo>
                  <a:cubicBezTo>
                    <a:pt x="4557932" y="717476"/>
                    <a:pt x="4808806" y="-2321"/>
                    <a:pt x="5050301" y="23"/>
                  </a:cubicBezTo>
                  <a:cubicBezTo>
                    <a:pt x="5291796" y="2367"/>
                    <a:pt x="5533292" y="726854"/>
                    <a:pt x="5767754" y="731543"/>
                  </a:cubicBezTo>
                  <a:cubicBezTo>
                    <a:pt x="6002216" y="736232"/>
                    <a:pt x="6217920" y="25814"/>
                    <a:pt x="6457071" y="28159"/>
                  </a:cubicBezTo>
                  <a:cubicBezTo>
                    <a:pt x="6696222" y="30504"/>
                    <a:pt x="6958818" y="747956"/>
                    <a:pt x="7202658" y="745611"/>
                  </a:cubicBezTo>
                  <a:cubicBezTo>
                    <a:pt x="7446498" y="743266"/>
                    <a:pt x="7683304" y="378678"/>
                    <a:pt x="7920111" y="14091"/>
                  </a:cubicBezTo>
                </a:path>
              </a:pathLst>
            </a:custGeom>
            <a:grpFill/>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grpSp>
      <p:sp>
        <p:nvSpPr>
          <p:cNvPr id="22" name="角丸四角形 7">
            <a:extLst>
              <a:ext uri="{FF2B5EF4-FFF2-40B4-BE49-F238E27FC236}">
                <a16:creationId xmlns:a16="http://schemas.microsoft.com/office/drawing/2014/main" id="{84B4CFDC-495C-E0D7-7FA8-C77893A61D66}"/>
              </a:ext>
            </a:extLst>
          </p:cNvPr>
          <p:cNvSpPr/>
          <p:nvPr/>
        </p:nvSpPr>
        <p:spPr>
          <a:xfrm>
            <a:off x="913220" y="2384743"/>
            <a:ext cx="4554692" cy="1425703"/>
          </a:xfrm>
          <a:prstGeom prst="roundRect">
            <a:avLst>
              <a:gd name="adj" fmla="val 9830"/>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1" name="角丸四角形 7">
            <a:extLst>
              <a:ext uri="{FF2B5EF4-FFF2-40B4-BE49-F238E27FC236}">
                <a16:creationId xmlns:a16="http://schemas.microsoft.com/office/drawing/2014/main" id="{102D62B4-4DC2-0056-D6C6-60E989A9225A}"/>
              </a:ext>
            </a:extLst>
          </p:cNvPr>
          <p:cNvSpPr/>
          <p:nvPr/>
        </p:nvSpPr>
        <p:spPr>
          <a:xfrm>
            <a:off x="913222" y="4821261"/>
            <a:ext cx="2193430" cy="249777"/>
          </a:xfrm>
          <a:prstGeom prst="roundRect">
            <a:avLst>
              <a:gd name="adj" fmla="val 9830"/>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5" name="左中かっこ 17">
            <a:extLst>
              <a:ext uri="{FF2B5EF4-FFF2-40B4-BE49-F238E27FC236}">
                <a16:creationId xmlns:a16="http://schemas.microsoft.com/office/drawing/2014/main" id="{1DB96DA0-4C32-B1C8-8420-92BD4873A006}"/>
              </a:ext>
            </a:extLst>
          </p:cNvPr>
          <p:cNvSpPr/>
          <p:nvPr/>
        </p:nvSpPr>
        <p:spPr>
          <a:xfrm>
            <a:off x="420079" y="2127248"/>
            <a:ext cx="607329" cy="2641839"/>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テキスト ボックス 18">
            <a:extLst>
              <a:ext uri="{FF2B5EF4-FFF2-40B4-BE49-F238E27FC236}">
                <a16:creationId xmlns:a16="http://schemas.microsoft.com/office/drawing/2014/main" id="{F7046597-FDDB-0BA7-EAE2-5C95778849E6}"/>
              </a:ext>
            </a:extLst>
          </p:cNvPr>
          <p:cNvSpPr txBox="1"/>
          <p:nvPr/>
        </p:nvSpPr>
        <p:spPr>
          <a:xfrm>
            <a:off x="89677" y="3258925"/>
            <a:ext cx="417490" cy="369332"/>
          </a:xfrm>
          <a:prstGeom prst="rect">
            <a:avLst/>
          </a:prstGeom>
          <a:noFill/>
        </p:spPr>
        <p:txBody>
          <a:bodyPr wrap="square" rtlCol="0">
            <a:spAutoFit/>
          </a:bodyPr>
          <a:lstStyle/>
          <a:p>
            <a:r>
              <a:rPr lang="ja-JP" altLang="en-US" sz="1800" dirty="0">
                <a:solidFill>
                  <a:srgbClr val="FF0000"/>
                </a:solidFill>
                <a:latin typeface="Meiryo UI"/>
                <a:ea typeface="Meiryo UI"/>
              </a:rPr>
              <a:t>①</a:t>
            </a:r>
            <a:endParaRPr kumimoji="1" lang="ja-JP" altLang="en-US" dirty="0"/>
          </a:p>
        </p:txBody>
      </p:sp>
      <p:sp>
        <p:nvSpPr>
          <p:cNvPr id="31" name="テキスト ボックス 26">
            <a:extLst>
              <a:ext uri="{FF2B5EF4-FFF2-40B4-BE49-F238E27FC236}">
                <a16:creationId xmlns:a16="http://schemas.microsoft.com/office/drawing/2014/main" id="{1B5E6EB2-1EC8-8DAE-98F2-43906204304C}"/>
              </a:ext>
            </a:extLst>
          </p:cNvPr>
          <p:cNvSpPr txBox="1"/>
          <p:nvPr/>
        </p:nvSpPr>
        <p:spPr>
          <a:xfrm>
            <a:off x="916676" y="3425362"/>
            <a:ext cx="417490" cy="369332"/>
          </a:xfrm>
          <a:prstGeom prst="rect">
            <a:avLst/>
          </a:prstGeom>
          <a:noFill/>
        </p:spPr>
        <p:txBody>
          <a:bodyPr wrap="square" rtlCol="0">
            <a:spAutoFit/>
          </a:bodyPr>
          <a:lstStyle/>
          <a:p>
            <a:r>
              <a:rPr kumimoji="1" lang="ja-JP" altLang="en-US" dirty="0">
                <a:solidFill>
                  <a:srgbClr val="FF0000"/>
                </a:solidFill>
                <a:latin typeface="Meiryo UI"/>
                <a:ea typeface="Meiryo UI"/>
              </a:rPr>
              <a:t>②</a:t>
            </a:r>
            <a:endParaRPr kumimoji="1" lang="ja-JP" altLang="en-US" dirty="0"/>
          </a:p>
        </p:txBody>
      </p:sp>
      <p:sp>
        <p:nvSpPr>
          <p:cNvPr id="33" name="テキスト ボックス 20">
            <a:extLst>
              <a:ext uri="{FF2B5EF4-FFF2-40B4-BE49-F238E27FC236}">
                <a16:creationId xmlns:a16="http://schemas.microsoft.com/office/drawing/2014/main" id="{60EDBE92-5211-F879-2BD8-E25740492F65}"/>
              </a:ext>
            </a:extLst>
          </p:cNvPr>
          <p:cNvSpPr txBox="1"/>
          <p:nvPr/>
        </p:nvSpPr>
        <p:spPr>
          <a:xfrm>
            <a:off x="498137" y="4759375"/>
            <a:ext cx="417490" cy="369332"/>
          </a:xfrm>
          <a:prstGeom prst="rect">
            <a:avLst/>
          </a:prstGeom>
          <a:noFill/>
        </p:spPr>
        <p:txBody>
          <a:bodyPr wrap="square" rtlCol="0">
            <a:spAutoFit/>
          </a:bodyPr>
          <a:lstStyle/>
          <a:p>
            <a:r>
              <a:rPr kumimoji="1" lang="ja-JP" altLang="en-US" dirty="0">
                <a:solidFill>
                  <a:srgbClr val="FF0000"/>
                </a:solidFill>
                <a:latin typeface="Meiryo UI"/>
                <a:ea typeface="Meiryo UI"/>
              </a:rPr>
              <a:t>③</a:t>
            </a:r>
            <a:endParaRPr kumimoji="1" lang="ja-JP" altLang="en-US" dirty="0"/>
          </a:p>
        </p:txBody>
      </p:sp>
      <p:grpSp>
        <p:nvGrpSpPr>
          <p:cNvPr id="37" name="グループ化 56">
            <a:extLst>
              <a:ext uri="{FF2B5EF4-FFF2-40B4-BE49-F238E27FC236}">
                <a16:creationId xmlns:a16="http://schemas.microsoft.com/office/drawing/2014/main" id="{C8D6D035-1772-9FB2-410C-CEF76DF3A7FD}"/>
              </a:ext>
            </a:extLst>
          </p:cNvPr>
          <p:cNvGrpSpPr/>
          <p:nvPr/>
        </p:nvGrpSpPr>
        <p:grpSpPr>
          <a:xfrm>
            <a:off x="3309565" y="4249375"/>
            <a:ext cx="536183" cy="751929"/>
            <a:chOff x="3883417" y="1208840"/>
            <a:chExt cx="914400" cy="1355946"/>
          </a:xfrm>
        </p:grpSpPr>
        <p:pic>
          <p:nvPicPr>
            <p:cNvPr id="35" name="グラフィックス 25" descr="右向き指示マーク 枠線">
              <a:extLst>
                <a:ext uri="{FF2B5EF4-FFF2-40B4-BE49-F238E27FC236}">
                  <a16:creationId xmlns:a16="http://schemas.microsoft.com/office/drawing/2014/main" id="{4703A504-1F35-04F6-726B-EAC1E498C0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7875931">
              <a:off x="3883417" y="1650386"/>
              <a:ext cx="914400" cy="914400"/>
            </a:xfrm>
            <a:prstGeom prst="rect">
              <a:avLst/>
            </a:prstGeom>
          </p:spPr>
        </p:pic>
        <p:pic>
          <p:nvPicPr>
            <p:cNvPr id="36" name="グラフィックス 55" descr="戻る 単色塗りつぶし">
              <a:extLst>
                <a:ext uri="{FF2B5EF4-FFF2-40B4-BE49-F238E27FC236}">
                  <a16:creationId xmlns:a16="http://schemas.microsoft.com/office/drawing/2014/main" id="{7BAE2882-B1B9-D9F6-01AF-3960E1E82D3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34513" y="1208840"/>
              <a:ext cx="679079" cy="679079"/>
            </a:xfrm>
            <a:prstGeom prst="rect">
              <a:avLst/>
            </a:prstGeom>
          </p:spPr>
        </p:pic>
      </p:grpSp>
      <p:sp>
        <p:nvSpPr>
          <p:cNvPr id="39" name="TextBox 38">
            <a:extLst>
              <a:ext uri="{FF2B5EF4-FFF2-40B4-BE49-F238E27FC236}">
                <a16:creationId xmlns:a16="http://schemas.microsoft.com/office/drawing/2014/main" id="{EE49B283-443F-0E7D-3CDF-72BADABD437A}"/>
              </a:ext>
            </a:extLst>
          </p:cNvPr>
          <p:cNvSpPr txBox="1"/>
          <p:nvPr/>
        </p:nvSpPr>
        <p:spPr>
          <a:xfrm>
            <a:off x="3847628" y="1246481"/>
            <a:ext cx="22483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latin typeface="Meiryo UI"/>
                <a:ea typeface="+mn-lt"/>
                <a:cs typeface="+mn-lt"/>
              </a:rPr>
              <a:t>※</a:t>
            </a:r>
            <a:r>
              <a:rPr lang="ja-JP" altLang="en-US" sz="1200" dirty="0">
                <a:latin typeface="Meiryo UI"/>
                <a:ea typeface="Meiryo UI"/>
                <a:cs typeface="+mn-lt"/>
              </a:rPr>
              <a:t>表が見切れていますので、左にスワイプすることで表示できます</a:t>
            </a:r>
            <a:r>
              <a:rPr lang="en-US" sz="1200" dirty="0">
                <a:latin typeface="Meiryo UI"/>
                <a:ea typeface="+mn-lt"/>
                <a:cs typeface="+mn-lt"/>
              </a:rPr>
              <a:t>。</a:t>
            </a:r>
            <a:endParaRPr lang="en-US" sz="1200" dirty="0">
              <a:latin typeface="Meiryo UI"/>
            </a:endParaRPr>
          </a:p>
        </p:txBody>
      </p:sp>
      <p:grpSp>
        <p:nvGrpSpPr>
          <p:cNvPr id="43" name="グループ化 56">
            <a:extLst>
              <a:ext uri="{FF2B5EF4-FFF2-40B4-BE49-F238E27FC236}">
                <a16:creationId xmlns:a16="http://schemas.microsoft.com/office/drawing/2014/main" id="{C06043F1-6A22-FC05-531C-86C34A918292}"/>
              </a:ext>
            </a:extLst>
          </p:cNvPr>
          <p:cNvGrpSpPr/>
          <p:nvPr/>
        </p:nvGrpSpPr>
        <p:grpSpPr>
          <a:xfrm>
            <a:off x="3673172" y="1203927"/>
            <a:ext cx="225739" cy="422670"/>
            <a:chOff x="3883417" y="1208840"/>
            <a:chExt cx="914400" cy="1355946"/>
          </a:xfrm>
        </p:grpSpPr>
        <p:pic>
          <p:nvPicPr>
            <p:cNvPr id="41" name="グラフィックス 25" descr="右向き指示マーク 枠線">
              <a:extLst>
                <a:ext uri="{FF2B5EF4-FFF2-40B4-BE49-F238E27FC236}">
                  <a16:creationId xmlns:a16="http://schemas.microsoft.com/office/drawing/2014/main" id="{F6B9FDDD-2487-B80D-FAEE-A8F21DFC583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7875931">
              <a:off x="3883417" y="1650386"/>
              <a:ext cx="914400" cy="914400"/>
            </a:xfrm>
            <a:prstGeom prst="rect">
              <a:avLst/>
            </a:prstGeom>
          </p:spPr>
        </p:pic>
        <p:pic>
          <p:nvPicPr>
            <p:cNvPr id="42" name="グラフィックス 55" descr="戻る 単色塗りつぶし">
              <a:extLst>
                <a:ext uri="{FF2B5EF4-FFF2-40B4-BE49-F238E27FC236}">
                  <a16:creationId xmlns:a16="http://schemas.microsoft.com/office/drawing/2014/main" id="{058CACE1-C7AB-A03E-8BA8-B5E3CC45A12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34513" y="1208840"/>
              <a:ext cx="679079" cy="679079"/>
            </a:xfrm>
            <a:prstGeom prst="rect">
              <a:avLst/>
            </a:prstGeom>
          </p:spPr>
        </p:pic>
      </p:grpSp>
    </p:spTree>
    <p:extLst>
      <p:ext uri="{BB962C8B-B14F-4D97-AF65-F5344CB8AC3E}">
        <p14:creationId xmlns:p14="http://schemas.microsoft.com/office/powerpoint/2010/main" val="81385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3A594C01-F14B-9286-6F6D-F929A4DA7D61}"/>
              </a:ext>
            </a:extLst>
          </p:cNvPr>
          <p:cNvPicPr>
            <a:picLocks noChangeAspect="1"/>
          </p:cNvPicPr>
          <p:nvPr/>
        </p:nvPicPr>
        <p:blipFill>
          <a:blip r:embed="rId3"/>
          <a:stretch>
            <a:fillRect/>
          </a:stretch>
        </p:blipFill>
        <p:spPr>
          <a:xfrm>
            <a:off x="3468437" y="3016794"/>
            <a:ext cx="2211676" cy="2027369"/>
          </a:xfrm>
          <a:prstGeom prst="rect">
            <a:avLst/>
          </a:prstGeom>
          <a:ln w="44450">
            <a:solidFill>
              <a:schemeClr val="accent1"/>
            </a:solidFill>
          </a:ln>
        </p:spPr>
      </p:pic>
      <p:pic>
        <p:nvPicPr>
          <p:cNvPr id="9" name="図 8">
            <a:extLst>
              <a:ext uri="{FF2B5EF4-FFF2-40B4-BE49-F238E27FC236}">
                <a16:creationId xmlns:a16="http://schemas.microsoft.com/office/drawing/2014/main" id="{446D41E3-2283-78D5-5EA4-3719EF771D8A}"/>
              </a:ext>
            </a:extLst>
          </p:cNvPr>
          <p:cNvPicPr>
            <a:picLocks noChangeAspect="1"/>
          </p:cNvPicPr>
          <p:nvPr/>
        </p:nvPicPr>
        <p:blipFill rotWithShape="1">
          <a:blip r:embed="rId4"/>
          <a:srcRect b="2241"/>
          <a:stretch/>
        </p:blipFill>
        <p:spPr>
          <a:xfrm>
            <a:off x="715085" y="1689631"/>
            <a:ext cx="2204849" cy="4664582"/>
          </a:xfrm>
          <a:prstGeom prst="rect">
            <a:avLst/>
          </a:prstGeom>
        </p:spPr>
      </p:pic>
      <p:sp>
        <p:nvSpPr>
          <p:cNvPr id="3" name="テキスト プレースホルダ 38">
            <a:extLst>
              <a:ext uri="{FF2B5EF4-FFF2-40B4-BE49-F238E27FC236}">
                <a16:creationId xmlns:a16="http://schemas.microsoft.com/office/drawing/2014/main" id="{52C99E61-B959-B381-7243-A9FAF1B8D13E}"/>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a:cs typeface="メイリオ" panose="020B0604030504040204" pitchFamily="50" charset="-128"/>
              </a:rPr>
              <a:t>経費明細表</a:t>
            </a:r>
            <a:r>
              <a:rPr lang="ja-JP" altLang="en-US" sz="1400" b="1" dirty="0">
                <a:cs typeface="メイリオ" panose="020B0604030504040204" pitchFamily="50" charset="-128"/>
              </a:rPr>
              <a:t>・</a:t>
            </a:r>
            <a:r>
              <a:rPr lang="ja-JP" altLang="en-US" sz="1400" b="1">
                <a:cs typeface="メイリオ" panose="020B0604030504040204" pitchFamily="50" charset="-128"/>
              </a:rPr>
              <a:t>資金調達方法</a:t>
            </a:r>
            <a:r>
              <a:rPr lang="en-US" altLang="ja-JP" sz="1400" b="1" dirty="0">
                <a:cs typeface="メイリオ" panose="020B0604030504040204" pitchFamily="50" charset="-128"/>
              </a:rPr>
              <a:t>(</a:t>
            </a:r>
            <a:r>
              <a:rPr lang="ja-JP" altLang="en-US" sz="1400" b="1" dirty="0">
                <a:cs typeface="メイリオ" panose="020B0604030504040204" pitchFamily="50" charset="-128"/>
              </a:rPr>
              <a:t>資金調達方法の自動計算</a:t>
            </a:r>
            <a:r>
              <a:rPr lang="en-US" altLang="ja-JP" sz="1400" b="1" dirty="0">
                <a:cs typeface="メイリオ" panose="020B0604030504040204" pitchFamily="50" charset="-128"/>
              </a:rPr>
              <a:t>)</a:t>
            </a:r>
          </a:p>
        </p:txBody>
      </p:sp>
      <p:sp>
        <p:nvSpPr>
          <p:cNvPr id="4" name="テキスト ボックス 3">
            <a:extLst>
              <a:ext uri="{FF2B5EF4-FFF2-40B4-BE49-F238E27FC236}">
                <a16:creationId xmlns:a16="http://schemas.microsoft.com/office/drawing/2014/main" id="{1F89CDB9-949D-9198-88AB-4B17B10AED56}"/>
              </a:ext>
            </a:extLst>
          </p:cNvPr>
          <p:cNvSpPr txBox="1"/>
          <p:nvPr/>
        </p:nvSpPr>
        <p:spPr>
          <a:xfrm>
            <a:off x="6308689" y="2137811"/>
            <a:ext cx="5649632" cy="2554545"/>
          </a:xfrm>
          <a:prstGeom prst="rect">
            <a:avLst/>
          </a:prstGeom>
          <a:noFill/>
        </p:spPr>
        <p:txBody>
          <a:bodyPr wrap="square" lIns="91440" tIns="45720" rIns="91440" bIns="45720" rtlCol="0" anchor="t">
            <a:spAutoFit/>
          </a:bodyPr>
          <a:lstStyle/>
          <a:p>
            <a:r>
              <a:rPr kumimoji="1" lang="ja-JP" altLang="en-US" sz="1400" dirty="0">
                <a:solidFill>
                  <a:srgbClr val="FF0000"/>
                </a:solidFill>
                <a:latin typeface="Meiryo UI"/>
                <a:ea typeface="Meiryo UI"/>
              </a:rPr>
              <a:t>①　</a:t>
            </a:r>
            <a:r>
              <a:rPr lang="ja-JP" altLang="en-US" sz="1400" dirty="0">
                <a:latin typeface="Meiryo UI"/>
                <a:ea typeface="Meiryo UI"/>
              </a:rPr>
              <a:t>補助対象経費に事務所賃料が含まれているか選択してください。</a:t>
            </a:r>
            <a:endParaRPr lang="en-US" altLang="ja-JP" sz="1400" dirty="0">
              <a:latin typeface="Meiryo UI"/>
              <a:ea typeface="Meiryo UI"/>
            </a:endParaRPr>
          </a:p>
          <a:p>
            <a:r>
              <a:rPr lang="en-US" altLang="ja-JP" sz="1200" b="0" i="0" dirty="0">
                <a:solidFill>
                  <a:srgbClr val="000000"/>
                </a:solidFill>
                <a:effectLst/>
                <a:latin typeface="Meiryo UI" panose="020B0604030504040204" pitchFamily="50" charset="-128"/>
                <a:ea typeface="Meiryo UI" panose="020B0604030504040204" pitchFamily="50" charset="-128"/>
              </a:rPr>
              <a:t>※</a:t>
            </a:r>
            <a:r>
              <a:rPr lang="ja-JP" altLang="en-US" sz="1200" b="0" i="0" dirty="0">
                <a:solidFill>
                  <a:srgbClr val="000000"/>
                </a:solidFill>
                <a:effectLst/>
                <a:latin typeface="Meiryo UI" panose="020B0604030504040204" pitchFamily="50" charset="-128"/>
                <a:ea typeface="Meiryo UI" panose="020B0604030504040204" pitchFamily="50" charset="-128"/>
              </a:rPr>
              <a:t>事業所等に係る家賃は補助対象となりません。ただし、既存の事務所賃料ではなく、新たな販路開拓の取組みの一環として新たに事務所を貸借する場合は、対象となる場合があります。</a:t>
            </a:r>
            <a:endParaRPr lang="en-US" altLang="ja-JP" sz="1200" b="0" i="0" dirty="0">
              <a:solidFill>
                <a:srgbClr val="000000"/>
              </a:solidFill>
              <a:effectLst/>
              <a:latin typeface="Meiryo UI" panose="020B0604030504040204" pitchFamily="50" charset="-128"/>
              <a:ea typeface="Meiryo UI" panose="020B0604030504040204" pitchFamily="50" charset="-128"/>
            </a:endParaRPr>
          </a:p>
          <a:p>
            <a:endParaRPr lang="en-US" altLang="ja-JP" sz="1200" dirty="0">
              <a:solidFill>
                <a:srgbClr val="212529"/>
              </a:solidFill>
              <a:latin typeface="Meiryo UI" panose="020B0604030504040204" pitchFamily="50" charset="-128"/>
              <a:ea typeface="Meiryo UI" panose="020B0604030504040204" pitchFamily="50" charset="-128"/>
            </a:endParaRPr>
          </a:p>
          <a:p>
            <a:r>
              <a:rPr lang="ja-JP" altLang="en-US" sz="1400" dirty="0">
                <a:solidFill>
                  <a:srgbClr val="FF0000"/>
                </a:solidFill>
                <a:latin typeface="Meiryo UI"/>
                <a:ea typeface="Meiryo UI"/>
              </a:rPr>
              <a:t>②</a:t>
            </a:r>
            <a:r>
              <a:rPr lang="ja-JP" altLang="en-US" sz="1400" dirty="0">
                <a:solidFill>
                  <a:srgbClr val="212529"/>
                </a:solidFill>
                <a:latin typeface="Meiryo UI"/>
                <a:ea typeface="Meiryo UI"/>
              </a:rPr>
              <a:t>　</a:t>
            </a:r>
            <a:r>
              <a:rPr lang="ja-JP" altLang="en-US" sz="1400" dirty="0">
                <a:solidFill>
                  <a:srgbClr val="FF0000"/>
                </a:solidFill>
                <a:latin typeface="Meiryo UI"/>
                <a:ea typeface="Meiryo UI"/>
              </a:rPr>
              <a:t>①</a:t>
            </a:r>
            <a:r>
              <a:rPr lang="ja-JP" sz="1400" dirty="0">
                <a:solidFill>
                  <a:srgbClr val="000000"/>
                </a:solidFill>
                <a:latin typeface="Meiryo UI"/>
                <a:ea typeface="Meiryo UI"/>
              </a:rPr>
              <a:t>で「はい」を選んだ場合、</a:t>
            </a:r>
            <a:r>
              <a:rPr lang="ja-JP" altLang="en-US" sz="1400" dirty="0">
                <a:solidFill>
                  <a:srgbClr val="000000"/>
                </a:solidFill>
                <a:latin typeface="Meiryo UI"/>
                <a:ea typeface="Meiryo UI"/>
              </a:rPr>
              <a:t>補助対象となる事務所賃料の「金額」と事務所の「床面積」が確認できる書類の写しを添付してください。</a:t>
            </a:r>
            <a:endParaRPr lang="en-US" altLang="ja-JP" sz="1400" dirty="0">
              <a:solidFill>
                <a:srgbClr val="000000"/>
              </a:solidFill>
              <a:latin typeface="Meiryo UI"/>
              <a:ea typeface="Meiryo UI"/>
            </a:endParaRPr>
          </a:p>
          <a:p>
            <a:endParaRPr lang="en-US" altLang="ja-JP" sz="1400" dirty="0">
              <a:solidFill>
                <a:srgbClr val="212529"/>
              </a:solidFill>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③　</a:t>
            </a:r>
            <a:r>
              <a:rPr lang="ja-JP" altLang="en-US" sz="1400" dirty="0">
                <a:latin typeface="Meiryo UI"/>
                <a:ea typeface="Meiryo UI"/>
              </a:rPr>
              <a:t>総床面積</a:t>
            </a:r>
            <a:r>
              <a:rPr lang="en-US" altLang="ja-JP" sz="1400" dirty="0">
                <a:latin typeface="Meiryo UI"/>
                <a:ea typeface="Meiryo UI"/>
              </a:rPr>
              <a:t>:</a:t>
            </a:r>
            <a:r>
              <a:rPr lang="ja-JP" altLang="en-US" sz="1400" dirty="0">
                <a:latin typeface="Meiryo UI"/>
                <a:ea typeface="Meiryo UI"/>
              </a:rPr>
              <a:t>該当する項目をチェックしてください。</a:t>
            </a:r>
            <a:endParaRPr lang="en-US" altLang="ja-JP" sz="1400" dirty="0">
              <a:solidFill>
                <a:srgbClr val="212529"/>
              </a:solidFill>
              <a:latin typeface="Meiryo UI" panose="020B0604030504040204" pitchFamily="50" charset="-128"/>
              <a:ea typeface="Meiryo UI" panose="020B0604030504040204" pitchFamily="50" charset="-128"/>
            </a:endParaRPr>
          </a:p>
          <a:p>
            <a:endParaRPr lang="en-US" altLang="ja-JP" sz="1400" dirty="0">
              <a:solidFill>
                <a:srgbClr val="212529"/>
              </a:solidFill>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④</a:t>
            </a:r>
            <a:r>
              <a:rPr lang="ja-JP" altLang="en-US" sz="1400" dirty="0">
                <a:solidFill>
                  <a:srgbClr val="212529"/>
                </a:solidFill>
                <a:latin typeface="Meiryo UI" panose="020B0604030504040204" pitchFamily="50" charset="-128"/>
                <a:ea typeface="Meiryo UI" panose="020B0604030504040204" pitchFamily="50" charset="-128"/>
              </a:rPr>
              <a:t>　</a:t>
            </a:r>
            <a:r>
              <a:rPr lang="ja-JP" altLang="en-US" sz="1400" dirty="0">
                <a:solidFill>
                  <a:srgbClr val="FF0000"/>
                </a:solidFill>
                <a:latin typeface="Meiryo UI" panose="020B0604030504040204" pitchFamily="50" charset="-128"/>
                <a:ea typeface="Meiryo UI" panose="020B0604030504040204" pitchFamily="50" charset="-128"/>
              </a:rPr>
              <a:t>③</a:t>
            </a:r>
            <a:r>
              <a:rPr lang="ja-JP" altLang="en-US" sz="1400" dirty="0">
                <a:solidFill>
                  <a:srgbClr val="000000"/>
                </a:solidFill>
                <a:latin typeface="Meiryo UI" panose="020B0604030504040204" pitchFamily="50" charset="-128"/>
                <a:ea typeface="Meiryo UI" panose="020B0604030504040204" pitchFamily="50" charset="-128"/>
              </a:rPr>
              <a:t>で「はい」を選んだ場合、補助対象となる部分を説明した文書（任意様式）を添付してください。</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6ED13ED3-DF04-ED5E-EAAC-66FBE641442C}"/>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申請情報入力</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1B9767E6-AC1F-D3DE-6174-F0C77A362E93}"/>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経費明細表・賃金調達方法画面の続きです。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資金調達方法を入力してください。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D313FBDE-9444-890D-07F9-DA36487CA8DC}"/>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1" name="図 10" descr="図形&#10;&#10;低い精度で自動的に生成された説明">
            <a:extLst>
              <a:ext uri="{FF2B5EF4-FFF2-40B4-BE49-F238E27FC236}">
                <a16:creationId xmlns:a16="http://schemas.microsoft.com/office/drawing/2014/main" id="{92892652-6BB8-4FAA-F380-CBB3099968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sp>
        <p:nvSpPr>
          <p:cNvPr id="12" name="テキスト ボックス 11">
            <a:extLst>
              <a:ext uri="{FF2B5EF4-FFF2-40B4-BE49-F238E27FC236}">
                <a16:creationId xmlns:a16="http://schemas.microsoft.com/office/drawing/2014/main" id="{53331795-74A9-E64C-0FF3-368310BA0C21}"/>
              </a:ext>
            </a:extLst>
          </p:cNvPr>
          <p:cNvSpPr txBox="1"/>
          <p:nvPr/>
        </p:nvSpPr>
        <p:spPr>
          <a:xfrm>
            <a:off x="343608" y="1946572"/>
            <a:ext cx="448773" cy="369332"/>
          </a:xfrm>
          <a:prstGeom prst="rect">
            <a:avLst/>
          </a:prstGeom>
          <a:noFill/>
        </p:spPr>
        <p:txBody>
          <a:bodyPr wrap="square" rtlCol="0">
            <a:spAutoFit/>
          </a:bodyPr>
          <a:lstStyle/>
          <a:p>
            <a:r>
              <a:rPr kumimoji="1" lang="ja-JP" altLang="en-US" dirty="0">
                <a:solidFill>
                  <a:srgbClr val="FF0000"/>
                </a:solidFill>
              </a:rPr>
              <a:t>①</a:t>
            </a:r>
          </a:p>
        </p:txBody>
      </p:sp>
      <p:sp>
        <p:nvSpPr>
          <p:cNvPr id="14" name="角丸四角形 7">
            <a:extLst>
              <a:ext uri="{FF2B5EF4-FFF2-40B4-BE49-F238E27FC236}">
                <a16:creationId xmlns:a16="http://schemas.microsoft.com/office/drawing/2014/main" id="{5BE6E397-C4BF-2161-DDEA-7B49B2D5625C}"/>
              </a:ext>
            </a:extLst>
          </p:cNvPr>
          <p:cNvSpPr/>
          <p:nvPr/>
        </p:nvSpPr>
        <p:spPr>
          <a:xfrm>
            <a:off x="716151" y="1790422"/>
            <a:ext cx="2126478" cy="1305269"/>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7D00F877-03B0-9F5D-F6D9-FB1DCEF4D791}"/>
              </a:ext>
            </a:extLst>
          </p:cNvPr>
          <p:cNvSpPr txBox="1"/>
          <p:nvPr/>
        </p:nvSpPr>
        <p:spPr>
          <a:xfrm>
            <a:off x="343608" y="3262604"/>
            <a:ext cx="448773" cy="369332"/>
          </a:xfrm>
          <a:prstGeom prst="rect">
            <a:avLst/>
          </a:prstGeom>
          <a:noFill/>
        </p:spPr>
        <p:txBody>
          <a:bodyPr wrap="square" rtlCol="0">
            <a:spAutoFit/>
          </a:bodyPr>
          <a:lstStyle/>
          <a:p>
            <a:r>
              <a:rPr lang="ja-JP" altLang="en-US" dirty="0">
                <a:solidFill>
                  <a:srgbClr val="FF0000"/>
                </a:solidFill>
              </a:rPr>
              <a:t>②</a:t>
            </a:r>
            <a:endParaRPr kumimoji="1" lang="ja-JP" altLang="en-US" dirty="0">
              <a:solidFill>
                <a:srgbClr val="FF0000"/>
              </a:solidFill>
            </a:endParaRPr>
          </a:p>
        </p:txBody>
      </p:sp>
      <p:sp>
        <p:nvSpPr>
          <p:cNvPr id="16" name="角丸四角形 7">
            <a:extLst>
              <a:ext uri="{FF2B5EF4-FFF2-40B4-BE49-F238E27FC236}">
                <a16:creationId xmlns:a16="http://schemas.microsoft.com/office/drawing/2014/main" id="{75A82C57-2B3C-BC9B-A9CA-B27405EB7707}"/>
              </a:ext>
            </a:extLst>
          </p:cNvPr>
          <p:cNvSpPr/>
          <p:nvPr/>
        </p:nvSpPr>
        <p:spPr>
          <a:xfrm>
            <a:off x="715085" y="3151566"/>
            <a:ext cx="2126478" cy="1892597"/>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8D225968-1B1E-ED5B-910D-1C92B67D803C}"/>
              </a:ext>
            </a:extLst>
          </p:cNvPr>
          <p:cNvSpPr txBox="1"/>
          <p:nvPr/>
        </p:nvSpPr>
        <p:spPr>
          <a:xfrm>
            <a:off x="343608" y="5071850"/>
            <a:ext cx="448773" cy="369332"/>
          </a:xfrm>
          <a:prstGeom prst="rect">
            <a:avLst/>
          </a:prstGeom>
          <a:noFill/>
        </p:spPr>
        <p:txBody>
          <a:bodyPr wrap="square" rtlCol="0">
            <a:spAutoFit/>
          </a:bodyPr>
          <a:lstStyle/>
          <a:p>
            <a:r>
              <a:rPr kumimoji="1" lang="ja-JP" altLang="en-US" dirty="0">
                <a:solidFill>
                  <a:srgbClr val="FF0000"/>
                </a:solidFill>
              </a:rPr>
              <a:t>③</a:t>
            </a:r>
          </a:p>
        </p:txBody>
      </p:sp>
      <p:sp>
        <p:nvSpPr>
          <p:cNvPr id="20" name="角丸四角形 7">
            <a:extLst>
              <a:ext uri="{FF2B5EF4-FFF2-40B4-BE49-F238E27FC236}">
                <a16:creationId xmlns:a16="http://schemas.microsoft.com/office/drawing/2014/main" id="{77E350CC-1D66-1839-EE27-FA011CE67CDC}"/>
              </a:ext>
            </a:extLst>
          </p:cNvPr>
          <p:cNvSpPr/>
          <p:nvPr/>
        </p:nvSpPr>
        <p:spPr>
          <a:xfrm>
            <a:off x="715085" y="5044163"/>
            <a:ext cx="2126478" cy="813084"/>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BB88978F-8815-A0D7-9050-D2A4A305776D}"/>
              </a:ext>
            </a:extLst>
          </p:cNvPr>
          <p:cNvSpPr txBox="1"/>
          <p:nvPr/>
        </p:nvSpPr>
        <p:spPr>
          <a:xfrm>
            <a:off x="3050946" y="4108684"/>
            <a:ext cx="448773" cy="369332"/>
          </a:xfrm>
          <a:prstGeom prst="rect">
            <a:avLst/>
          </a:prstGeom>
          <a:noFill/>
        </p:spPr>
        <p:txBody>
          <a:bodyPr wrap="square" rtlCol="0">
            <a:spAutoFit/>
          </a:bodyPr>
          <a:lstStyle/>
          <a:p>
            <a:r>
              <a:rPr lang="ja-JP" altLang="en-US" dirty="0">
                <a:solidFill>
                  <a:srgbClr val="FF0000"/>
                </a:solidFill>
              </a:rPr>
              <a:t>④</a:t>
            </a:r>
            <a:endParaRPr kumimoji="1" lang="ja-JP" altLang="en-US" dirty="0">
              <a:solidFill>
                <a:srgbClr val="FF0000"/>
              </a:solidFill>
            </a:endParaRPr>
          </a:p>
        </p:txBody>
      </p:sp>
      <p:sp>
        <p:nvSpPr>
          <p:cNvPr id="23" name="角丸四角形 7">
            <a:extLst>
              <a:ext uri="{FF2B5EF4-FFF2-40B4-BE49-F238E27FC236}">
                <a16:creationId xmlns:a16="http://schemas.microsoft.com/office/drawing/2014/main" id="{998E63A8-D658-BD11-40B0-C0ABECFF95EC}"/>
              </a:ext>
            </a:extLst>
          </p:cNvPr>
          <p:cNvSpPr/>
          <p:nvPr/>
        </p:nvSpPr>
        <p:spPr>
          <a:xfrm>
            <a:off x="3589157" y="3845498"/>
            <a:ext cx="1935050" cy="1149354"/>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cxnSp>
        <p:nvCxnSpPr>
          <p:cNvPr id="28" name="コネクタ: カギ線 27">
            <a:extLst>
              <a:ext uri="{FF2B5EF4-FFF2-40B4-BE49-F238E27FC236}">
                <a16:creationId xmlns:a16="http://schemas.microsoft.com/office/drawing/2014/main" id="{DB3232B4-2777-78E7-9F23-4CC3CBE6D301}"/>
              </a:ext>
            </a:extLst>
          </p:cNvPr>
          <p:cNvCxnSpPr>
            <a:cxnSpLocks/>
          </p:cNvCxnSpPr>
          <p:nvPr/>
        </p:nvCxnSpPr>
        <p:spPr>
          <a:xfrm flipV="1">
            <a:off x="1322994" y="3631936"/>
            <a:ext cx="1968417" cy="1937970"/>
          </a:xfrm>
          <a:prstGeom prst="bentConnector3">
            <a:avLst>
              <a:gd name="adj1" fmla="val 82259"/>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56120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4861DB06-FA79-4433-821E-AE3279448A72}"/>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申請する</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7FA0952F-2C14-41B1-B29A-68B91BD96BEC}"/>
              </a:ext>
            </a:extLst>
          </p:cNvPr>
          <p:cNvSpPr txBox="1"/>
          <p:nvPr/>
        </p:nvSpPr>
        <p:spPr>
          <a:xfrm>
            <a:off x="6243180" y="2521059"/>
            <a:ext cx="5565562" cy="738664"/>
          </a:xfrm>
          <a:prstGeom prst="rect">
            <a:avLst/>
          </a:prstGeom>
          <a:noFill/>
        </p:spPr>
        <p:txBody>
          <a:bodyPr wrap="square" rtlCol="0">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endParaRPr lang="en-US" altLang="ja-JP" sz="1400" dirty="0">
              <a:solidFill>
                <a:schemeClr val="tx1"/>
              </a:solidFill>
            </a:endParaRPr>
          </a:p>
          <a:p>
            <a:pPr marL="270000" indent="-270000"/>
            <a:r>
              <a:rPr lang="ja-JP" altLang="en-US" sz="1400" dirty="0">
                <a:latin typeface="Meiryo UI"/>
                <a:ea typeface="Meiryo UI"/>
              </a:rPr>
              <a:t>①　</a:t>
            </a:r>
            <a:r>
              <a:rPr lang="ja-JP" altLang="en-US" sz="1400" dirty="0">
                <a:solidFill>
                  <a:schemeClr val="tx1"/>
                </a:solidFill>
                <a:latin typeface="Meiryo UI"/>
                <a:ea typeface="Meiryo UI"/>
              </a:rPr>
              <a:t>宣誓・同意書を読んでそれぞれの項目にチェックしてください。表示される内容は申請内容によって異なります。</a:t>
            </a:r>
            <a:endParaRPr lang="en-US" altLang="ja-JP" sz="1400" dirty="0">
              <a:solidFill>
                <a:schemeClr val="tx1"/>
              </a:solidFill>
              <a:latin typeface="Meiryo UI"/>
              <a:ea typeface="Meiryo UI"/>
            </a:endParaRPr>
          </a:p>
        </p:txBody>
      </p:sp>
      <p:sp>
        <p:nvSpPr>
          <p:cNvPr id="4" name="正方形/長方形 3">
            <a:extLst>
              <a:ext uri="{FF2B5EF4-FFF2-40B4-BE49-F238E27FC236}">
                <a16:creationId xmlns:a16="http://schemas.microsoft.com/office/drawing/2014/main" id="{25A39A4D-DF78-640E-580D-FE1F70EDC62E}"/>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宣誓・同意画面です。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各宣誓・同意書を確認し、すべてに宣誓・同意してください。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6B647CEB-FD74-320E-D6DB-C8D107FC59AD}"/>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8" name="図 7" descr="図形&#10;&#10;低い精度で自動的に生成された説明">
            <a:extLst>
              <a:ext uri="{FF2B5EF4-FFF2-40B4-BE49-F238E27FC236}">
                <a16:creationId xmlns:a16="http://schemas.microsoft.com/office/drawing/2014/main" id="{D2995E89-21C6-C2A3-1886-0FE52221B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2" name="図 1">
            <a:extLst>
              <a:ext uri="{FF2B5EF4-FFF2-40B4-BE49-F238E27FC236}">
                <a16:creationId xmlns:a16="http://schemas.microsoft.com/office/drawing/2014/main" id="{262BADA5-ABEA-B9E6-1F29-0114FF914F9E}"/>
              </a:ext>
            </a:extLst>
          </p:cNvPr>
          <p:cNvPicPr>
            <a:picLocks noChangeAspect="1"/>
          </p:cNvPicPr>
          <p:nvPr/>
        </p:nvPicPr>
        <p:blipFill>
          <a:blip r:embed="rId3"/>
          <a:stretch>
            <a:fillRect/>
          </a:stretch>
        </p:blipFill>
        <p:spPr>
          <a:xfrm>
            <a:off x="33253" y="1771045"/>
            <a:ext cx="1564919" cy="3354078"/>
          </a:xfrm>
          <a:prstGeom prst="rect">
            <a:avLst/>
          </a:prstGeom>
        </p:spPr>
      </p:pic>
      <p:pic>
        <p:nvPicPr>
          <p:cNvPr id="3" name="図 2">
            <a:extLst>
              <a:ext uri="{FF2B5EF4-FFF2-40B4-BE49-F238E27FC236}">
                <a16:creationId xmlns:a16="http://schemas.microsoft.com/office/drawing/2014/main" id="{DA143F6B-9E45-03C0-ADB4-3B4AE42BAC48}"/>
              </a:ext>
            </a:extLst>
          </p:cNvPr>
          <p:cNvPicPr>
            <a:picLocks noChangeAspect="1"/>
          </p:cNvPicPr>
          <p:nvPr/>
        </p:nvPicPr>
        <p:blipFill>
          <a:blip r:embed="rId4"/>
          <a:stretch>
            <a:fillRect/>
          </a:stretch>
        </p:blipFill>
        <p:spPr>
          <a:xfrm>
            <a:off x="1603633" y="1792515"/>
            <a:ext cx="1536293" cy="3344537"/>
          </a:xfrm>
          <a:prstGeom prst="rect">
            <a:avLst/>
          </a:prstGeom>
        </p:spPr>
      </p:pic>
      <p:pic>
        <p:nvPicPr>
          <p:cNvPr id="12" name="図 11">
            <a:extLst>
              <a:ext uri="{FF2B5EF4-FFF2-40B4-BE49-F238E27FC236}">
                <a16:creationId xmlns:a16="http://schemas.microsoft.com/office/drawing/2014/main" id="{820D8FC2-4228-9C7C-DDFE-32673C7D93B6}"/>
              </a:ext>
            </a:extLst>
          </p:cNvPr>
          <p:cNvPicPr>
            <a:picLocks noChangeAspect="1"/>
          </p:cNvPicPr>
          <p:nvPr/>
        </p:nvPicPr>
        <p:blipFill>
          <a:blip r:embed="rId5"/>
          <a:stretch>
            <a:fillRect/>
          </a:stretch>
        </p:blipFill>
        <p:spPr>
          <a:xfrm>
            <a:off x="3111300" y="1792515"/>
            <a:ext cx="1560148" cy="3311139"/>
          </a:xfrm>
          <a:prstGeom prst="rect">
            <a:avLst/>
          </a:prstGeom>
        </p:spPr>
      </p:pic>
      <p:pic>
        <p:nvPicPr>
          <p:cNvPr id="13" name="図 12">
            <a:extLst>
              <a:ext uri="{FF2B5EF4-FFF2-40B4-BE49-F238E27FC236}">
                <a16:creationId xmlns:a16="http://schemas.microsoft.com/office/drawing/2014/main" id="{4AEA0EC9-AEA8-ACD0-D9DE-622D92F2DE19}"/>
              </a:ext>
            </a:extLst>
          </p:cNvPr>
          <p:cNvPicPr>
            <a:picLocks noChangeAspect="1"/>
          </p:cNvPicPr>
          <p:nvPr/>
        </p:nvPicPr>
        <p:blipFill>
          <a:blip r:embed="rId6"/>
          <a:stretch>
            <a:fillRect/>
          </a:stretch>
        </p:blipFill>
        <p:spPr>
          <a:xfrm>
            <a:off x="4564478" y="1792515"/>
            <a:ext cx="1531522" cy="3349308"/>
          </a:xfrm>
          <a:prstGeom prst="rect">
            <a:avLst/>
          </a:prstGeom>
        </p:spPr>
      </p:pic>
      <p:sp>
        <p:nvSpPr>
          <p:cNvPr id="9" name="テキスト ボックス 8">
            <a:extLst>
              <a:ext uri="{FF2B5EF4-FFF2-40B4-BE49-F238E27FC236}">
                <a16:creationId xmlns:a16="http://schemas.microsoft.com/office/drawing/2014/main" id="{DD77C7D9-6F99-E004-6F2C-4071C294D959}"/>
              </a:ext>
            </a:extLst>
          </p:cNvPr>
          <p:cNvSpPr txBox="1"/>
          <p:nvPr/>
        </p:nvSpPr>
        <p:spPr>
          <a:xfrm>
            <a:off x="44335" y="2336393"/>
            <a:ext cx="415498" cy="369332"/>
          </a:xfrm>
          <a:prstGeom prst="rect">
            <a:avLst/>
          </a:prstGeom>
          <a:noFill/>
        </p:spPr>
        <p:txBody>
          <a:bodyPr wrap="none" rtlCol="0">
            <a:spAutoFit/>
          </a:bodyPr>
          <a:lstStyle/>
          <a:p>
            <a:r>
              <a:rPr lang="ja-JP" altLang="en-US" sz="1800" dirty="0">
                <a:solidFill>
                  <a:srgbClr val="FF0000"/>
                </a:solidFill>
                <a:latin typeface="Meiryo UI"/>
                <a:ea typeface="Meiryo UI"/>
              </a:rPr>
              <a:t>①</a:t>
            </a:r>
            <a:endParaRPr kumimoji="1" lang="ja-JP" altLang="en-US" dirty="0"/>
          </a:p>
        </p:txBody>
      </p:sp>
    </p:spTree>
    <p:extLst>
      <p:ext uri="{BB962C8B-B14F-4D97-AF65-F5344CB8AC3E}">
        <p14:creationId xmlns:p14="http://schemas.microsoft.com/office/powerpoint/2010/main" val="10897760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1">
            <a:extLst>
              <a:ext uri="{FF2B5EF4-FFF2-40B4-BE49-F238E27FC236}">
                <a16:creationId xmlns:a16="http://schemas.microsoft.com/office/drawing/2014/main" id="{260F88D1-F52B-70FB-0F43-BA2FE6EFFBFB}"/>
              </a:ext>
            </a:extLst>
          </p:cNvPr>
          <p:cNvSpPr txBox="1"/>
          <p:nvPr/>
        </p:nvSpPr>
        <p:spPr>
          <a:xfrm>
            <a:off x="6180587" y="2093464"/>
            <a:ext cx="5825146" cy="3939540"/>
          </a:xfrm>
          <a:prstGeom prst="rect">
            <a:avLst/>
          </a:prstGeom>
          <a:noFill/>
        </p:spPr>
        <p:txBody>
          <a:bodyPr wrap="square" lIns="91440" tIns="45720" rIns="91440" bIns="45720" rtlCol="0" anchor="t">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①</a:t>
            </a:r>
            <a:r>
              <a:rPr kumimoji="1" lang="ja-JP" altLang="en-US" sz="1400" dirty="0">
                <a:latin typeface="Meiryo UI" panose="020B0604030504040204" pitchFamily="50" charset="-128"/>
                <a:ea typeface="Meiryo UI" panose="020B0604030504040204" pitchFamily="50" charset="-128"/>
              </a:rPr>
              <a:t>　入力内容が表示されますので、ご確認ください。</a:t>
            </a:r>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a:ea typeface="Meiryo UI"/>
              </a:rPr>
              <a:t>②</a:t>
            </a:r>
            <a:r>
              <a:rPr lang="ja-JP" altLang="en-US" sz="1400" dirty="0">
                <a:latin typeface="Meiryo UI"/>
                <a:ea typeface="Meiryo UI"/>
              </a:rPr>
              <a:t>　内容に誤りがある場合は「修正」を押してください。</a:t>
            </a:r>
            <a:endParaRPr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400" dirty="0">
                <a:solidFill>
                  <a:srgbClr val="FF0000"/>
                </a:solidFill>
                <a:latin typeface="Meiryo UI" panose="020B0604030504040204" pitchFamily="50" charset="-128"/>
                <a:ea typeface="Meiryo UI" panose="020B0604030504040204" pitchFamily="50" charset="-128"/>
              </a:rPr>
              <a:t>③</a:t>
            </a:r>
            <a:r>
              <a:rPr kumimoji="1" lang="ja-JP" altLang="en-US" sz="1400" dirty="0">
                <a:latin typeface="Meiryo UI" panose="020B0604030504040204" pitchFamily="50" charset="-128"/>
                <a:ea typeface="Meiryo UI" panose="020B0604030504040204" pitchFamily="50" charset="-128"/>
              </a:rPr>
              <a:t>　「様式発行／確認依頼」を押して、様式</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および</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の発行依頼をします。</a:t>
            </a:r>
            <a:endParaRPr kumimoji="1" lang="en-US" altLang="ja-JP" sz="1400" dirty="0">
              <a:latin typeface="Meiryo UI" panose="020B0604030504040204" pitchFamily="50" charset="-128"/>
              <a:ea typeface="Meiryo UI" panose="020B0604030504040204" pitchFamily="50" charset="-128"/>
            </a:endParaRPr>
          </a:p>
          <a:p>
            <a:r>
              <a:rPr lang="en-US" altLang="ja-JP" sz="1400" dirty="0">
                <a:solidFill>
                  <a:srgbClr val="FF0000"/>
                </a:solidFill>
                <a:latin typeface="Meiryo UI" panose="020B0604030504040204" pitchFamily="50" charset="-128"/>
                <a:ea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rPr>
              <a:t>様式</a:t>
            </a:r>
            <a:r>
              <a:rPr lang="en-US" altLang="ja-JP" sz="1400" dirty="0">
                <a:solidFill>
                  <a:srgbClr val="FF0000"/>
                </a:solidFill>
                <a:latin typeface="Meiryo UI" panose="020B0604030504040204" pitchFamily="50" charset="-128"/>
                <a:ea typeface="Meiryo UI" panose="020B0604030504040204" pitchFamily="50" charset="-128"/>
              </a:rPr>
              <a:t>4</a:t>
            </a:r>
            <a:r>
              <a:rPr lang="ja-JP" altLang="en-US" sz="1400" dirty="0">
                <a:solidFill>
                  <a:srgbClr val="FF0000"/>
                </a:solidFill>
                <a:latin typeface="Meiryo UI" panose="020B0604030504040204" pitchFamily="50" charset="-128"/>
                <a:ea typeface="Meiryo UI" panose="020B0604030504040204" pitchFamily="50" charset="-128"/>
              </a:rPr>
              <a:t>発行の受付締切である</a:t>
            </a:r>
            <a:r>
              <a:rPr lang="en-US" altLang="ja-JP" sz="1400" dirty="0">
                <a:solidFill>
                  <a:srgbClr val="FF0000"/>
                </a:solidFill>
                <a:latin typeface="Meiryo UI" panose="020B0604030504040204" pitchFamily="50" charset="-128"/>
                <a:ea typeface="Meiryo UI" panose="020B0604030504040204" pitchFamily="50" charset="-128"/>
              </a:rPr>
              <a:t>3/7</a:t>
            </a:r>
            <a:r>
              <a:rPr lang="ja-JP" altLang="en-US" sz="1400" dirty="0">
                <a:solidFill>
                  <a:srgbClr val="FF0000"/>
                </a:solidFill>
                <a:latin typeface="Meiryo UI" panose="020B0604030504040204" pitchFamily="50" charset="-128"/>
                <a:ea typeface="Meiryo UI" panose="020B0604030504040204" pitchFamily="50" charset="-128"/>
              </a:rPr>
              <a:t>を過ぎると、ボタンをクリックすると「事業支援計画書（様式４）発行の受付締切を過ぎているため、様式発行・確認依頼できません。」というメッセージが表示されます。その場合は、電話・メール等で依頼先商工会へご連絡ください。</a:t>
            </a:r>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a:ea typeface="Meiryo UI"/>
              </a:rPr>
              <a:t>④</a:t>
            </a:r>
            <a:r>
              <a:rPr kumimoji="1" lang="ja-JP" altLang="en-US" sz="1400" dirty="0">
                <a:latin typeface="Meiryo UI"/>
                <a:ea typeface="Meiryo UI"/>
              </a:rPr>
              <a:t>　様式</a:t>
            </a:r>
            <a:r>
              <a:rPr kumimoji="1" lang="en-US" altLang="ja-JP" sz="1400" dirty="0">
                <a:latin typeface="Meiryo UI"/>
                <a:ea typeface="Meiryo UI"/>
              </a:rPr>
              <a:t>4</a:t>
            </a:r>
            <a:r>
              <a:rPr kumimoji="1" lang="ja-JP" altLang="en-US" sz="1400" dirty="0">
                <a:latin typeface="Meiryo UI"/>
                <a:ea typeface="Meiryo UI"/>
              </a:rPr>
              <a:t>発行を商工会へ依頼後、申請内容を修正したことを商工会へ通知する場合や、様式４発行後、再度商工会に確認を依頼する場合は、「修正完了を商工会に通知する」を押してください。</a:t>
            </a:r>
            <a:endParaRPr kumimoji="1" lang="en-US" altLang="ja-JP" sz="1400" dirty="0">
              <a:latin typeface="Meiryo UI"/>
              <a:ea typeface="Meiryo UI"/>
            </a:endParaRPr>
          </a:p>
          <a:p>
            <a:endParaRPr lang="en-US" altLang="ja-JP" sz="1400" dirty="0">
              <a:latin typeface="Meiryo UI"/>
              <a:ea typeface="Meiryo UI"/>
            </a:endParaRPr>
          </a:p>
          <a:p>
            <a:r>
              <a:rPr kumimoji="1" lang="ja-JP" altLang="en-US" sz="1400" dirty="0">
                <a:latin typeface="Meiryo UI"/>
                <a:ea typeface="Meiryo UI"/>
              </a:rPr>
              <a:t>⑤　内容がよろしければ、チェックボックスを押してください。</a:t>
            </a:r>
            <a:endParaRPr kumimoji="1" lang="en-US" altLang="ja-JP" sz="1400" dirty="0">
              <a:latin typeface="Meiryo UI"/>
              <a:ea typeface="Meiryo UI"/>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a:ea typeface="Meiryo UI"/>
              </a:rPr>
              <a:t>⑥　</a:t>
            </a:r>
            <a:r>
              <a:rPr kumimoji="1" lang="ja-JP" altLang="en-US" sz="1400" dirty="0">
                <a:latin typeface="Meiryo UI"/>
                <a:ea typeface="Meiryo UI"/>
              </a:rPr>
              <a:t>内容をすべて確認したら、</a:t>
            </a:r>
            <a:r>
              <a:rPr lang="ja-JP" altLang="en-US" sz="1400" dirty="0">
                <a:latin typeface="Meiryo UI"/>
                <a:ea typeface="Meiryo UI"/>
              </a:rPr>
              <a:t>「提出」を押してください。</a:t>
            </a:r>
            <a:endParaRPr lang="en-US" altLang="ja-JP" sz="1400" dirty="0">
              <a:latin typeface="Meiryo UI"/>
              <a:ea typeface="Meiryo UI"/>
            </a:endParaRPr>
          </a:p>
          <a:p>
            <a:endParaRPr kumimoji="1" lang="en-US" altLang="ja-JP" sz="1400" dirty="0">
              <a:latin typeface="Meiryo UI" panose="020B0604030504040204" pitchFamily="50" charset="-128"/>
              <a:ea typeface="Meiryo UI" panose="020B0604030504040204" pitchFamily="50" charset="-128"/>
            </a:endParaRPr>
          </a:p>
        </p:txBody>
      </p:sp>
      <p:sp>
        <p:nvSpPr>
          <p:cNvPr id="9" name="テキスト プレースホルダ 38">
            <a:extLst>
              <a:ext uri="{FF2B5EF4-FFF2-40B4-BE49-F238E27FC236}">
                <a16:creationId xmlns:a16="http://schemas.microsoft.com/office/drawing/2014/main" id="{756361FB-4B26-BB02-15CC-7C8837E9A628}"/>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nchor="t">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a:latin typeface="Meiryo UI"/>
                <a:ea typeface="Meiryo UI"/>
                <a:cs typeface="メイリオ" panose="020B0604030504040204" pitchFamily="50" charset="-128"/>
              </a:rPr>
              <a:t>申請内容確認</a:t>
            </a:r>
            <a:endParaRPr lang="en-US" altLang="ja-JP" sz="1400" b="1">
              <a:latin typeface="Meiryo UI"/>
              <a:ea typeface="Meiryo UI"/>
              <a:cs typeface="メイリオ" panose="020B0604030504040204" pitchFamily="50" charset="-128"/>
            </a:endParaRPr>
          </a:p>
        </p:txBody>
      </p:sp>
      <p:sp>
        <p:nvSpPr>
          <p:cNvPr id="12" name="正方形/長方形 11">
            <a:extLst>
              <a:ext uri="{FF2B5EF4-FFF2-40B4-BE49-F238E27FC236}">
                <a16:creationId xmlns:a16="http://schemas.microsoft.com/office/drawing/2014/main" id="{D25B7462-BFA9-B0D7-118F-C4FC5BB09686}"/>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申請ステータスの確認</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46035CEF-D79D-600F-67F0-DE34482663DE}"/>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lstStyle/>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申請内容最終確認画面です。入力内容に誤りがないことを確認し、様式</a:t>
            </a:r>
            <a:r>
              <a:rPr lang="en-US" altLang="ja-JP" sz="1400" dirty="0">
                <a:solidFill>
                  <a:schemeClr val="tx1"/>
                </a:solidFill>
                <a:latin typeface="Meiryo UI" panose="020B0604030504040204" pitchFamily="50" charset="-128"/>
                <a:ea typeface="Meiryo UI" panose="020B0604030504040204" pitchFamily="50" charset="-128"/>
              </a:rPr>
              <a:t>4</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の発行を依頼、発行され次第提出してください。</a:t>
            </a:r>
            <a:endParaRPr lang="en-US" altLang="ja-JP" sz="1400" dirty="0">
              <a:solidFill>
                <a:schemeClr val="tx1"/>
              </a:solidFill>
              <a:latin typeface="Meiryo UI" panose="020B0604030504040204" pitchFamily="50" charset="-128"/>
              <a:ea typeface="Meiryo UI" panose="020B0604030504040204" pitchFamily="50" charset="-128"/>
            </a:endParaRPr>
          </a:p>
          <a:p>
            <a:pPr algn="l"/>
            <a:endParaRPr lang="en-US" altLang="ja-JP" sz="1400">
              <a:solidFill>
                <a:schemeClr val="tx1"/>
              </a:solidFill>
              <a:latin typeface="Meiryo UI"/>
              <a:ea typeface="Meiryo UI"/>
            </a:endParaRPr>
          </a:p>
        </p:txBody>
      </p:sp>
      <p:sp>
        <p:nvSpPr>
          <p:cNvPr id="14" name="正方形/長方形 13">
            <a:extLst>
              <a:ext uri="{FF2B5EF4-FFF2-40B4-BE49-F238E27FC236}">
                <a16:creationId xmlns:a16="http://schemas.microsoft.com/office/drawing/2014/main" id="{F9938DC1-DF05-8594-8872-B378E69B42E3}"/>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5" name="図 14" descr="図形&#10;&#10;低い精度で自動的に生成された説明">
            <a:extLst>
              <a:ext uri="{FF2B5EF4-FFF2-40B4-BE49-F238E27FC236}">
                <a16:creationId xmlns:a16="http://schemas.microsoft.com/office/drawing/2014/main" id="{38EBD1A7-BDC4-BD22-4459-EEA267405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29" name="Picture 17">
            <a:extLst>
              <a:ext uri="{FF2B5EF4-FFF2-40B4-BE49-F238E27FC236}">
                <a16:creationId xmlns:a16="http://schemas.microsoft.com/office/drawing/2014/main" id="{3FBA766F-F32F-4A52-21BD-371A27D32F99}"/>
              </a:ext>
            </a:extLst>
          </p:cNvPr>
          <p:cNvPicPr>
            <a:picLocks noChangeAspect="1"/>
          </p:cNvPicPr>
          <p:nvPr/>
        </p:nvPicPr>
        <p:blipFill>
          <a:blip r:embed="rId3"/>
          <a:stretch>
            <a:fillRect/>
          </a:stretch>
        </p:blipFill>
        <p:spPr>
          <a:xfrm>
            <a:off x="3437277" y="1643743"/>
            <a:ext cx="1902290" cy="4114800"/>
          </a:xfrm>
          <a:prstGeom prst="rect">
            <a:avLst/>
          </a:prstGeom>
        </p:spPr>
      </p:pic>
      <p:sp>
        <p:nvSpPr>
          <p:cNvPr id="31" name="テキスト ボックス 30">
            <a:extLst>
              <a:ext uri="{FF2B5EF4-FFF2-40B4-BE49-F238E27FC236}">
                <a16:creationId xmlns:a16="http://schemas.microsoft.com/office/drawing/2014/main" id="{AAB2AB4B-0EAA-939A-FA26-5B4D4B203514}"/>
              </a:ext>
            </a:extLst>
          </p:cNvPr>
          <p:cNvSpPr txBox="1"/>
          <p:nvPr/>
        </p:nvSpPr>
        <p:spPr>
          <a:xfrm>
            <a:off x="3361380" y="2800887"/>
            <a:ext cx="415498" cy="369332"/>
          </a:xfrm>
          <a:prstGeom prst="rect">
            <a:avLst/>
          </a:prstGeom>
          <a:noFill/>
        </p:spPr>
        <p:txBody>
          <a:bodyPr wrap="square" rtlCol="0">
            <a:spAutoFit/>
          </a:bodyPr>
          <a:lstStyle/>
          <a:p>
            <a:r>
              <a:rPr kumimoji="1" lang="ja-JP" altLang="en-US" dirty="0">
                <a:solidFill>
                  <a:srgbClr val="FF0000"/>
                </a:solidFill>
                <a:latin typeface="Meiryo UI"/>
                <a:ea typeface="Meiryo UI"/>
              </a:rPr>
              <a:t>④</a:t>
            </a:r>
            <a:endParaRPr kumimoji="1" lang="ja-JP" altLang="en-US" dirty="0"/>
          </a:p>
        </p:txBody>
      </p:sp>
      <p:sp>
        <p:nvSpPr>
          <p:cNvPr id="33" name="テキスト ボックス 32">
            <a:extLst>
              <a:ext uri="{FF2B5EF4-FFF2-40B4-BE49-F238E27FC236}">
                <a16:creationId xmlns:a16="http://schemas.microsoft.com/office/drawing/2014/main" id="{42D788EA-E886-8B2C-FC88-25B3E0ECA5BF}"/>
              </a:ext>
            </a:extLst>
          </p:cNvPr>
          <p:cNvSpPr txBox="1"/>
          <p:nvPr/>
        </p:nvSpPr>
        <p:spPr>
          <a:xfrm>
            <a:off x="3776432" y="5283565"/>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⑥</a:t>
            </a:r>
            <a:endParaRPr kumimoji="1" lang="ja-JP" altLang="en-US" dirty="0"/>
          </a:p>
        </p:txBody>
      </p:sp>
      <p:sp>
        <p:nvSpPr>
          <p:cNvPr id="34" name="角丸四角形 7">
            <a:extLst>
              <a:ext uri="{FF2B5EF4-FFF2-40B4-BE49-F238E27FC236}">
                <a16:creationId xmlns:a16="http://schemas.microsoft.com/office/drawing/2014/main" id="{DB39ECDF-29E6-F1AA-0ECA-B67E57DCB4CC}"/>
              </a:ext>
            </a:extLst>
          </p:cNvPr>
          <p:cNvSpPr/>
          <p:nvPr/>
        </p:nvSpPr>
        <p:spPr>
          <a:xfrm>
            <a:off x="4194626" y="5361496"/>
            <a:ext cx="385234" cy="215286"/>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35" name="角丸四角形 7">
            <a:extLst>
              <a:ext uri="{FF2B5EF4-FFF2-40B4-BE49-F238E27FC236}">
                <a16:creationId xmlns:a16="http://schemas.microsoft.com/office/drawing/2014/main" id="{E8EE84AB-92B1-FEC4-61DF-A20DD6E0C388}"/>
              </a:ext>
            </a:extLst>
          </p:cNvPr>
          <p:cNvSpPr/>
          <p:nvPr/>
        </p:nvSpPr>
        <p:spPr>
          <a:xfrm>
            <a:off x="3857169" y="2803354"/>
            <a:ext cx="1060148" cy="247942"/>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grpSp>
        <p:nvGrpSpPr>
          <p:cNvPr id="40" name="グループ化 39">
            <a:extLst>
              <a:ext uri="{FF2B5EF4-FFF2-40B4-BE49-F238E27FC236}">
                <a16:creationId xmlns:a16="http://schemas.microsoft.com/office/drawing/2014/main" id="{6C2AF2A7-A21C-460F-6571-8716E77EA297}"/>
              </a:ext>
            </a:extLst>
          </p:cNvPr>
          <p:cNvGrpSpPr/>
          <p:nvPr/>
        </p:nvGrpSpPr>
        <p:grpSpPr>
          <a:xfrm>
            <a:off x="977292" y="1639129"/>
            <a:ext cx="1904514" cy="4602921"/>
            <a:chOff x="977292" y="1639129"/>
            <a:chExt cx="1904514" cy="4602921"/>
          </a:xfrm>
        </p:grpSpPr>
        <p:pic>
          <p:nvPicPr>
            <p:cNvPr id="39" name="Picture 38">
              <a:extLst>
                <a:ext uri="{FF2B5EF4-FFF2-40B4-BE49-F238E27FC236}">
                  <a16:creationId xmlns:a16="http://schemas.microsoft.com/office/drawing/2014/main" id="{AC628025-10CC-636F-BE81-0852536C13AF}"/>
                </a:ext>
              </a:extLst>
            </p:cNvPr>
            <p:cNvPicPr>
              <a:picLocks noChangeAspect="1"/>
            </p:cNvPicPr>
            <p:nvPr/>
          </p:nvPicPr>
          <p:blipFill>
            <a:blip r:embed="rId4"/>
            <a:stretch>
              <a:fillRect/>
            </a:stretch>
          </p:blipFill>
          <p:spPr>
            <a:xfrm>
              <a:off x="977292" y="2170935"/>
              <a:ext cx="1904514" cy="4071115"/>
            </a:xfrm>
            <a:prstGeom prst="rect">
              <a:avLst/>
            </a:prstGeom>
          </p:spPr>
        </p:pic>
        <p:pic>
          <p:nvPicPr>
            <p:cNvPr id="37" name="Picture 1">
              <a:extLst>
                <a:ext uri="{FF2B5EF4-FFF2-40B4-BE49-F238E27FC236}">
                  <a16:creationId xmlns:a16="http://schemas.microsoft.com/office/drawing/2014/main" id="{07F7103E-4904-9CB8-70B0-63D71593878F}"/>
                </a:ext>
              </a:extLst>
            </p:cNvPr>
            <p:cNvPicPr>
              <a:picLocks noChangeAspect="1"/>
            </p:cNvPicPr>
            <p:nvPr/>
          </p:nvPicPr>
          <p:blipFill rotWithShape="1">
            <a:blip r:embed="rId5"/>
            <a:srcRect b="2199"/>
            <a:stretch/>
          </p:blipFill>
          <p:spPr>
            <a:xfrm>
              <a:off x="1003168" y="1639129"/>
              <a:ext cx="1814218" cy="4013768"/>
            </a:xfrm>
            <a:prstGeom prst="rect">
              <a:avLst/>
            </a:prstGeom>
          </p:spPr>
        </p:pic>
      </p:grpSp>
      <p:sp>
        <p:nvSpPr>
          <p:cNvPr id="41" name="テキスト ボックス 40">
            <a:extLst>
              <a:ext uri="{FF2B5EF4-FFF2-40B4-BE49-F238E27FC236}">
                <a16:creationId xmlns:a16="http://schemas.microsoft.com/office/drawing/2014/main" id="{2B7B7F4E-CDC7-87C5-9852-CD1FE0F5974B}"/>
              </a:ext>
            </a:extLst>
          </p:cNvPr>
          <p:cNvSpPr txBox="1"/>
          <p:nvPr/>
        </p:nvSpPr>
        <p:spPr>
          <a:xfrm>
            <a:off x="618297" y="2324929"/>
            <a:ext cx="415498" cy="369332"/>
          </a:xfrm>
          <a:prstGeom prst="rect">
            <a:avLst/>
          </a:prstGeom>
          <a:noFill/>
        </p:spPr>
        <p:txBody>
          <a:bodyPr wrap="square" rtlCol="0">
            <a:spAutoFit/>
          </a:bodyPr>
          <a:lstStyle/>
          <a:p>
            <a:r>
              <a:rPr kumimoji="1" lang="ja-JP" altLang="en-US" dirty="0">
                <a:solidFill>
                  <a:srgbClr val="FF0000"/>
                </a:solidFill>
                <a:latin typeface="Meiryo UI"/>
                <a:ea typeface="Meiryo UI"/>
              </a:rPr>
              <a:t>①</a:t>
            </a:r>
            <a:endParaRPr kumimoji="1" lang="ja-JP" altLang="en-US" dirty="0"/>
          </a:p>
        </p:txBody>
      </p:sp>
      <p:sp>
        <p:nvSpPr>
          <p:cNvPr id="42" name="テキスト ボックス 41">
            <a:extLst>
              <a:ext uri="{FF2B5EF4-FFF2-40B4-BE49-F238E27FC236}">
                <a16:creationId xmlns:a16="http://schemas.microsoft.com/office/drawing/2014/main" id="{9BBB515E-8A5F-30A6-0510-D0BC36AEF041}"/>
              </a:ext>
            </a:extLst>
          </p:cNvPr>
          <p:cNvSpPr txBox="1"/>
          <p:nvPr/>
        </p:nvSpPr>
        <p:spPr>
          <a:xfrm>
            <a:off x="618297" y="5815371"/>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②</a:t>
            </a:r>
            <a:endParaRPr kumimoji="1" lang="ja-JP" altLang="en-US" dirty="0"/>
          </a:p>
        </p:txBody>
      </p:sp>
      <p:sp>
        <p:nvSpPr>
          <p:cNvPr id="43" name="角丸四角形 7">
            <a:extLst>
              <a:ext uri="{FF2B5EF4-FFF2-40B4-BE49-F238E27FC236}">
                <a16:creationId xmlns:a16="http://schemas.microsoft.com/office/drawing/2014/main" id="{FEC7B956-1A0F-D714-E455-EDCEAF7164F0}"/>
              </a:ext>
            </a:extLst>
          </p:cNvPr>
          <p:cNvSpPr/>
          <p:nvPr/>
        </p:nvSpPr>
        <p:spPr>
          <a:xfrm>
            <a:off x="1346199" y="5911797"/>
            <a:ext cx="269875" cy="174678"/>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BD99300B-61EB-F90F-086B-C6CEBA494852}"/>
              </a:ext>
            </a:extLst>
          </p:cNvPr>
          <p:cNvSpPr txBox="1"/>
          <p:nvPr/>
        </p:nvSpPr>
        <p:spPr>
          <a:xfrm>
            <a:off x="3361380" y="1639129"/>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③</a:t>
            </a:r>
            <a:endParaRPr kumimoji="1" lang="ja-JP" altLang="en-US" dirty="0"/>
          </a:p>
        </p:txBody>
      </p:sp>
      <p:sp>
        <p:nvSpPr>
          <p:cNvPr id="36" name="角丸四角形 7">
            <a:extLst>
              <a:ext uri="{FF2B5EF4-FFF2-40B4-BE49-F238E27FC236}">
                <a16:creationId xmlns:a16="http://schemas.microsoft.com/office/drawing/2014/main" id="{9EAAD29F-30CF-47F6-0503-CED88DB47921}"/>
              </a:ext>
            </a:extLst>
          </p:cNvPr>
          <p:cNvSpPr/>
          <p:nvPr/>
        </p:nvSpPr>
        <p:spPr>
          <a:xfrm>
            <a:off x="4042227" y="1714783"/>
            <a:ext cx="690034" cy="24794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305647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1">
            <a:extLst>
              <a:ext uri="{FF2B5EF4-FFF2-40B4-BE49-F238E27FC236}">
                <a16:creationId xmlns:a16="http://schemas.microsoft.com/office/drawing/2014/main" id="{260F88D1-F52B-70FB-0F43-BA2FE6EFFBFB}"/>
              </a:ext>
            </a:extLst>
          </p:cNvPr>
          <p:cNvSpPr txBox="1"/>
          <p:nvPr/>
        </p:nvSpPr>
        <p:spPr>
          <a:xfrm>
            <a:off x="6308688" y="2432009"/>
            <a:ext cx="5825146" cy="2954655"/>
          </a:xfrm>
          <a:prstGeom prst="rect">
            <a:avLst/>
          </a:prstGeom>
          <a:noFill/>
        </p:spPr>
        <p:txBody>
          <a:bodyPr wrap="square" lIns="91440" tIns="45720" rIns="91440" bIns="45720" rtlCol="0" anchor="t">
            <a:spAutoFit/>
          </a:bodyPr>
          <a:lstStyle/>
          <a:p>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solidFill>
                  <a:srgbClr val="FF0000"/>
                </a:solidFill>
                <a:latin typeface="Meiryo UI" panose="020B0604030504040204" pitchFamily="50" charset="-128"/>
                <a:ea typeface="Meiryo UI" panose="020B0604030504040204" pitchFamily="50" charset="-128"/>
              </a:rPr>
              <a:t>①</a:t>
            </a:r>
            <a:r>
              <a:rPr kumimoji="1" lang="ja-JP" altLang="en-US" sz="1400" dirty="0">
                <a:latin typeface="Meiryo UI" panose="020B0604030504040204" pitchFamily="50" charset="-128"/>
                <a:ea typeface="Meiryo UI" panose="020B0604030504040204" pitchFamily="50" charset="-128"/>
              </a:rPr>
              <a:t>　伴走支援コメントを参照したい場合は、マイページを開き「商工会・商工会議</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所からのコメント」ボタンを押下してください。</a:t>
            </a:r>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②　</a:t>
            </a:r>
            <a:r>
              <a:rPr lang="ja-JP" altLang="en-US" sz="1400" dirty="0">
                <a:latin typeface="Meiryo UI" panose="020B0604030504040204" pitchFamily="50" charset="-128"/>
                <a:ea typeface="Meiryo UI" panose="020B0604030504040204" pitchFamily="50" charset="-128"/>
              </a:rPr>
              <a:t>伴走支援コメントには</a:t>
            </a:r>
            <a:r>
              <a:rPr kumimoji="1" lang="ja-JP" altLang="en-US" sz="1400" dirty="0">
                <a:latin typeface="Meiryo UI" panose="020B0604030504040204" pitchFamily="50" charset="-128"/>
                <a:ea typeface="Meiryo UI" panose="020B0604030504040204" pitchFamily="50" charset="-128"/>
              </a:rPr>
              <a:t>商工会・商工</a:t>
            </a:r>
            <a:r>
              <a:rPr lang="ja-JP" altLang="en-US" sz="1400" dirty="0">
                <a:latin typeface="Meiryo UI" panose="020B0604030504040204" pitchFamily="50" charset="-128"/>
                <a:ea typeface="Meiryo UI" panose="020B0604030504040204" pitchFamily="50" charset="-128"/>
              </a:rPr>
              <a:t>会議所より入力されたコメントと共に登録</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日時が表示されます。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a:ea typeface="Meiryo UI"/>
              </a:rPr>
              <a:t>③</a:t>
            </a:r>
            <a:r>
              <a:rPr lang="ja-JP" altLang="en-US" sz="1400" dirty="0">
                <a:latin typeface="Meiryo UI"/>
                <a:ea typeface="Meiryo UI"/>
              </a:rPr>
              <a:t>　伴走支援コメントを閉じる場合は、</a:t>
            </a:r>
            <a:r>
              <a:rPr kumimoji="1" lang="ja-JP" altLang="en-US" sz="1400" dirty="0">
                <a:latin typeface="Meiryo UI"/>
                <a:ea typeface="Meiryo UI"/>
              </a:rPr>
              <a:t>「閉じる」ボタンを</a:t>
            </a:r>
            <a:r>
              <a:rPr lang="ja-JP" altLang="en-US" sz="1400" dirty="0">
                <a:latin typeface="Meiryo UI"/>
                <a:ea typeface="Meiryo UI"/>
              </a:rPr>
              <a:t>押してください。</a:t>
            </a:r>
            <a:endParaRPr lang="en-US" altLang="ja-JP" sz="1400" dirty="0">
              <a:latin typeface="Meiryo UI"/>
              <a:ea typeface="Meiryo UI"/>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a:ea typeface="Meiryo UI"/>
              </a:rPr>
              <a:t>④</a:t>
            </a:r>
            <a:r>
              <a:rPr lang="ja-JP" altLang="en-US" sz="1400" dirty="0">
                <a:latin typeface="Meiryo UI"/>
                <a:ea typeface="Meiryo UI"/>
              </a:rPr>
              <a:t>　公募・交付申請書類の修正を行う場合は、マイページを開き「公募・交付申</a:t>
            </a:r>
            <a:endParaRPr lang="en-US" altLang="ja-JP" sz="1400" dirty="0">
              <a:latin typeface="Meiryo UI"/>
              <a:ea typeface="Meiryo UI"/>
            </a:endParaRPr>
          </a:p>
          <a:p>
            <a:r>
              <a:rPr lang="ja-JP" altLang="en-US" sz="1400" dirty="0">
                <a:latin typeface="Meiryo UI"/>
                <a:ea typeface="Meiryo UI"/>
              </a:rPr>
              <a:t>　　請」を押してください。</a:t>
            </a:r>
            <a:endParaRPr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endParaRPr kumimoji="1" lang="ja-JP" altLang="en-US" dirty="0"/>
          </a:p>
        </p:txBody>
      </p:sp>
      <p:sp>
        <p:nvSpPr>
          <p:cNvPr id="9" name="テキスト プレースホルダ 38">
            <a:extLst>
              <a:ext uri="{FF2B5EF4-FFF2-40B4-BE49-F238E27FC236}">
                <a16:creationId xmlns:a16="http://schemas.microsoft.com/office/drawing/2014/main" id="{756361FB-4B26-BB02-15CC-7C8837E9A628}"/>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様式添付</a:t>
            </a:r>
            <a:endParaRPr lang="en-US" altLang="ja-JP" sz="1400" b="1" dirty="0">
              <a:solidFill>
                <a:srgbClr val="FF0000"/>
              </a:solidFill>
              <a:cs typeface="メイリオ" panose="020B0604030504040204" pitchFamily="50" charset="-128"/>
            </a:endParaRPr>
          </a:p>
        </p:txBody>
      </p:sp>
      <p:sp>
        <p:nvSpPr>
          <p:cNvPr id="12" name="正方形/長方形 11">
            <a:extLst>
              <a:ext uri="{FF2B5EF4-FFF2-40B4-BE49-F238E27FC236}">
                <a16:creationId xmlns:a16="http://schemas.microsoft.com/office/drawing/2014/main" id="{D25B7462-BFA9-B0D7-118F-C4FC5BB09686}"/>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コメント確認</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0694D1D8-BA85-0D98-D27E-CB9C80D985B6}"/>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商工会・商工会議所よりコメントが入力された後のトップ画面です。</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81C3DAD1-F091-8A59-819A-2A31EEC2CDDC}"/>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7" name="図 16" descr="図形&#10;&#10;低い精度で自動的に生成された説明">
            <a:extLst>
              <a:ext uri="{FF2B5EF4-FFF2-40B4-BE49-F238E27FC236}">
                <a16:creationId xmlns:a16="http://schemas.microsoft.com/office/drawing/2014/main" id="{B8AF6A1E-FE5B-EF9F-B045-0B419660B3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sp>
        <p:nvSpPr>
          <p:cNvPr id="20" name="テキスト ボックス 19">
            <a:extLst>
              <a:ext uri="{FF2B5EF4-FFF2-40B4-BE49-F238E27FC236}">
                <a16:creationId xmlns:a16="http://schemas.microsoft.com/office/drawing/2014/main" id="{A6BA9318-348A-93A0-DBD2-3463B93034DF}"/>
              </a:ext>
            </a:extLst>
          </p:cNvPr>
          <p:cNvSpPr txBox="1"/>
          <p:nvPr/>
        </p:nvSpPr>
        <p:spPr>
          <a:xfrm>
            <a:off x="6392202" y="1757730"/>
            <a:ext cx="5566118" cy="523220"/>
          </a:xfrm>
          <a:prstGeom prst="rect">
            <a:avLst/>
          </a:prstGeom>
          <a:solidFill>
            <a:schemeClr val="accent4">
              <a:lumMod val="20000"/>
              <a:lumOff val="80000"/>
            </a:schemeClr>
          </a:solid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商工会・商工会議所よりコメントが入力された場合は、登録されているメールアドレスにメールが届きます</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pic>
        <p:nvPicPr>
          <p:cNvPr id="31" name="Picture 10">
            <a:extLst>
              <a:ext uri="{FF2B5EF4-FFF2-40B4-BE49-F238E27FC236}">
                <a16:creationId xmlns:a16="http://schemas.microsoft.com/office/drawing/2014/main" id="{E92567D6-5646-8B53-C447-A0137765C308}"/>
              </a:ext>
            </a:extLst>
          </p:cNvPr>
          <p:cNvPicPr>
            <a:picLocks noChangeAspect="1"/>
          </p:cNvPicPr>
          <p:nvPr/>
        </p:nvPicPr>
        <p:blipFill rotWithShape="1">
          <a:blip r:embed="rId3"/>
          <a:srcRect t="61111" r="415"/>
          <a:stretch/>
        </p:blipFill>
        <p:spPr>
          <a:xfrm>
            <a:off x="2999851" y="4343400"/>
            <a:ext cx="1873748" cy="1600201"/>
          </a:xfrm>
          <a:prstGeom prst="rect">
            <a:avLst/>
          </a:prstGeom>
        </p:spPr>
      </p:pic>
      <p:pic>
        <p:nvPicPr>
          <p:cNvPr id="32" name="Picture 9">
            <a:extLst>
              <a:ext uri="{FF2B5EF4-FFF2-40B4-BE49-F238E27FC236}">
                <a16:creationId xmlns:a16="http://schemas.microsoft.com/office/drawing/2014/main" id="{C953FBDE-DD0F-C3EA-6BEB-F220675D143E}"/>
              </a:ext>
            </a:extLst>
          </p:cNvPr>
          <p:cNvPicPr>
            <a:picLocks noChangeAspect="1"/>
          </p:cNvPicPr>
          <p:nvPr/>
        </p:nvPicPr>
        <p:blipFill rotWithShape="1">
          <a:blip r:embed="rId4"/>
          <a:srcRect r="-585" b="64286"/>
          <a:stretch/>
        </p:blipFill>
        <p:spPr>
          <a:xfrm>
            <a:off x="2997757" y="1796143"/>
            <a:ext cx="1874869" cy="1469572"/>
          </a:xfrm>
          <a:prstGeom prst="rect">
            <a:avLst/>
          </a:prstGeom>
        </p:spPr>
      </p:pic>
      <p:sp>
        <p:nvSpPr>
          <p:cNvPr id="35" name="テキスト ボックス 34">
            <a:extLst>
              <a:ext uri="{FF2B5EF4-FFF2-40B4-BE49-F238E27FC236}">
                <a16:creationId xmlns:a16="http://schemas.microsoft.com/office/drawing/2014/main" id="{84BF9627-9E47-45D4-71D1-DADB34328700}"/>
              </a:ext>
            </a:extLst>
          </p:cNvPr>
          <p:cNvSpPr txBox="1"/>
          <p:nvPr/>
        </p:nvSpPr>
        <p:spPr>
          <a:xfrm>
            <a:off x="3344774" y="4814357"/>
            <a:ext cx="541867" cy="369332"/>
          </a:xfrm>
          <a:prstGeom prst="rect">
            <a:avLst/>
          </a:prstGeom>
          <a:noFill/>
        </p:spPr>
        <p:txBody>
          <a:bodyPr wrap="square">
            <a:spAutoFit/>
          </a:bodyPr>
          <a:lstStyle/>
          <a:p>
            <a:r>
              <a:rPr lang="ja-JP" altLang="en-US" dirty="0">
                <a:solidFill>
                  <a:srgbClr val="FF0000"/>
                </a:solidFill>
                <a:latin typeface="Meiryo UI"/>
                <a:ea typeface="Meiryo UI"/>
              </a:rPr>
              <a:t>③</a:t>
            </a:r>
            <a:endParaRPr kumimoji="1" lang="ja-JP" altLang="en-US" dirty="0"/>
          </a:p>
        </p:txBody>
      </p:sp>
      <p:sp>
        <p:nvSpPr>
          <p:cNvPr id="37" name="角丸四角形 7">
            <a:extLst>
              <a:ext uri="{FF2B5EF4-FFF2-40B4-BE49-F238E27FC236}">
                <a16:creationId xmlns:a16="http://schemas.microsoft.com/office/drawing/2014/main" id="{B5EED72C-B08C-5107-70CE-D889670A4C2C}"/>
              </a:ext>
            </a:extLst>
          </p:cNvPr>
          <p:cNvSpPr/>
          <p:nvPr/>
        </p:nvSpPr>
        <p:spPr>
          <a:xfrm>
            <a:off x="3724187" y="4877495"/>
            <a:ext cx="438932" cy="243057"/>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grpSp>
        <p:nvGrpSpPr>
          <p:cNvPr id="38" name="グループ化 6">
            <a:extLst>
              <a:ext uri="{FF2B5EF4-FFF2-40B4-BE49-F238E27FC236}">
                <a16:creationId xmlns:a16="http://schemas.microsoft.com/office/drawing/2014/main" id="{54E53DC7-7E90-26A6-98E0-336D24AB4D12}"/>
              </a:ext>
            </a:extLst>
          </p:cNvPr>
          <p:cNvGrpSpPr/>
          <p:nvPr/>
        </p:nvGrpSpPr>
        <p:grpSpPr>
          <a:xfrm>
            <a:off x="2988486" y="3632313"/>
            <a:ext cx="1886090" cy="183965"/>
            <a:chOff x="1055077" y="3418426"/>
            <a:chExt cx="7920111" cy="1118424"/>
          </a:xfrm>
          <a:noFill/>
        </p:grpSpPr>
        <p:sp>
          <p:nvSpPr>
            <p:cNvPr id="39" name="フリーフォーム: 図形 9">
              <a:extLst>
                <a:ext uri="{FF2B5EF4-FFF2-40B4-BE49-F238E27FC236}">
                  <a16:creationId xmlns:a16="http://schemas.microsoft.com/office/drawing/2014/main" id="{DB6CFF59-8A9D-9A64-BC0A-4E83CE655C04}"/>
                </a:ext>
              </a:extLst>
            </p:cNvPr>
            <p:cNvSpPr/>
            <p:nvPr/>
          </p:nvSpPr>
          <p:spPr>
            <a:xfrm>
              <a:off x="1055077" y="3791234"/>
              <a:ext cx="7920111" cy="745616"/>
            </a:xfrm>
            <a:custGeom>
              <a:avLst/>
              <a:gdLst>
                <a:gd name="connsiteX0" fmla="*/ 0 w 7920111"/>
                <a:gd name="connsiteY0" fmla="*/ 717476 h 745616"/>
                <a:gd name="connsiteX1" fmla="*/ 717452 w 7920111"/>
                <a:gd name="connsiteY1" fmla="*/ 28159 h 745616"/>
                <a:gd name="connsiteX2" fmla="*/ 1434905 w 7920111"/>
                <a:gd name="connsiteY2" fmla="*/ 703408 h 745616"/>
                <a:gd name="connsiteX3" fmla="*/ 2138289 w 7920111"/>
                <a:gd name="connsiteY3" fmla="*/ 23 h 745616"/>
                <a:gd name="connsiteX4" fmla="*/ 2869809 w 7920111"/>
                <a:gd name="connsiteY4" fmla="*/ 731543 h 745616"/>
                <a:gd name="connsiteX5" fmla="*/ 3615397 w 7920111"/>
                <a:gd name="connsiteY5" fmla="*/ 23 h 745616"/>
                <a:gd name="connsiteX6" fmla="*/ 4318781 w 7920111"/>
                <a:gd name="connsiteY6" fmla="*/ 717476 h 745616"/>
                <a:gd name="connsiteX7" fmla="*/ 5050301 w 7920111"/>
                <a:gd name="connsiteY7" fmla="*/ 23 h 745616"/>
                <a:gd name="connsiteX8" fmla="*/ 5767754 w 7920111"/>
                <a:gd name="connsiteY8" fmla="*/ 731543 h 745616"/>
                <a:gd name="connsiteX9" fmla="*/ 6457071 w 7920111"/>
                <a:gd name="connsiteY9" fmla="*/ 28159 h 745616"/>
                <a:gd name="connsiteX10" fmla="*/ 7202658 w 7920111"/>
                <a:gd name="connsiteY10" fmla="*/ 745611 h 745616"/>
                <a:gd name="connsiteX11" fmla="*/ 7920111 w 7920111"/>
                <a:gd name="connsiteY11" fmla="*/ 14091 h 7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111" h="745616">
                  <a:moveTo>
                    <a:pt x="0" y="717476"/>
                  </a:moveTo>
                  <a:cubicBezTo>
                    <a:pt x="239150" y="373990"/>
                    <a:pt x="478301" y="30504"/>
                    <a:pt x="717452" y="28159"/>
                  </a:cubicBezTo>
                  <a:cubicBezTo>
                    <a:pt x="956603" y="25814"/>
                    <a:pt x="1198099" y="708097"/>
                    <a:pt x="1434905" y="703408"/>
                  </a:cubicBezTo>
                  <a:cubicBezTo>
                    <a:pt x="1671711" y="698719"/>
                    <a:pt x="1899138" y="-4666"/>
                    <a:pt x="2138289" y="23"/>
                  </a:cubicBezTo>
                  <a:cubicBezTo>
                    <a:pt x="2377440" y="4712"/>
                    <a:pt x="2623624" y="731543"/>
                    <a:pt x="2869809" y="731543"/>
                  </a:cubicBezTo>
                  <a:cubicBezTo>
                    <a:pt x="3115994" y="731543"/>
                    <a:pt x="3373902" y="2367"/>
                    <a:pt x="3615397" y="23"/>
                  </a:cubicBezTo>
                  <a:cubicBezTo>
                    <a:pt x="3856892" y="-2322"/>
                    <a:pt x="4079630" y="717476"/>
                    <a:pt x="4318781" y="717476"/>
                  </a:cubicBezTo>
                  <a:cubicBezTo>
                    <a:pt x="4557932" y="717476"/>
                    <a:pt x="4808806" y="-2321"/>
                    <a:pt x="5050301" y="23"/>
                  </a:cubicBezTo>
                  <a:cubicBezTo>
                    <a:pt x="5291796" y="2367"/>
                    <a:pt x="5533292" y="726854"/>
                    <a:pt x="5767754" y="731543"/>
                  </a:cubicBezTo>
                  <a:cubicBezTo>
                    <a:pt x="6002216" y="736232"/>
                    <a:pt x="6217920" y="25814"/>
                    <a:pt x="6457071" y="28159"/>
                  </a:cubicBezTo>
                  <a:cubicBezTo>
                    <a:pt x="6696222" y="30504"/>
                    <a:pt x="6958818" y="747956"/>
                    <a:pt x="7202658" y="745611"/>
                  </a:cubicBezTo>
                  <a:cubicBezTo>
                    <a:pt x="7446498" y="743266"/>
                    <a:pt x="7683304" y="378678"/>
                    <a:pt x="7920111" y="14091"/>
                  </a:cubicBezTo>
                </a:path>
              </a:pathLst>
            </a:custGeom>
            <a:grpFill/>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0" name="フリーフォーム: 図形 7">
              <a:extLst>
                <a:ext uri="{FF2B5EF4-FFF2-40B4-BE49-F238E27FC236}">
                  <a16:creationId xmlns:a16="http://schemas.microsoft.com/office/drawing/2014/main" id="{79DBDA04-9414-CC99-CB39-005072673D6E}"/>
                </a:ext>
              </a:extLst>
            </p:cNvPr>
            <p:cNvSpPr/>
            <p:nvPr/>
          </p:nvSpPr>
          <p:spPr>
            <a:xfrm>
              <a:off x="1055077" y="3418426"/>
              <a:ext cx="7920111" cy="745616"/>
            </a:xfrm>
            <a:custGeom>
              <a:avLst/>
              <a:gdLst>
                <a:gd name="connsiteX0" fmla="*/ 0 w 7920111"/>
                <a:gd name="connsiteY0" fmla="*/ 717476 h 745616"/>
                <a:gd name="connsiteX1" fmla="*/ 717452 w 7920111"/>
                <a:gd name="connsiteY1" fmla="*/ 28159 h 745616"/>
                <a:gd name="connsiteX2" fmla="*/ 1434905 w 7920111"/>
                <a:gd name="connsiteY2" fmla="*/ 703408 h 745616"/>
                <a:gd name="connsiteX3" fmla="*/ 2138289 w 7920111"/>
                <a:gd name="connsiteY3" fmla="*/ 23 h 745616"/>
                <a:gd name="connsiteX4" fmla="*/ 2869809 w 7920111"/>
                <a:gd name="connsiteY4" fmla="*/ 731543 h 745616"/>
                <a:gd name="connsiteX5" fmla="*/ 3615397 w 7920111"/>
                <a:gd name="connsiteY5" fmla="*/ 23 h 745616"/>
                <a:gd name="connsiteX6" fmla="*/ 4318781 w 7920111"/>
                <a:gd name="connsiteY6" fmla="*/ 717476 h 745616"/>
                <a:gd name="connsiteX7" fmla="*/ 5050301 w 7920111"/>
                <a:gd name="connsiteY7" fmla="*/ 23 h 745616"/>
                <a:gd name="connsiteX8" fmla="*/ 5767754 w 7920111"/>
                <a:gd name="connsiteY8" fmla="*/ 731543 h 745616"/>
                <a:gd name="connsiteX9" fmla="*/ 6457071 w 7920111"/>
                <a:gd name="connsiteY9" fmla="*/ 28159 h 745616"/>
                <a:gd name="connsiteX10" fmla="*/ 7202658 w 7920111"/>
                <a:gd name="connsiteY10" fmla="*/ 745611 h 745616"/>
                <a:gd name="connsiteX11" fmla="*/ 7920111 w 7920111"/>
                <a:gd name="connsiteY11" fmla="*/ 14091 h 7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111" h="745616">
                  <a:moveTo>
                    <a:pt x="0" y="717476"/>
                  </a:moveTo>
                  <a:cubicBezTo>
                    <a:pt x="239150" y="373990"/>
                    <a:pt x="478301" y="30504"/>
                    <a:pt x="717452" y="28159"/>
                  </a:cubicBezTo>
                  <a:cubicBezTo>
                    <a:pt x="956603" y="25814"/>
                    <a:pt x="1198099" y="708097"/>
                    <a:pt x="1434905" y="703408"/>
                  </a:cubicBezTo>
                  <a:cubicBezTo>
                    <a:pt x="1671711" y="698719"/>
                    <a:pt x="1899138" y="-4666"/>
                    <a:pt x="2138289" y="23"/>
                  </a:cubicBezTo>
                  <a:cubicBezTo>
                    <a:pt x="2377440" y="4712"/>
                    <a:pt x="2623624" y="731543"/>
                    <a:pt x="2869809" y="731543"/>
                  </a:cubicBezTo>
                  <a:cubicBezTo>
                    <a:pt x="3115994" y="731543"/>
                    <a:pt x="3373902" y="2367"/>
                    <a:pt x="3615397" y="23"/>
                  </a:cubicBezTo>
                  <a:cubicBezTo>
                    <a:pt x="3856892" y="-2322"/>
                    <a:pt x="4079630" y="717476"/>
                    <a:pt x="4318781" y="717476"/>
                  </a:cubicBezTo>
                  <a:cubicBezTo>
                    <a:pt x="4557932" y="717476"/>
                    <a:pt x="4808806" y="-2321"/>
                    <a:pt x="5050301" y="23"/>
                  </a:cubicBezTo>
                  <a:cubicBezTo>
                    <a:pt x="5291796" y="2367"/>
                    <a:pt x="5533292" y="726854"/>
                    <a:pt x="5767754" y="731543"/>
                  </a:cubicBezTo>
                  <a:cubicBezTo>
                    <a:pt x="6002216" y="736232"/>
                    <a:pt x="6217920" y="25814"/>
                    <a:pt x="6457071" y="28159"/>
                  </a:cubicBezTo>
                  <a:cubicBezTo>
                    <a:pt x="6696222" y="30504"/>
                    <a:pt x="6958818" y="747956"/>
                    <a:pt x="7202658" y="745611"/>
                  </a:cubicBezTo>
                  <a:cubicBezTo>
                    <a:pt x="7446498" y="743266"/>
                    <a:pt x="7683304" y="378678"/>
                    <a:pt x="7920111" y="14091"/>
                  </a:cubicBezTo>
                </a:path>
              </a:pathLst>
            </a:custGeom>
            <a:grpFill/>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sp>
        <p:nvSpPr>
          <p:cNvPr id="41" name="テキスト ボックス 40">
            <a:extLst>
              <a:ext uri="{FF2B5EF4-FFF2-40B4-BE49-F238E27FC236}">
                <a16:creationId xmlns:a16="http://schemas.microsoft.com/office/drawing/2014/main" id="{E609DA83-2E59-B9E7-306E-2A4775060995}"/>
              </a:ext>
            </a:extLst>
          </p:cNvPr>
          <p:cNvSpPr txBox="1"/>
          <p:nvPr/>
        </p:nvSpPr>
        <p:spPr>
          <a:xfrm>
            <a:off x="2802907" y="2544201"/>
            <a:ext cx="541867" cy="369332"/>
          </a:xfrm>
          <a:prstGeom prst="rect">
            <a:avLst/>
          </a:prstGeom>
          <a:noFill/>
        </p:spPr>
        <p:txBody>
          <a:bodyPr wrap="square">
            <a:spAutoFit/>
          </a:bodyPr>
          <a:lstStyle/>
          <a:p>
            <a:r>
              <a:rPr kumimoji="1" lang="ja-JP" altLang="en-US" dirty="0">
                <a:solidFill>
                  <a:srgbClr val="FF0000"/>
                </a:solidFill>
                <a:latin typeface="Meiryo UI"/>
                <a:ea typeface="Meiryo UI"/>
              </a:rPr>
              <a:t>②</a:t>
            </a:r>
            <a:endParaRPr kumimoji="1" lang="ja-JP" altLang="en-US" dirty="0"/>
          </a:p>
        </p:txBody>
      </p:sp>
      <p:pic>
        <p:nvPicPr>
          <p:cNvPr id="22" name="図 21">
            <a:extLst>
              <a:ext uri="{FF2B5EF4-FFF2-40B4-BE49-F238E27FC236}">
                <a16:creationId xmlns:a16="http://schemas.microsoft.com/office/drawing/2014/main" id="{14083450-3E4F-4761-28BC-9A76AEC666B4}"/>
              </a:ext>
            </a:extLst>
          </p:cNvPr>
          <p:cNvPicPr>
            <a:picLocks noChangeAspect="1"/>
          </p:cNvPicPr>
          <p:nvPr/>
        </p:nvPicPr>
        <p:blipFill>
          <a:blip r:embed="rId5"/>
          <a:stretch>
            <a:fillRect/>
          </a:stretch>
        </p:blipFill>
        <p:spPr>
          <a:xfrm>
            <a:off x="562045" y="1686723"/>
            <a:ext cx="2051155" cy="4445228"/>
          </a:xfrm>
          <a:prstGeom prst="rect">
            <a:avLst/>
          </a:prstGeom>
        </p:spPr>
      </p:pic>
      <p:sp>
        <p:nvSpPr>
          <p:cNvPr id="42" name="テキスト ボックス 41">
            <a:extLst>
              <a:ext uri="{FF2B5EF4-FFF2-40B4-BE49-F238E27FC236}">
                <a16:creationId xmlns:a16="http://schemas.microsoft.com/office/drawing/2014/main" id="{E366905A-DA63-DB09-386C-5AEB8A7A924C}"/>
              </a:ext>
            </a:extLst>
          </p:cNvPr>
          <p:cNvSpPr txBox="1"/>
          <p:nvPr/>
        </p:nvSpPr>
        <p:spPr>
          <a:xfrm>
            <a:off x="1203643" y="3763633"/>
            <a:ext cx="541867" cy="369332"/>
          </a:xfrm>
          <a:prstGeom prst="rect">
            <a:avLst/>
          </a:prstGeom>
          <a:noFill/>
        </p:spPr>
        <p:txBody>
          <a:bodyPr wrap="square">
            <a:spAutoFit/>
          </a:bodyPr>
          <a:lstStyle/>
          <a:p>
            <a:r>
              <a:rPr kumimoji="1" lang="ja-JP" altLang="en-US" dirty="0">
                <a:solidFill>
                  <a:srgbClr val="FF0000"/>
                </a:solidFill>
                <a:latin typeface="Meiryo UI"/>
                <a:ea typeface="Meiryo UI"/>
              </a:rPr>
              <a:t>①</a:t>
            </a:r>
            <a:endParaRPr kumimoji="1" lang="ja-JP" altLang="en-US" dirty="0"/>
          </a:p>
        </p:txBody>
      </p:sp>
      <p:sp>
        <p:nvSpPr>
          <p:cNvPr id="43" name="角丸四角形 7">
            <a:extLst>
              <a:ext uri="{FF2B5EF4-FFF2-40B4-BE49-F238E27FC236}">
                <a16:creationId xmlns:a16="http://schemas.microsoft.com/office/drawing/2014/main" id="{459F66B2-1E9A-0E67-D38B-5A9BE8263920}"/>
              </a:ext>
            </a:extLst>
          </p:cNvPr>
          <p:cNvSpPr/>
          <p:nvPr/>
        </p:nvSpPr>
        <p:spPr>
          <a:xfrm>
            <a:off x="1117600" y="4100343"/>
            <a:ext cx="685800" cy="304017"/>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F63CBEC9-02F6-783F-9981-E55A6D61F6A6}"/>
              </a:ext>
            </a:extLst>
          </p:cNvPr>
          <p:cNvSpPr txBox="1"/>
          <p:nvPr/>
        </p:nvSpPr>
        <p:spPr>
          <a:xfrm>
            <a:off x="323453" y="4219694"/>
            <a:ext cx="541867" cy="369332"/>
          </a:xfrm>
          <a:prstGeom prst="rect">
            <a:avLst/>
          </a:prstGeom>
          <a:noFill/>
        </p:spPr>
        <p:txBody>
          <a:bodyPr wrap="square">
            <a:spAutoFit/>
          </a:bodyPr>
          <a:lstStyle/>
          <a:p>
            <a:r>
              <a:rPr lang="ja-JP" altLang="en-US" dirty="0">
                <a:solidFill>
                  <a:srgbClr val="FF0000"/>
                </a:solidFill>
                <a:latin typeface="Meiryo UI"/>
                <a:ea typeface="Meiryo UI"/>
              </a:rPr>
              <a:t>④</a:t>
            </a:r>
            <a:endParaRPr kumimoji="1" lang="ja-JP" altLang="en-US" dirty="0"/>
          </a:p>
        </p:txBody>
      </p:sp>
      <p:sp>
        <p:nvSpPr>
          <p:cNvPr id="45" name="角丸四角形 7">
            <a:extLst>
              <a:ext uri="{FF2B5EF4-FFF2-40B4-BE49-F238E27FC236}">
                <a16:creationId xmlns:a16="http://schemas.microsoft.com/office/drawing/2014/main" id="{FF31EB4D-4E98-94BB-D918-6A221B5DBABE}"/>
              </a:ext>
            </a:extLst>
          </p:cNvPr>
          <p:cNvSpPr/>
          <p:nvPr/>
        </p:nvSpPr>
        <p:spPr>
          <a:xfrm>
            <a:off x="690880" y="4234565"/>
            <a:ext cx="350520" cy="271395"/>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05493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1">
            <a:extLst>
              <a:ext uri="{FF2B5EF4-FFF2-40B4-BE49-F238E27FC236}">
                <a16:creationId xmlns:a16="http://schemas.microsoft.com/office/drawing/2014/main" id="{260F88D1-F52B-70FB-0F43-BA2FE6EFFBFB}"/>
              </a:ext>
            </a:extLst>
          </p:cNvPr>
          <p:cNvSpPr txBox="1"/>
          <p:nvPr/>
        </p:nvSpPr>
        <p:spPr>
          <a:xfrm>
            <a:off x="6230642" y="1980850"/>
            <a:ext cx="5825146" cy="2523768"/>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①　</a:t>
            </a:r>
            <a:r>
              <a:rPr kumimoji="1" lang="ja-JP" altLang="en-US" sz="1400" dirty="0">
                <a:latin typeface="Meiryo UI" panose="020B0604030504040204" pitchFamily="50" charset="-128"/>
                <a:ea typeface="Meiryo UI" panose="020B0604030504040204" pitchFamily="50" charset="-128"/>
              </a:rPr>
              <a:t>「公募・交付申請」を押下してください。</a:t>
            </a:r>
            <a:endParaRPr kumimoji="1"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②　</a:t>
            </a:r>
            <a:r>
              <a:rPr lang="ja-JP" altLang="en-US" sz="1400" dirty="0">
                <a:latin typeface="Meiryo UI" panose="020B0604030504040204" pitchFamily="50" charset="-128"/>
                <a:ea typeface="Meiryo UI" panose="020B0604030504040204" pitchFamily="50" charset="-128"/>
              </a:rPr>
              <a:t>申請を再開する場合は、「申請を再開する」ボタン</a:t>
            </a:r>
            <a:r>
              <a:rPr lang="en-US" altLang="ja-JP" sz="1400" dirty="0">
                <a:solidFill>
                  <a:srgbClr val="FF0000"/>
                </a:solidFill>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を押下してください。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en-US" altLang="ja-JP" sz="1400" dirty="0">
                <a:solidFill>
                  <a:srgbClr val="FF0000"/>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様式４、</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発行依頼後、様式４、</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発行後、単会からコメントがある場合は「修正」ボタンが表示されます。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また「最終確認画面へ」ボタンを押下後も、「修正」ボタンが表示されます。</a:t>
            </a:r>
            <a:endParaRPr lang="en-US" altLang="ja-JP" sz="12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kumimoji="1" lang="ja-JP" altLang="en-US" dirty="0"/>
          </a:p>
        </p:txBody>
      </p:sp>
      <p:sp>
        <p:nvSpPr>
          <p:cNvPr id="9" name="テキスト プレースホルダ 38">
            <a:extLst>
              <a:ext uri="{FF2B5EF4-FFF2-40B4-BE49-F238E27FC236}">
                <a16:creationId xmlns:a16="http://schemas.microsoft.com/office/drawing/2014/main" id="{756361FB-4B26-BB02-15CC-7C8837E9A628}"/>
              </a:ext>
            </a:extLst>
          </p:cNvPr>
          <p:cNvSpPr txBox="1">
            <a:spLocks/>
          </p:cNvSpPr>
          <p:nvPr/>
        </p:nvSpPr>
        <p:spPr>
          <a:xfrm>
            <a:off x="180815" y="726049"/>
            <a:ext cx="5659198" cy="433553"/>
          </a:xfrm>
          <a:prstGeom prst="rect">
            <a:avLst/>
          </a:prstGeom>
          <a:solidFill>
            <a:schemeClr val="accent1">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Aft>
                <a:spcPts val="0"/>
              </a:spcAft>
              <a:buFont typeface="Wingdings" panose="05000000000000000000" pitchFamily="2" charset="2"/>
              <a:buChar char="Ø"/>
              <a:defRPr/>
            </a:pPr>
            <a:r>
              <a:rPr lang="ja-JP" altLang="en-US" sz="1400" b="1" dirty="0">
                <a:cs typeface="メイリオ" panose="020B0604030504040204" pitchFamily="50" charset="-128"/>
              </a:rPr>
              <a:t>様式添付</a:t>
            </a:r>
            <a:endParaRPr lang="en-US" altLang="ja-JP" sz="1400" b="1" dirty="0">
              <a:solidFill>
                <a:srgbClr val="FF0000"/>
              </a:solidFill>
              <a:cs typeface="メイリオ" panose="020B0604030504040204" pitchFamily="50" charset="-128"/>
            </a:endParaRPr>
          </a:p>
        </p:txBody>
      </p:sp>
      <p:sp>
        <p:nvSpPr>
          <p:cNvPr id="12" name="正方形/長方形 11">
            <a:extLst>
              <a:ext uri="{FF2B5EF4-FFF2-40B4-BE49-F238E27FC236}">
                <a16:creationId xmlns:a16="http://schemas.microsoft.com/office/drawing/2014/main" id="{D25B7462-BFA9-B0D7-118F-C4FC5BB09686}"/>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申請情報の一時保存及び申請再開</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03881302-65A6-4824-03A9-3C22B903E78F}"/>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入力途中の申請について再開する場合の操作です。</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9C4B9E25-4BAD-6DEF-A039-338250FB83E5}"/>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4" name="図 13" descr="図形&#10;&#10;低い精度で自動的に生成された説明">
            <a:extLst>
              <a:ext uri="{FF2B5EF4-FFF2-40B4-BE49-F238E27FC236}">
                <a16:creationId xmlns:a16="http://schemas.microsoft.com/office/drawing/2014/main" id="{4934E2AA-4701-4C32-53C5-396C9757A0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2" name="Picture 1">
            <a:extLst>
              <a:ext uri="{FF2B5EF4-FFF2-40B4-BE49-F238E27FC236}">
                <a16:creationId xmlns:a16="http://schemas.microsoft.com/office/drawing/2014/main" id="{6EC99AA5-1D05-DACB-3FD3-14B5281729CB}"/>
              </a:ext>
            </a:extLst>
          </p:cNvPr>
          <p:cNvPicPr>
            <a:picLocks noChangeAspect="1"/>
          </p:cNvPicPr>
          <p:nvPr/>
        </p:nvPicPr>
        <p:blipFill>
          <a:blip r:embed="rId3"/>
          <a:stretch>
            <a:fillRect/>
          </a:stretch>
        </p:blipFill>
        <p:spPr>
          <a:xfrm>
            <a:off x="345022" y="1326166"/>
            <a:ext cx="2340102" cy="5016548"/>
          </a:xfrm>
          <a:prstGeom prst="rect">
            <a:avLst/>
          </a:prstGeom>
        </p:spPr>
      </p:pic>
      <p:pic>
        <p:nvPicPr>
          <p:cNvPr id="3" name="Picture 2">
            <a:extLst>
              <a:ext uri="{FF2B5EF4-FFF2-40B4-BE49-F238E27FC236}">
                <a16:creationId xmlns:a16="http://schemas.microsoft.com/office/drawing/2014/main" id="{25A9F507-F120-2545-A806-C92E2D181C32}"/>
              </a:ext>
            </a:extLst>
          </p:cNvPr>
          <p:cNvPicPr>
            <a:picLocks noChangeAspect="1"/>
          </p:cNvPicPr>
          <p:nvPr/>
        </p:nvPicPr>
        <p:blipFill>
          <a:blip r:embed="rId4"/>
          <a:stretch>
            <a:fillRect/>
          </a:stretch>
        </p:blipFill>
        <p:spPr>
          <a:xfrm>
            <a:off x="2953259" y="1326166"/>
            <a:ext cx="2340102" cy="4995078"/>
          </a:xfrm>
          <a:prstGeom prst="rect">
            <a:avLst/>
          </a:prstGeom>
        </p:spPr>
      </p:pic>
      <p:sp>
        <p:nvSpPr>
          <p:cNvPr id="18" name="テキスト ボックス 17">
            <a:extLst>
              <a:ext uri="{FF2B5EF4-FFF2-40B4-BE49-F238E27FC236}">
                <a16:creationId xmlns:a16="http://schemas.microsoft.com/office/drawing/2014/main" id="{62C5FB81-B598-6F48-A360-D0B6892FF530}"/>
              </a:ext>
            </a:extLst>
          </p:cNvPr>
          <p:cNvSpPr txBox="1"/>
          <p:nvPr/>
        </p:nvSpPr>
        <p:spPr>
          <a:xfrm>
            <a:off x="3344774" y="2960153"/>
            <a:ext cx="541867" cy="369332"/>
          </a:xfrm>
          <a:prstGeom prst="rect">
            <a:avLst/>
          </a:prstGeom>
          <a:noFill/>
        </p:spPr>
        <p:txBody>
          <a:bodyPr wrap="square">
            <a:spAutoFit/>
          </a:bodyPr>
          <a:lstStyle/>
          <a:p>
            <a:r>
              <a:rPr kumimoji="1" lang="ja-JP" altLang="en-US" dirty="0">
                <a:solidFill>
                  <a:srgbClr val="FF0000"/>
                </a:solidFill>
                <a:latin typeface="Meiryo UI"/>
                <a:ea typeface="Meiryo UI"/>
              </a:rPr>
              <a:t>②</a:t>
            </a:r>
            <a:endParaRPr kumimoji="1" lang="ja-JP" altLang="en-US" dirty="0"/>
          </a:p>
        </p:txBody>
      </p:sp>
      <p:sp>
        <p:nvSpPr>
          <p:cNvPr id="19" name="角丸四角形 7">
            <a:extLst>
              <a:ext uri="{FF2B5EF4-FFF2-40B4-BE49-F238E27FC236}">
                <a16:creationId xmlns:a16="http://schemas.microsoft.com/office/drawing/2014/main" id="{1D750EEA-A30D-D861-BE46-F306CE19ABBA}"/>
              </a:ext>
            </a:extLst>
          </p:cNvPr>
          <p:cNvSpPr/>
          <p:nvPr/>
        </p:nvSpPr>
        <p:spPr>
          <a:xfrm>
            <a:off x="3724187" y="3023292"/>
            <a:ext cx="788546" cy="219442"/>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526320C0-47CE-A8DA-728B-C6F83579212E}"/>
              </a:ext>
            </a:extLst>
          </p:cNvPr>
          <p:cNvSpPr txBox="1"/>
          <p:nvPr/>
        </p:nvSpPr>
        <p:spPr>
          <a:xfrm>
            <a:off x="33345" y="4280951"/>
            <a:ext cx="541867" cy="369332"/>
          </a:xfrm>
          <a:prstGeom prst="rect">
            <a:avLst/>
          </a:prstGeom>
          <a:noFill/>
        </p:spPr>
        <p:txBody>
          <a:bodyPr wrap="square">
            <a:spAutoFit/>
          </a:bodyPr>
          <a:lstStyle/>
          <a:p>
            <a:r>
              <a:rPr lang="ja-JP" altLang="en-US" dirty="0">
                <a:solidFill>
                  <a:srgbClr val="FF0000"/>
                </a:solidFill>
                <a:latin typeface="Meiryo UI"/>
                <a:ea typeface="Meiryo UI"/>
              </a:rPr>
              <a:t>①</a:t>
            </a:r>
            <a:endParaRPr kumimoji="1" lang="ja-JP" altLang="en-US" dirty="0"/>
          </a:p>
        </p:txBody>
      </p:sp>
      <p:sp>
        <p:nvSpPr>
          <p:cNvPr id="24" name="角丸四角形 7">
            <a:extLst>
              <a:ext uri="{FF2B5EF4-FFF2-40B4-BE49-F238E27FC236}">
                <a16:creationId xmlns:a16="http://schemas.microsoft.com/office/drawing/2014/main" id="{41FB3DDA-61EB-71D4-ACE0-475D53C5B90E}"/>
              </a:ext>
            </a:extLst>
          </p:cNvPr>
          <p:cNvSpPr/>
          <p:nvPr/>
        </p:nvSpPr>
        <p:spPr>
          <a:xfrm>
            <a:off x="421225" y="4280951"/>
            <a:ext cx="541867" cy="369332"/>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4" name="テキスト プレースホルダ 38">
            <a:extLst>
              <a:ext uri="{FF2B5EF4-FFF2-40B4-BE49-F238E27FC236}">
                <a16:creationId xmlns:a16="http://schemas.microsoft.com/office/drawing/2014/main" id="{52CB6BB5-512F-D320-C792-7659E7F8496C}"/>
              </a:ext>
            </a:extLst>
          </p:cNvPr>
          <p:cNvSpPr txBox="1">
            <a:spLocks/>
          </p:cNvSpPr>
          <p:nvPr/>
        </p:nvSpPr>
        <p:spPr>
          <a:xfrm>
            <a:off x="6263474" y="4742386"/>
            <a:ext cx="5759483" cy="1110661"/>
          </a:xfrm>
          <a:prstGeom prst="rect">
            <a:avLst/>
          </a:prstGeom>
          <a:solidFill>
            <a:schemeClr val="accent4">
              <a:lumMod val="20000"/>
              <a:lumOff val="80000"/>
            </a:schemeClr>
          </a:solidFill>
          <a:ln>
            <a:noFill/>
          </a:ln>
        </p:spPr>
        <p:txBody>
          <a:bodyPr vert="horz" wrap="square" lIns="216000" tIns="108000" rIns="216000" bIns="108000" rtlCol="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200" b="1" dirty="0">
                <a:solidFill>
                  <a:srgbClr val="FF0000"/>
                </a:solidFill>
                <a:latin typeface="Meiryo UI" panose="020B0604030504040204" pitchFamily="50" charset="-128"/>
                <a:ea typeface="Meiryo UI" panose="020B0604030504040204" pitchFamily="50" charset="-128"/>
              </a:rPr>
              <a:t>各ページの「次へ」を押すと記載内容が一時保存されます。</a:t>
            </a:r>
            <a:endParaRPr lang="en-US" altLang="ja-JP" sz="1200" b="1" dirty="0">
              <a:solidFill>
                <a:srgbClr val="FF0000"/>
              </a:solidFill>
              <a:latin typeface="Meiryo UI" panose="020B0604030504040204" pitchFamily="50" charset="-128"/>
              <a:ea typeface="Meiryo UI" panose="020B0604030504040204" pitchFamily="50" charset="-128"/>
            </a:endParaRPr>
          </a:p>
          <a:p>
            <a:pPr marL="0" indent="0">
              <a:spcBef>
                <a:spcPts val="0"/>
              </a:spcBef>
              <a:spcAft>
                <a:spcPts val="0"/>
              </a:spcAft>
              <a:buNone/>
            </a:pPr>
            <a:r>
              <a:rPr lang="en-US" altLang="ja-JP" sz="1200" dirty="0"/>
              <a:t>※</a:t>
            </a:r>
            <a:r>
              <a:rPr lang="ja-JP" altLang="en-US" sz="1200" dirty="0"/>
              <a:t>必須項目が空欄の場合は次のページに行くことができませんので、ご注意ください。</a:t>
            </a:r>
            <a:endParaRPr lang="en-US" altLang="ja-JP" sz="1200" dirty="0"/>
          </a:p>
          <a:p>
            <a:pPr marL="0" indent="0">
              <a:buNone/>
            </a:pPr>
            <a:r>
              <a:rPr lang="en-US" altLang="ja-JP" sz="1200" dirty="0">
                <a:latin typeface="Meiryo UI"/>
                <a:ea typeface="Meiryo UI"/>
              </a:rPr>
              <a:t>※</a:t>
            </a:r>
            <a:r>
              <a:rPr lang="ja-JP" altLang="en-US" sz="1200" dirty="0">
                <a:latin typeface="Meiryo UI"/>
                <a:ea typeface="Meiryo UI"/>
              </a:rPr>
              <a:t>一時保存した内容は、申請するまでは修正可能ですが、</a:t>
            </a:r>
            <a:r>
              <a:rPr lang="ja-JP" altLang="en-US" sz="1200" b="1" dirty="0">
                <a:solidFill>
                  <a:srgbClr val="FF0000"/>
                </a:solidFill>
                <a:latin typeface="Meiryo UI"/>
                <a:ea typeface="Meiryo UI"/>
              </a:rPr>
              <a:t>申請後は一切の変更ができませんのでご注意ください。</a:t>
            </a:r>
            <a:endParaRPr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807984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7034696-CB47-07AB-7652-2B95909F029C}"/>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a:solidFill>
                  <a:srgbClr val="0070C0"/>
                </a:solidFill>
                <a:latin typeface="Meiryo UI" panose="020B0604030504040204" pitchFamily="50" charset="-128"/>
                <a:ea typeface="Meiryo UI" panose="020B0604030504040204" pitchFamily="50" charset="-128"/>
              </a:rPr>
              <a:t>ログアウト</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769DD0B0-0033-1B3D-8EB4-A6A8656C2EBA}"/>
              </a:ext>
            </a:extLst>
          </p:cNvPr>
          <p:cNvSpPr txBox="1"/>
          <p:nvPr/>
        </p:nvSpPr>
        <p:spPr>
          <a:xfrm>
            <a:off x="6420653" y="3008361"/>
            <a:ext cx="4624552" cy="738664"/>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①</a:t>
            </a:r>
            <a:r>
              <a:rPr kumimoji="1" lang="ja-JP" altLang="en-US" sz="1400" dirty="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ホームボタンを</a:t>
            </a:r>
            <a:r>
              <a:rPr lang="ja-JP" altLang="en-US" sz="1400" dirty="0">
                <a:latin typeface="Meiryo UI" panose="020B0604030504040204" pitchFamily="50" charset="-128"/>
                <a:ea typeface="Meiryo UI" panose="020B0604030504040204" pitchFamily="50" charset="-128"/>
              </a:rPr>
              <a:t>押してください。</a:t>
            </a:r>
            <a:endParaRPr kumimoji="1" lang="en-US" altLang="ja-JP" sz="1400">
              <a:latin typeface="Meiryo UI" panose="020B0604030504040204" pitchFamily="50" charset="-128"/>
              <a:ea typeface="Meiryo UI" panose="020B0604030504040204" pitchFamily="50" charset="-128"/>
            </a:endParaRPr>
          </a:p>
          <a:p>
            <a:br>
              <a:rPr kumimoji="1" lang="en-US" altLang="ja-JP" sz="1400" dirty="0">
                <a:latin typeface="Meiryo UI" panose="020B0604030504040204" pitchFamily="50" charset="-128"/>
                <a:ea typeface="Meiryo UI" panose="020B0604030504040204" pitchFamily="50" charset="-128"/>
              </a:rPr>
            </a:br>
            <a:r>
              <a:rPr kumimoji="1" lang="ja-JP" altLang="en-US" sz="1400" dirty="0">
                <a:solidFill>
                  <a:srgbClr val="FF0000"/>
                </a:solidFill>
                <a:latin typeface="Meiryo UI" panose="020B0604030504040204" pitchFamily="50" charset="-128"/>
                <a:ea typeface="Meiryo UI" panose="020B0604030504040204" pitchFamily="50" charset="-128"/>
              </a:rPr>
              <a:t>②</a:t>
            </a:r>
            <a:r>
              <a:rPr kumimoji="1" lang="ja-JP" altLang="en-US" sz="1400" dirty="0">
                <a:latin typeface="Meiryo UI" panose="020B0604030504040204" pitchFamily="50" charset="-128"/>
                <a:ea typeface="Meiryo UI" panose="020B0604030504040204" pitchFamily="50" charset="-128"/>
              </a:rPr>
              <a:t>　ログアウトする際は、「ログアウト」を押してください。</a:t>
            </a:r>
          </a:p>
        </p:txBody>
      </p:sp>
      <p:pic>
        <p:nvPicPr>
          <p:cNvPr id="3" name="Picture 2">
            <a:extLst>
              <a:ext uri="{FF2B5EF4-FFF2-40B4-BE49-F238E27FC236}">
                <a16:creationId xmlns:a16="http://schemas.microsoft.com/office/drawing/2014/main" id="{6613C309-587A-4B59-B0FE-FB568D2DACB6}"/>
              </a:ext>
            </a:extLst>
          </p:cNvPr>
          <p:cNvPicPr>
            <a:picLocks noChangeAspect="1"/>
          </p:cNvPicPr>
          <p:nvPr/>
        </p:nvPicPr>
        <p:blipFill>
          <a:blip r:embed="rId2"/>
          <a:stretch>
            <a:fillRect/>
          </a:stretch>
        </p:blipFill>
        <p:spPr>
          <a:xfrm>
            <a:off x="1734429" y="858118"/>
            <a:ext cx="2693425" cy="5827442"/>
          </a:xfrm>
          <a:prstGeom prst="rect">
            <a:avLst/>
          </a:prstGeom>
        </p:spPr>
      </p:pic>
      <p:sp>
        <p:nvSpPr>
          <p:cNvPr id="5" name="テキスト ボックス 4">
            <a:extLst>
              <a:ext uri="{FF2B5EF4-FFF2-40B4-BE49-F238E27FC236}">
                <a16:creationId xmlns:a16="http://schemas.microsoft.com/office/drawing/2014/main" id="{48CE57C4-78A7-0074-D902-C6C7A2236B23}"/>
              </a:ext>
            </a:extLst>
          </p:cNvPr>
          <p:cNvSpPr txBox="1"/>
          <p:nvPr/>
        </p:nvSpPr>
        <p:spPr>
          <a:xfrm>
            <a:off x="1482023" y="2016977"/>
            <a:ext cx="541867" cy="369332"/>
          </a:xfrm>
          <a:prstGeom prst="rect">
            <a:avLst/>
          </a:prstGeom>
          <a:noFill/>
        </p:spPr>
        <p:txBody>
          <a:bodyPr wrap="square">
            <a:spAutoFit/>
          </a:bodyPr>
          <a:lstStyle/>
          <a:p>
            <a:r>
              <a:rPr kumimoji="1" lang="ja-JP" altLang="en-US" dirty="0">
                <a:solidFill>
                  <a:srgbClr val="FF0000"/>
                </a:solidFill>
                <a:latin typeface="Meiryo UI"/>
                <a:ea typeface="Meiryo UI"/>
              </a:rPr>
              <a:t>②</a:t>
            </a:r>
            <a:endParaRPr kumimoji="1" lang="ja-JP" altLang="en-US" dirty="0"/>
          </a:p>
        </p:txBody>
      </p:sp>
      <p:sp>
        <p:nvSpPr>
          <p:cNvPr id="6" name="角丸四角形 7">
            <a:extLst>
              <a:ext uri="{FF2B5EF4-FFF2-40B4-BE49-F238E27FC236}">
                <a16:creationId xmlns:a16="http://schemas.microsoft.com/office/drawing/2014/main" id="{C50A1AE6-F022-F422-5516-239D4C4DCED5}"/>
              </a:ext>
            </a:extLst>
          </p:cNvPr>
          <p:cNvSpPr/>
          <p:nvPr/>
        </p:nvSpPr>
        <p:spPr>
          <a:xfrm>
            <a:off x="1869903" y="2016977"/>
            <a:ext cx="670157" cy="369332"/>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35FFFACD-29E1-0319-EE26-2581B40295AD}"/>
              </a:ext>
            </a:extLst>
          </p:cNvPr>
          <p:cNvSpPr txBox="1"/>
          <p:nvPr/>
        </p:nvSpPr>
        <p:spPr>
          <a:xfrm>
            <a:off x="3340324" y="1469085"/>
            <a:ext cx="541867" cy="369332"/>
          </a:xfrm>
          <a:prstGeom prst="rect">
            <a:avLst/>
          </a:prstGeom>
          <a:noFill/>
        </p:spPr>
        <p:txBody>
          <a:bodyPr wrap="square">
            <a:spAutoFit/>
          </a:bodyPr>
          <a:lstStyle/>
          <a:p>
            <a:r>
              <a:rPr lang="ja-JP" altLang="en-US" dirty="0">
                <a:solidFill>
                  <a:srgbClr val="FF0000"/>
                </a:solidFill>
                <a:latin typeface="Meiryo UI"/>
                <a:ea typeface="Meiryo UI"/>
              </a:rPr>
              <a:t>①</a:t>
            </a:r>
            <a:endParaRPr kumimoji="1" lang="ja-JP" altLang="en-US" dirty="0"/>
          </a:p>
        </p:txBody>
      </p:sp>
      <p:sp>
        <p:nvSpPr>
          <p:cNvPr id="12" name="角丸四角形 7">
            <a:extLst>
              <a:ext uri="{FF2B5EF4-FFF2-40B4-BE49-F238E27FC236}">
                <a16:creationId xmlns:a16="http://schemas.microsoft.com/office/drawing/2014/main" id="{7B8283B8-F21A-B77F-E1A1-5D99E8B24592}"/>
              </a:ext>
            </a:extLst>
          </p:cNvPr>
          <p:cNvSpPr/>
          <p:nvPr/>
        </p:nvSpPr>
        <p:spPr>
          <a:xfrm>
            <a:off x="3728204" y="1469085"/>
            <a:ext cx="670157" cy="369332"/>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1BD61E73-7BB4-78ED-63CE-891C6EBA1B9A}"/>
              </a:ext>
            </a:extLst>
          </p:cNvPr>
          <p:cNvPicPr>
            <a:picLocks noChangeAspect="1"/>
          </p:cNvPicPr>
          <p:nvPr/>
        </p:nvPicPr>
        <p:blipFill>
          <a:blip r:embed="rId3"/>
          <a:stretch>
            <a:fillRect/>
          </a:stretch>
        </p:blipFill>
        <p:spPr>
          <a:xfrm>
            <a:off x="8994718" y="3008361"/>
            <a:ext cx="497398" cy="323887"/>
          </a:xfrm>
          <a:prstGeom prst="rect">
            <a:avLst/>
          </a:prstGeom>
        </p:spPr>
      </p:pic>
    </p:spTree>
    <p:extLst>
      <p:ext uri="{BB962C8B-B14F-4D97-AF65-F5344CB8AC3E}">
        <p14:creationId xmlns:p14="http://schemas.microsoft.com/office/powerpoint/2010/main" val="2369211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53AED1C-7F49-81E3-822D-37339929C32D}"/>
              </a:ext>
            </a:extLst>
          </p:cNvPr>
          <p:cNvSpPr/>
          <p:nvPr/>
        </p:nvSpPr>
        <p:spPr>
          <a:xfrm>
            <a:off x="156243" y="109871"/>
            <a:ext cx="10348992"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申請システムを利用した公募申請の流れ</a:t>
            </a:r>
            <a:r>
              <a:rPr lang="ja-JP" altLang="en-US" sz="2200" b="1" dirty="0">
                <a:solidFill>
                  <a:srgbClr val="FF0000"/>
                </a:solidFill>
                <a:latin typeface="Meiryo UI" panose="020B0604030504040204" pitchFamily="50" charset="-128"/>
                <a:ea typeface="Meiryo UI" panose="020B0604030504040204" pitchFamily="50" charset="-128"/>
              </a:rPr>
              <a:t>（商工会地区の場合）</a:t>
            </a:r>
          </a:p>
        </p:txBody>
      </p:sp>
      <p:sp>
        <p:nvSpPr>
          <p:cNvPr id="5" name="テキスト ボックス 4">
            <a:extLst>
              <a:ext uri="{FF2B5EF4-FFF2-40B4-BE49-F238E27FC236}">
                <a16:creationId xmlns:a16="http://schemas.microsoft.com/office/drawing/2014/main" id="{7277EDC7-E5B8-37F6-11FE-C35EB2088FD6}"/>
              </a:ext>
            </a:extLst>
          </p:cNvPr>
          <p:cNvSpPr txBox="1"/>
          <p:nvPr/>
        </p:nvSpPr>
        <p:spPr>
          <a:xfrm>
            <a:off x="6346398" y="1437171"/>
            <a:ext cx="5617001" cy="5253487"/>
          </a:xfrm>
          <a:prstGeom prst="rect">
            <a:avLst/>
          </a:prstGeom>
          <a:noFill/>
        </p:spPr>
        <p:txBody>
          <a:bodyPr wrap="square" lIns="91440" tIns="45720" rIns="91440" bIns="45720" rtlCol="0" anchor="t">
            <a:noAutofit/>
          </a:bodyPr>
          <a:lstStyle>
            <a:defPPr>
              <a:defRPr lang="ja-JP"/>
            </a:defPPr>
            <a:lvl1pPr>
              <a:defRPr sz="1400">
                <a:latin typeface="Meiryo UI" panose="020B0604030504040204" pitchFamily="50" charset="-128"/>
                <a:ea typeface="Meiryo UI" panose="020B0604030504040204" pitchFamily="50" charset="-128"/>
              </a:defRPr>
            </a:lvl1pPr>
          </a:lstStyle>
          <a:p>
            <a:pPr marL="228600" indent="-228600">
              <a:lnSpc>
                <a:spcPct val="150000"/>
              </a:lnSpc>
              <a:spcBef>
                <a:spcPts val="600"/>
              </a:spcBef>
              <a:buFont typeface="+mj-lt"/>
              <a:buAutoNum type="arabicPeriod"/>
            </a:pPr>
            <a:r>
              <a:rPr lang="ja-JP" altLang="en-US" sz="1200" dirty="0"/>
              <a:t>最新の公募要領をホームページで確認します。</a:t>
            </a:r>
            <a:endParaRPr lang="en-US" altLang="ja-JP" sz="1200" dirty="0"/>
          </a:p>
          <a:p>
            <a:pPr lvl="1">
              <a:lnSpc>
                <a:spcPct val="150000"/>
              </a:lnSpc>
              <a:spcBef>
                <a:spcPts val="600"/>
              </a:spcBef>
            </a:pPr>
            <a:r>
              <a:rPr lang="en-US" altLang="ja-JP" sz="1200" dirty="0">
                <a:latin typeface="Meiryo UI" panose="020B0604030504040204" pitchFamily="50" charset="-128"/>
                <a:ea typeface="Meiryo UI" panose="020B0604030504040204" pitchFamily="50" charset="-128"/>
              </a:rPr>
              <a:t>URL:</a:t>
            </a:r>
            <a:r>
              <a:rPr lang="en-US" altLang="ja-JP" sz="1200" dirty="0">
                <a:latin typeface="Meiryo UI" panose="020B0604030504040204" pitchFamily="50" charset="-128"/>
                <a:ea typeface="Meiryo UI" panose="020B0604030504040204" pitchFamily="50" charset="-128"/>
                <a:hlinkClick r:id="rId2"/>
              </a:rPr>
              <a:t>https://www.shokokai.or.jp/jizokuka_r1h/</a:t>
            </a:r>
            <a:endParaRPr lang="en-US" altLang="ja-JP" sz="1200" dirty="0">
              <a:latin typeface="Meiryo UI" panose="020B0604030504040204" pitchFamily="50" charset="-128"/>
              <a:ea typeface="Meiryo UI" panose="020B0604030504040204" pitchFamily="50" charset="-128"/>
            </a:endParaRPr>
          </a:p>
          <a:p>
            <a:pPr marL="228600" indent="-228600">
              <a:lnSpc>
                <a:spcPct val="150000"/>
              </a:lnSpc>
              <a:spcBef>
                <a:spcPts val="600"/>
              </a:spcBef>
              <a:buFont typeface="+mj-lt"/>
              <a:buAutoNum type="arabicPeriod"/>
            </a:pPr>
            <a:r>
              <a:rPr lang="ja-JP" altLang="en-US" sz="1200" dirty="0"/>
              <a:t>Ｇビズ</a:t>
            </a:r>
            <a:r>
              <a:rPr lang="en-US" altLang="ja-JP" sz="1200" dirty="0"/>
              <a:t>ID</a:t>
            </a:r>
            <a:r>
              <a:rPr lang="ja-JP" altLang="en-US" sz="1200" dirty="0"/>
              <a:t>の申請・取得を行います。申請には</a:t>
            </a:r>
            <a:r>
              <a:rPr lang="en-US" altLang="ja-JP" sz="1200" dirty="0"/>
              <a:t>G</a:t>
            </a:r>
            <a:r>
              <a:rPr lang="ja-JP" altLang="en-US" sz="1200" dirty="0"/>
              <a:t>ビズ</a:t>
            </a:r>
            <a:r>
              <a:rPr lang="en-US" altLang="ja-JP" sz="1200" dirty="0"/>
              <a:t>ID</a:t>
            </a:r>
            <a:r>
              <a:rPr lang="ja-JP" altLang="en-US" sz="1200" dirty="0"/>
              <a:t>が必要です。</a:t>
            </a:r>
            <a:endParaRPr lang="en-US" altLang="ja-JP" sz="1200" dirty="0"/>
          </a:p>
          <a:p>
            <a:pPr lvl="1">
              <a:lnSpc>
                <a:spcPct val="150000"/>
              </a:lnSpc>
              <a:spcBef>
                <a:spcPts val="600"/>
              </a:spcBef>
            </a:pPr>
            <a:r>
              <a:rPr lang="en-US" altLang="ja-JP" sz="1200" dirty="0">
                <a:latin typeface="Meiryo UI"/>
                <a:ea typeface="Meiryo UI"/>
              </a:rPr>
              <a:t>URL:</a:t>
            </a:r>
            <a:r>
              <a:rPr lang="en-US" altLang="ja-JP" sz="1200" dirty="0">
                <a:latin typeface="Meiryo UI"/>
                <a:ea typeface="Meiryo UI"/>
                <a:hlinkClick r:id="rId3"/>
              </a:rPr>
              <a:t>https://gbiz-id.go.jp/</a:t>
            </a:r>
            <a:endParaRPr lang="en-US" altLang="ja-JP" sz="1200" dirty="0">
              <a:latin typeface="Meiryo UI"/>
              <a:ea typeface="Meiryo UI"/>
            </a:endParaRPr>
          </a:p>
          <a:p>
            <a:pPr marL="228600" indent="-228600">
              <a:lnSpc>
                <a:spcPct val="150000"/>
              </a:lnSpc>
              <a:spcBef>
                <a:spcPts val="600"/>
              </a:spcBef>
              <a:buFont typeface="+mj-lt"/>
              <a:buAutoNum type="arabicPeriod"/>
            </a:pPr>
            <a:r>
              <a:rPr lang="ja-JP" altLang="en-US" sz="1200" dirty="0">
                <a:latin typeface="Meiryo UI"/>
                <a:ea typeface="Meiryo UI"/>
              </a:rPr>
              <a:t>本手引きを確認します。</a:t>
            </a:r>
            <a:endParaRPr lang="en-US" altLang="ja-JP" sz="1200" dirty="0">
              <a:latin typeface="Meiryo UI"/>
              <a:ea typeface="Meiryo UI"/>
            </a:endParaRPr>
          </a:p>
          <a:p>
            <a:pPr marL="228600" indent="-228600">
              <a:lnSpc>
                <a:spcPct val="150000"/>
              </a:lnSpc>
              <a:spcBef>
                <a:spcPts val="600"/>
              </a:spcBef>
              <a:buFont typeface="+mj-lt"/>
              <a:buAutoNum type="arabicPeriod"/>
            </a:pPr>
            <a:r>
              <a:rPr lang="ja-JP" altLang="en-US" sz="1200" dirty="0">
                <a:latin typeface="Meiryo UI"/>
                <a:ea typeface="Meiryo UI"/>
              </a:rPr>
              <a:t>申請システムにログインし、申請に必要となる情報を入力します。</a:t>
            </a:r>
          </a:p>
          <a:p>
            <a:pPr marL="228600" indent="-228600">
              <a:lnSpc>
                <a:spcPct val="150000"/>
              </a:lnSpc>
              <a:spcBef>
                <a:spcPts val="600"/>
              </a:spcBef>
              <a:buFont typeface="+mj-lt"/>
              <a:buAutoNum type="arabicPeriod"/>
            </a:pPr>
            <a:r>
              <a:rPr lang="ja-JP" altLang="en-US" sz="1200" dirty="0">
                <a:latin typeface="Meiryo UI"/>
                <a:ea typeface="Meiryo UI"/>
              </a:rPr>
              <a:t>様式</a:t>
            </a:r>
            <a:r>
              <a:rPr lang="en-US" altLang="ja-JP" sz="1200" dirty="0">
                <a:latin typeface="Meiryo UI"/>
                <a:ea typeface="Meiryo UI"/>
              </a:rPr>
              <a:t>4</a:t>
            </a:r>
            <a:r>
              <a:rPr lang="ja-JP" altLang="en-US" sz="1200" dirty="0">
                <a:latin typeface="Meiryo UI"/>
                <a:ea typeface="Meiryo UI"/>
              </a:rPr>
              <a:t>「事業支援計画書」の発行依頼を行います。事業承継加点の付与を希望する事業者は、併せて様式</a:t>
            </a:r>
            <a:r>
              <a:rPr lang="en-US" altLang="ja-JP" sz="1200" dirty="0">
                <a:latin typeface="Meiryo UI"/>
                <a:ea typeface="Meiryo UI"/>
              </a:rPr>
              <a:t>10</a:t>
            </a:r>
            <a:r>
              <a:rPr lang="ja-JP" altLang="en-US" sz="1200" dirty="0">
                <a:latin typeface="Meiryo UI"/>
                <a:ea typeface="Meiryo UI"/>
              </a:rPr>
              <a:t>「事業承継診断票」の発行依頼も行います。</a:t>
            </a:r>
            <a:endParaRPr lang="en-US" altLang="ja-JP" sz="1200" dirty="0">
              <a:latin typeface="Meiryo UI"/>
              <a:ea typeface="Meiryo UI"/>
            </a:endParaRPr>
          </a:p>
          <a:p>
            <a:pPr marL="228600" indent="-228600">
              <a:lnSpc>
                <a:spcPct val="150000"/>
              </a:lnSpc>
              <a:spcBef>
                <a:spcPts val="600"/>
              </a:spcBef>
              <a:buFont typeface="+mj-lt"/>
              <a:buAutoNum type="arabicPeriod"/>
            </a:pPr>
            <a:r>
              <a:rPr lang="ja-JP" sz="1200" dirty="0">
                <a:latin typeface="Meiryo UI"/>
                <a:ea typeface="Meiryo UI"/>
              </a:rPr>
              <a:t>商工会が</a:t>
            </a:r>
            <a:r>
              <a:rPr lang="ja-JP" altLang="en-US" sz="1200" dirty="0">
                <a:latin typeface="Meiryo UI"/>
                <a:ea typeface="Meiryo UI"/>
              </a:rPr>
              <a:t>システム上で入力内容を確認し、事業計画の内容や提出書類の過不足等についてコメントを入力しますので、コメントを確認し必要に応じて入力内容を修正します。</a:t>
            </a:r>
            <a:endParaRPr lang="en-US" altLang="ja-JP" sz="1200" dirty="0">
              <a:latin typeface="Meiryo UI"/>
              <a:ea typeface="Meiryo UI"/>
            </a:endParaRPr>
          </a:p>
          <a:p>
            <a:pPr marL="228600" indent="-228600">
              <a:lnSpc>
                <a:spcPct val="150000"/>
              </a:lnSpc>
              <a:spcBef>
                <a:spcPts val="600"/>
              </a:spcBef>
              <a:buFont typeface="+mj-lt"/>
              <a:buAutoNum type="arabicPeriod"/>
            </a:pPr>
            <a:r>
              <a:rPr lang="ja-JP" altLang="en-US" sz="1200" dirty="0">
                <a:latin typeface="Meiryo UI"/>
                <a:ea typeface="Meiryo UI"/>
              </a:rPr>
              <a:t>様式４「</a:t>
            </a:r>
            <a:r>
              <a:rPr lang="zh-TW" altLang="en-US" sz="1200" dirty="0">
                <a:latin typeface="Meiryo UI"/>
                <a:ea typeface="Meiryo UI"/>
              </a:rPr>
              <a:t>事業支援計画書</a:t>
            </a:r>
            <a:r>
              <a:rPr lang="ja-JP" altLang="en-US" sz="1200" dirty="0">
                <a:latin typeface="Meiryo UI"/>
                <a:ea typeface="Meiryo UI"/>
              </a:rPr>
              <a:t>」がシステム上で発行されますので、残りの入力項目をすべて記載し、公募申請を提出します。</a:t>
            </a:r>
          </a:p>
          <a:p>
            <a:pPr>
              <a:lnSpc>
                <a:spcPct val="150000"/>
              </a:lnSpc>
              <a:spcBef>
                <a:spcPts val="600"/>
              </a:spcBef>
            </a:pPr>
            <a:endParaRPr lang="en-US" altLang="ja-JP" sz="1200" dirty="0">
              <a:latin typeface="Meiryo UI"/>
              <a:ea typeface="Meiryo UI"/>
            </a:endParaRPr>
          </a:p>
          <a:p>
            <a:pPr>
              <a:lnSpc>
                <a:spcPct val="150000"/>
              </a:lnSpc>
              <a:spcBef>
                <a:spcPts val="600"/>
              </a:spcBef>
            </a:pPr>
            <a:r>
              <a:rPr lang="ja-JP" altLang="en-US" sz="1200" dirty="0">
                <a:latin typeface="Meiryo UI"/>
                <a:ea typeface="Meiryo UI"/>
              </a:rPr>
              <a:t>申請締切後、審査が行われます。</a:t>
            </a:r>
            <a:br>
              <a:rPr lang="ja-JP" altLang="en-US" sz="1200" dirty="0">
                <a:latin typeface="Meiryo UI"/>
                <a:ea typeface="Meiryo UI"/>
              </a:rPr>
            </a:br>
            <a:r>
              <a:rPr lang="ja-JP" altLang="en-US" sz="1200" dirty="0">
                <a:latin typeface="Meiryo UI"/>
                <a:ea typeface="Meiryo UI"/>
              </a:rPr>
              <a:t>採択結果の発表後、採択通知書及び交付決定通知はマイページより閲覧可能です。</a:t>
            </a:r>
            <a:endParaRPr lang="en-US" altLang="ja-JP" sz="1200" dirty="0">
              <a:latin typeface="Meiryo UI"/>
              <a:ea typeface="Meiryo UI"/>
            </a:endParaRPr>
          </a:p>
        </p:txBody>
      </p:sp>
      <p:sp>
        <p:nvSpPr>
          <p:cNvPr id="7" name="角丸四角形 94">
            <a:extLst>
              <a:ext uri="{FF2B5EF4-FFF2-40B4-BE49-F238E27FC236}">
                <a16:creationId xmlns:a16="http://schemas.microsoft.com/office/drawing/2014/main" id="{F974769D-EE61-53AE-AA2D-643E3BF26DA6}"/>
              </a:ext>
            </a:extLst>
          </p:cNvPr>
          <p:cNvSpPr/>
          <p:nvPr/>
        </p:nvSpPr>
        <p:spPr>
          <a:xfrm>
            <a:off x="1829602" y="956872"/>
            <a:ext cx="2383206" cy="29435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b="1">
                <a:latin typeface="Meiryo UI" panose="020B0604030504040204" pitchFamily="50" charset="-128"/>
                <a:ea typeface="Meiryo UI" panose="020B0604030504040204" pitchFamily="50" charset="-128"/>
              </a:rPr>
              <a:t>公募申請</a:t>
            </a:r>
          </a:p>
        </p:txBody>
      </p:sp>
      <p:sp>
        <p:nvSpPr>
          <p:cNvPr id="9" name="フローチャート: 処理 8">
            <a:extLst>
              <a:ext uri="{FF2B5EF4-FFF2-40B4-BE49-F238E27FC236}">
                <a16:creationId xmlns:a16="http://schemas.microsoft.com/office/drawing/2014/main" id="{335141B9-94F0-7660-F144-84812186E870}"/>
              </a:ext>
            </a:extLst>
          </p:cNvPr>
          <p:cNvSpPr/>
          <p:nvPr/>
        </p:nvSpPr>
        <p:spPr>
          <a:xfrm>
            <a:off x="1829602" y="4544749"/>
            <a:ext cx="2579786" cy="288000"/>
          </a:xfrm>
          <a:prstGeom prst="flowChartProcess">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08000" bIns="45720" numCol="1" spcCol="0" rtlCol="0" fromWordArt="0" anchor="ctr" anchorCtr="0" forceAA="0" compatLnSpc="1">
            <a:prstTxWarp prst="textNoShape">
              <a:avLst/>
            </a:prstTxWarp>
            <a:noAutofit/>
          </a:bodyPr>
          <a:lstStyle/>
          <a:p>
            <a:pPr algn="ctr"/>
            <a:r>
              <a:rPr lang="en-US" altLang="ja-JP" sz="1400" b="1" dirty="0">
                <a:solidFill>
                  <a:schemeClr val="tx1"/>
                </a:solidFill>
                <a:latin typeface="Meiryo UI" panose="020B0604030504040204" pitchFamily="50" charset="-128"/>
                <a:ea typeface="Meiryo UI" panose="020B0604030504040204" pitchFamily="50" charset="-128"/>
              </a:rPr>
              <a:t>5</a:t>
            </a:r>
            <a:r>
              <a:rPr kumimoji="1" lang="ja-JP" altLang="en-US" sz="1400" b="1" dirty="0">
                <a:solidFill>
                  <a:schemeClr val="tx1"/>
                </a:solidFill>
                <a:latin typeface="Meiryo UI" panose="020B0604030504040204" pitchFamily="50" charset="-128"/>
                <a:ea typeface="Meiryo UI" panose="020B0604030504040204" pitchFamily="50" charset="-128"/>
              </a:rPr>
              <a:t>．様式</a:t>
            </a:r>
            <a:r>
              <a:rPr kumimoji="1" lang="en-US" altLang="ja-JP" sz="1400" b="1" dirty="0">
                <a:solidFill>
                  <a:schemeClr val="tx1"/>
                </a:solidFill>
                <a:latin typeface="Meiryo UI" panose="020B0604030504040204" pitchFamily="50" charset="-128"/>
                <a:ea typeface="Meiryo UI" panose="020B0604030504040204" pitchFamily="50" charset="-128"/>
              </a:rPr>
              <a:t>4</a:t>
            </a: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en-US" altLang="ja-JP" sz="1400" b="1" dirty="0">
                <a:solidFill>
                  <a:schemeClr val="tx1"/>
                </a:solidFill>
                <a:latin typeface="Meiryo UI" panose="020B0604030504040204" pitchFamily="50" charset="-128"/>
                <a:ea typeface="Meiryo UI" panose="020B0604030504040204" pitchFamily="50" charset="-128"/>
              </a:rPr>
              <a:t>10</a:t>
            </a:r>
            <a:r>
              <a:rPr kumimoji="1" lang="ja-JP" altLang="en-US" sz="1400" b="1" dirty="0">
                <a:solidFill>
                  <a:schemeClr val="tx1"/>
                </a:solidFill>
                <a:latin typeface="Meiryo UI" panose="020B0604030504040204" pitchFamily="50" charset="-128"/>
                <a:ea typeface="Meiryo UI" panose="020B0604030504040204" pitchFamily="50" charset="-128"/>
              </a:rPr>
              <a:t>発行依頼</a:t>
            </a:r>
          </a:p>
        </p:txBody>
      </p:sp>
      <p:sp>
        <p:nvSpPr>
          <p:cNvPr id="11" name="フローチャート: 処理 10">
            <a:extLst>
              <a:ext uri="{FF2B5EF4-FFF2-40B4-BE49-F238E27FC236}">
                <a16:creationId xmlns:a16="http://schemas.microsoft.com/office/drawing/2014/main" id="{75E112CE-7A0B-DB56-84E0-BCE867D837B1}"/>
              </a:ext>
            </a:extLst>
          </p:cNvPr>
          <p:cNvSpPr/>
          <p:nvPr/>
        </p:nvSpPr>
        <p:spPr>
          <a:xfrm>
            <a:off x="1826175" y="1652769"/>
            <a:ext cx="2579786" cy="302252"/>
          </a:xfrm>
          <a:prstGeom prst="flowChartProcess">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1</a:t>
            </a:r>
            <a:r>
              <a:rPr kumimoji="1" lang="ja-JP" altLang="en-US" sz="1400" b="1">
                <a:solidFill>
                  <a:schemeClr val="tx1"/>
                </a:solidFill>
                <a:latin typeface="Meiryo UI" panose="020B0604030504040204" pitchFamily="50" charset="-128"/>
                <a:ea typeface="Meiryo UI" panose="020B0604030504040204" pitchFamily="50" charset="-128"/>
              </a:rPr>
              <a:t>．公募</a:t>
            </a:r>
            <a:r>
              <a:rPr lang="ja-JP" altLang="en-US" sz="1400" b="1">
                <a:solidFill>
                  <a:schemeClr val="tx1"/>
                </a:solidFill>
                <a:latin typeface="Meiryo UI" panose="020B0604030504040204" pitchFamily="50" charset="-128"/>
                <a:ea typeface="Meiryo UI" panose="020B0604030504040204" pitchFamily="50" charset="-128"/>
              </a:rPr>
              <a:t>要領</a:t>
            </a:r>
            <a:r>
              <a:rPr kumimoji="1" lang="ja-JP" altLang="en-US" sz="1400" b="1">
                <a:solidFill>
                  <a:schemeClr val="tx1"/>
                </a:solidFill>
                <a:latin typeface="Meiryo UI" panose="020B0604030504040204" pitchFamily="50" charset="-128"/>
                <a:ea typeface="Meiryo UI" panose="020B0604030504040204" pitchFamily="50" charset="-128"/>
              </a:rPr>
              <a:t>の確認</a:t>
            </a:r>
          </a:p>
        </p:txBody>
      </p:sp>
      <p:cxnSp>
        <p:nvCxnSpPr>
          <p:cNvPr id="12" name="直線矢印コネクタ 11">
            <a:extLst>
              <a:ext uri="{FF2B5EF4-FFF2-40B4-BE49-F238E27FC236}">
                <a16:creationId xmlns:a16="http://schemas.microsoft.com/office/drawing/2014/main" id="{B9708C4E-F395-191C-BC75-63D02DFB3C2C}"/>
              </a:ext>
            </a:extLst>
          </p:cNvPr>
          <p:cNvCxnSpPr>
            <a:cxnSpLocks/>
            <a:stCxn id="25" idx="2"/>
            <a:endCxn id="17" idx="0"/>
          </p:cNvCxnSpPr>
          <p:nvPr/>
        </p:nvCxnSpPr>
        <p:spPr>
          <a:xfrm>
            <a:off x="3116066" y="3393885"/>
            <a:ext cx="2" cy="4314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直線矢印コネクタ 12">
            <a:extLst>
              <a:ext uri="{FF2B5EF4-FFF2-40B4-BE49-F238E27FC236}">
                <a16:creationId xmlns:a16="http://schemas.microsoft.com/office/drawing/2014/main" id="{E3781B60-A4BF-0176-844B-DB51DD15F14C}"/>
              </a:ext>
            </a:extLst>
          </p:cNvPr>
          <p:cNvCxnSpPr>
            <a:cxnSpLocks/>
            <a:stCxn id="17" idx="2"/>
            <a:endCxn id="9" idx="0"/>
          </p:cNvCxnSpPr>
          <p:nvPr/>
        </p:nvCxnSpPr>
        <p:spPr>
          <a:xfrm>
            <a:off x="3116068" y="4113317"/>
            <a:ext cx="3427" cy="4314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フローチャート: 処理 15">
            <a:extLst>
              <a:ext uri="{FF2B5EF4-FFF2-40B4-BE49-F238E27FC236}">
                <a16:creationId xmlns:a16="http://schemas.microsoft.com/office/drawing/2014/main" id="{88F54C91-0B91-0937-67F3-2EB0847551CE}"/>
              </a:ext>
            </a:extLst>
          </p:cNvPr>
          <p:cNvSpPr/>
          <p:nvPr/>
        </p:nvSpPr>
        <p:spPr>
          <a:xfrm>
            <a:off x="1825502" y="5264181"/>
            <a:ext cx="2579785" cy="460381"/>
          </a:xfrm>
          <a:prstGeom prst="flowChartProcess">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6</a:t>
            </a:r>
            <a:r>
              <a:rPr kumimoji="1" lang="ja-JP" altLang="en-US" sz="1400" b="1" dirty="0">
                <a:solidFill>
                  <a:schemeClr val="tx1"/>
                </a:solidFill>
                <a:latin typeface="Meiryo UI" panose="020B0604030504040204" pitchFamily="50" charset="-128"/>
                <a:ea typeface="Meiryo UI" panose="020B0604030504040204" pitchFamily="50" charset="-128"/>
              </a:rPr>
              <a:t>．システム上で商工会コメント確認・入力内容修正</a:t>
            </a:r>
          </a:p>
        </p:txBody>
      </p:sp>
      <p:sp>
        <p:nvSpPr>
          <p:cNvPr id="17" name="フローチャート: 処理 9">
            <a:extLst>
              <a:ext uri="{FF2B5EF4-FFF2-40B4-BE49-F238E27FC236}">
                <a16:creationId xmlns:a16="http://schemas.microsoft.com/office/drawing/2014/main" id="{466B24A7-5285-8CD3-4EAA-F9EBDDF59FBE}"/>
              </a:ext>
            </a:extLst>
          </p:cNvPr>
          <p:cNvSpPr/>
          <p:nvPr/>
        </p:nvSpPr>
        <p:spPr>
          <a:xfrm>
            <a:off x="1826175" y="3825317"/>
            <a:ext cx="2579785" cy="288000"/>
          </a:xfrm>
          <a:prstGeom prst="flowChartProcess">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algn="ctr"/>
            <a:r>
              <a:rPr lang="en-US" altLang="ja-JP" sz="1400" b="1" dirty="0">
                <a:solidFill>
                  <a:schemeClr val="tx1"/>
                </a:solidFill>
                <a:latin typeface="Meiryo UI" panose="020B0604030504040204" pitchFamily="50" charset="-128"/>
                <a:ea typeface="Meiryo UI" panose="020B0604030504040204" pitchFamily="50" charset="-128"/>
              </a:rPr>
              <a:t>4</a:t>
            </a:r>
            <a:r>
              <a:rPr lang="ja-JP" altLang="en-US" sz="1400" b="1" dirty="0">
                <a:solidFill>
                  <a:schemeClr val="tx1"/>
                </a:solidFill>
                <a:latin typeface="Meiryo UI" panose="020B0604030504040204" pitchFamily="50" charset="-128"/>
                <a:ea typeface="Meiryo UI" panose="020B0604030504040204" pitchFamily="50" charset="-128"/>
              </a:rPr>
              <a:t>．申請情報入力</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8" name="フローチャート: 処理 48">
            <a:extLst>
              <a:ext uri="{FF2B5EF4-FFF2-40B4-BE49-F238E27FC236}">
                <a16:creationId xmlns:a16="http://schemas.microsoft.com/office/drawing/2014/main" id="{102BB3BF-EDAA-AE70-DD93-207392A78195}"/>
              </a:ext>
            </a:extLst>
          </p:cNvPr>
          <p:cNvSpPr/>
          <p:nvPr/>
        </p:nvSpPr>
        <p:spPr>
          <a:xfrm>
            <a:off x="1826173" y="2386453"/>
            <a:ext cx="2579786" cy="288000"/>
          </a:xfrm>
          <a:prstGeom prst="flowChartProcess">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algn="ctr"/>
            <a:r>
              <a:rPr lang="en-US" altLang="ja-JP" sz="1400" b="1" dirty="0">
                <a:solidFill>
                  <a:schemeClr val="tx1"/>
                </a:solidFill>
                <a:latin typeface="Meiryo UI" panose="020B0604030504040204" pitchFamily="50" charset="-128"/>
                <a:ea typeface="Meiryo UI" panose="020B0604030504040204" pitchFamily="50" charset="-128"/>
              </a:rPr>
              <a:t>2</a:t>
            </a:r>
            <a:r>
              <a:rPr lang="ja-JP" altLang="en-US" sz="1400" b="1" dirty="0">
                <a:solidFill>
                  <a:schemeClr val="tx1"/>
                </a:solidFill>
                <a:latin typeface="Meiryo UI" panose="020B0604030504040204" pitchFamily="50" charset="-128"/>
                <a:ea typeface="Meiryo UI" panose="020B0604030504040204" pitchFamily="50" charset="-128"/>
              </a:rPr>
              <a:t>．</a:t>
            </a:r>
            <a:r>
              <a:rPr lang="en-US" altLang="ja-JP" sz="1400" b="1" dirty="0">
                <a:solidFill>
                  <a:schemeClr val="tx1"/>
                </a:solidFill>
                <a:latin typeface="Meiryo UI" panose="020B0604030504040204" pitchFamily="50" charset="-128"/>
                <a:ea typeface="Meiryo UI" panose="020B0604030504040204" pitchFamily="50" charset="-128"/>
              </a:rPr>
              <a:t>G</a:t>
            </a:r>
            <a:r>
              <a:rPr lang="ja-JP" altLang="en-US" sz="1400" b="1" dirty="0">
                <a:solidFill>
                  <a:schemeClr val="tx1"/>
                </a:solidFill>
                <a:latin typeface="Meiryo UI" panose="020B0604030504040204" pitchFamily="50" charset="-128"/>
                <a:ea typeface="Meiryo UI" panose="020B0604030504040204" pitchFamily="50" charset="-128"/>
              </a:rPr>
              <a:t>ビズ</a:t>
            </a:r>
            <a:r>
              <a:rPr lang="en-US" altLang="ja-JP" sz="1400" b="1" dirty="0">
                <a:solidFill>
                  <a:schemeClr val="tx1"/>
                </a:solidFill>
                <a:latin typeface="Meiryo UI" panose="020B0604030504040204" pitchFamily="50" charset="-128"/>
                <a:ea typeface="Meiryo UI" panose="020B0604030504040204" pitchFamily="50" charset="-128"/>
              </a:rPr>
              <a:t>ID</a:t>
            </a:r>
            <a:r>
              <a:rPr lang="ja-JP" altLang="en-US" sz="1400" b="1" dirty="0">
                <a:solidFill>
                  <a:schemeClr val="tx1"/>
                </a:solidFill>
                <a:latin typeface="Meiryo UI" panose="020B0604030504040204" pitchFamily="50" charset="-128"/>
                <a:ea typeface="Meiryo UI" panose="020B0604030504040204" pitchFamily="50" charset="-128"/>
              </a:rPr>
              <a:t>申請・取得</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cxnSp>
        <p:nvCxnSpPr>
          <p:cNvPr id="20" name="直線矢印コネクタ 26">
            <a:extLst>
              <a:ext uri="{FF2B5EF4-FFF2-40B4-BE49-F238E27FC236}">
                <a16:creationId xmlns:a16="http://schemas.microsoft.com/office/drawing/2014/main" id="{FE1243CD-6ADC-FC75-A71F-FF69B481EBF6}"/>
              </a:ext>
            </a:extLst>
          </p:cNvPr>
          <p:cNvCxnSpPr>
            <a:cxnSpLocks/>
            <a:stCxn id="11" idx="2"/>
            <a:endCxn id="18" idx="0"/>
          </p:cNvCxnSpPr>
          <p:nvPr/>
        </p:nvCxnSpPr>
        <p:spPr>
          <a:xfrm flipH="1">
            <a:off x="3116066" y="1955021"/>
            <a:ext cx="2" cy="4314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直線矢印コネクタ 78">
            <a:extLst>
              <a:ext uri="{FF2B5EF4-FFF2-40B4-BE49-F238E27FC236}">
                <a16:creationId xmlns:a16="http://schemas.microsoft.com/office/drawing/2014/main" id="{80AFCB97-9E2A-A645-0772-382442237E86}"/>
              </a:ext>
            </a:extLst>
          </p:cNvPr>
          <p:cNvCxnSpPr>
            <a:cxnSpLocks/>
            <a:stCxn id="18" idx="2"/>
            <a:endCxn id="25" idx="0"/>
          </p:cNvCxnSpPr>
          <p:nvPr/>
        </p:nvCxnSpPr>
        <p:spPr>
          <a:xfrm>
            <a:off x="3116066" y="2674453"/>
            <a:ext cx="0" cy="4314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フローチャート: 処理 42">
            <a:extLst>
              <a:ext uri="{FF2B5EF4-FFF2-40B4-BE49-F238E27FC236}">
                <a16:creationId xmlns:a16="http://schemas.microsoft.com/office/drawing/2014/main" id="{91B5A5ED-D0B2-AF80-1536-3E4DCEBDBFE6}"/>
              </a:ext>
            </a:extLst>
          </p:cNvPr>
          <p:cNvSpPr/>
          <p:nvPr/>
        </p:nvSpPr>
        <p:spPr>
          <a:xfrm>
            <a:off x="1826173" y="3105885"/>
            <a:ext cx="2579786" cy="288000"/>
          </a:xfrm>
          <a:prstGeom prst="flowChartProcess">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algn="ctr"/>
            <a:r>
              <a:rPr lang="en-US" altLang="ja-JP" sz="1400" b="1" dirty="0">
                <a:solidFill>
                  <a:schemeClr val="tx1"/>
                </a:solidFill>
                <a:latin typeface="Meiryo UI" panose="020B0604030504040204" pitchFamily="50" charset="-128"/>
                <a:ea typeface="Meiryo UI" panose="020B0604030504040204" pitchFamily="50" charset="-128"/>
              </a:rPr>
              <a:t>3</a:t>
            </a:r>
            <a:r>
              <a:rPr lang="ja-JP" altLang="en-US" sz="1400" b="1" dirty="0">
                <a:solidFill>
                  <a:schemeClr val="tx1"/>
                </a:solidFill>
                <a:latin typeface="Meiryo UI" panose="020B0604030504040204" pitchFamily="50" charset="-128"/>
                <a:ea typeface="Meiryo UI" panose="020B0604030504040204" pitchFamily="50" charset="-128"/>
              </a:rPr>
              <a:t>．電子申請手引きの確認</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6BD1A4CF-9C23-F9C8-1EA4-739257256761}"/>
              </a:ext>
            </a:extLst>
          </p:cNvPr>
          <p:cNvSpPr txBox="1"/>
          <p:nvPr/>
        </p:nvSpPr>
        <p:spPr>
          <a:xfrm>
            <a:off x="1445655" y="1485126"/>
            <a:ext cx="569387" cy="323165"/>
          </a:xfrm>
          <a:prstGeom prst="rect">
            <a:avLst/>
          </a:prstGeom>
          <a:solidFill>
            <a:schemeClr val="bg1"/>
          </a:solidFill>
          <a:ln w="12700">
            <a:solidFill>
              <a:srgbClr val="FF0000"/>
            </a:solidFill>
          </a:ln>
        </p:spPr>
        <p:txBody>
          <a:bodyPr wrap="none" rtlCol="0">
            <a:spAutoFit/>
          </a:bodyPr>
          <a:lstStyle/>
          <a:p>
            <a:r>
              <a:rPr lang="ja-JP" altLang="en-US" sz="1500">
                <a:solidFill>
                  <a:srgbClr val="FF0000"/>
                </a:solidFill>
                <a:latin typeface="Meiryo UI" panose="020B0604030504040204" pitchFamily="50" charset="-128"/>
                <a:ea typeface="Meiryo UI" panose="020B0604030504040204" pitchFamily="50" charset="-128"/>
              </a:rPr>
              <a:t>重要</a:t>
            </a:r>
            <a:endParaRPr kumimoji="1" lang="ja-JP" altLang="en-US" sz="1500">
              <a:solidFill>
                <a:srgbClr val="FF0000"/>
              </a:solidFill>
              <a:latin typeface="Meiryo UI" panose="020B0604030504040204" pitchFamily="50" charset="-128"/>
              <a:ea typeface="Meiryo UI" panose="020B0604030504040204" pitchFamily="50" charset="-128"/>
            </a:endParaRPr>
          </a:p>
        </p:txBody>
      </p:sp>
      <p:grpSp>
        <p:nvGrpSpPr>
          <p:cNvPr id="28" name="グループ化 27">
            <a:extLst>
              <a:ext uri="{FF2B5EF4-FFF2-40B4-BE49-F238E27FC236}">
                <a16:creationId xmlns:a16="http://schemas.microsoft.com/office/drawing/2014/main" id="{607AB860-499B-DACF-5B38-D93A5F473274}"/>
              </a:ext>
            </a:extLst>
          </p:cNvPr>
          <p:cNvGrpSpPr/>
          <p:nvPr/>
        </p:nvGrpSpPr>
        <p:grpSpPr>
          <a:xfrm>
            <a:off x="6346398" y="734768"/>
            <a:ext cx="4374137" cy="523220"/>
            <a:chOff x="5479623" y="751433"/>
            <a:chExt cx="4374137" cy="523220"/>
          </a:xfrm>
        </p:grpSpPr>
        <p:sp>
          <p:nvSpPr>
            <p:cNvPr id="29" name="テキスト ボックス 28">
              <a:extLst>
                <a:ext uri="{FF2B5EF4-FFF2-40B4-BE49-F238E27FC236}">
                  <a16:creationId xmlns:a16="http://schemas.microsoft.com/office/drawing/2014/main" id="{F5D9221C-8A27-1578-6CF6-8F6BB3FA5E65}"/>
                </a:ext>
              </a:extLst>
            </p:cNvPr>
            <p:cNvSpPr txBox="1"/>
            <p:nvPr/>
          </p:nvSpPr>
          <p:spPr>
            <a:xfrm>
              <a:off x="6096000" y="751433"/>
              <a:ext cx="3757760" cy="523220"/>
            </a:xfrm>
            <a:prstGeom prst="rect">
              <a:avLst/>
            </a:prstGeom>
            <a:solidFill>
              <a:schemeClr val="bg1"/>
            </a:solidFill>
            <a:ln w="12700">
              <a:noFill/>
            </a:ln>
          </p:spPr>
          <p:txBody>
            <a:bodyPr wrap="none" rtlCol="0">
              <a:spAutoFit/>
            </a:bodyPr>
            <a:lstStyle>
              <a:defPPr>
                <a:defRPr lang="ja-JP"/>
              </a:defPPr>
              <a:lvl1pPr>
                <a:defRPr sz="1500">
                  <a:solidFill>
                    <a:srgbClr val="FF0000"/>
                  </a:solidFill>
                  <a:latin typeface="Meiryo UI" panose="020B0604030504040204" pitchFamily="50" charset="-128"/>
                  <a:ea typeface="Meiryo UI" panose="020B0604030504040204" pitchFamily="50" charset="-128"/>
                </a:defRPr>
              </a:lvl1pPr>
            </a:lstStyle>
            <a:p>
              <a:r>
                <a:rPr lang="ja-JP" altLang="en-US" sz="1400" b="1" dirty="0"/>
                <a:t>公募要領を必ず熟読ください。</a:t>
              </a:r>
              <a:endParaRPr lang="en-US" altLang="ja-JP" sz="1400" b="1" dirty="0"/>
            </a:p>
            <a:p>
              <a:r>
                <a:rPr lang="en-US" altLang="ja-JP" sz="1400" b="1" dirty="0"/>
                <a:t>※</a:t>
              </a:r>
              <a:r>
                <a:rPr lang="ja-JP" altLang="en-US" sz="1400" b="1" dirty="0"/>
                <a:t>申請のために必要な情報が記載されています。</a:t>
              </a:r>
              <a:endParaRPr lang="en-US" altLang="ja-JP" sz="1400" b="1" dirty="0"/>
            </a:p>
          </p:txBody>
        </p:sp>
        <p:sp>
          <p:nvSpPr>
            <p:cNvPr id="30" name="テキスト ボックス 29">
              <a:extLst>
                <a:ext uri="{FF2B5EF4-FFF2-40B4-BE49-F238E27FC236}">
                  <a16:creationId xmlns:a16="http://schemas.microsoft.com/office/drawing/2014/main" id="{5DEA28E9-32A7-0424-AA21-3A459A8CD2A3}"/>
                </a:ext>
              </a:extLst>
            </p:cNvPr>
            <p:cNvSpPr txBox="1"/>
            <p:nvPr/>
          </p:nvSpPr>
          <p:spPr>
            <a:xfrm>
              <a:off x="5479623" y="819649"/>
              <a:ext cx="543739" cy="307777"/>
            </a:xfrm>
            <a:prstGeom prst="rect">
              <a:avLst/>
            </a:prstGeom>
            <a:solidFill>
              <a:schemeClr val="bg1"/>
            </a:solidFill>
            <a:ln w="12700">
              <a:solidFill>
                <a:srgbClr val="FF0000"/>
              </a:solidFill>
            </a:ln>
          </p:spPr>
          <p:txBody>
            <a:bodyPr wrap="none" rtlCol="0">
              <a:spAutoFit/>
            </a:bodyPr>
            <a:lstStyle/>
            <a:p>
              <a:r>
                <a:rPr lang="ja-JP" altLang="en-US" sz="1400" b="1" dirty="0">
                  <a:solidFill>
                    <a:srgbClr val="FF0000"/>
                  </a:solidFill>
                  <a:latin typeface="Meiryo UI" panose="020B0604030504040204" pitchFamily="50" charset="-128"/>
                  <a:ea typeface="Meiryo UI" panose="020B0604030504040204" pitchFamily="50" charset="-128"/>
                </a:rPr>
                <a:t>重要</a:t>
              </a:r>
              <a:endParaRPr kumimoji="1" lang="ja-JP" altLang="en-US" sz="1400" b="1" dirty="0">
                <a:solidFill>
                  <a:srgbClr val="FF0000"/>
                </a:solidFill>
                <a:latin typeface="Meiryo UI" panose="020B0604030504040204" pitchFamily="50" charset="-128"/>
                <a:ea typeface="Meiryo UI" panose="020B0604030504040204" pitchFamily="50" charset="-128"/>
              </a:endParaRPr>
            </a:p>
          </p:txBody>
        </p:sp>
      </p:grpSp>
      <p:sp>
        <p:nvSpPr>
          <p:cNvPr id="95" name="フローチャート: 処理 94">
            <a:extLst>
              <a:ext uri="{FF2B5EF4-FFF2-40B4-BE49-F238E27FC236}">
                <a16:creationId xmlns:a16="http://schemas.microsoft.com/office/drawing/2014/main" id="{DADB4D52-83FE-E296-4CE7-4CF7DC7E57F7}"/>
              </a:ext>
            </a:extLst>
          </p:cNvPr>
          <p:cNvSpPr/>
          <p:nvPr/>
        </p:nvSpPr>
        <p:spPr>
          <a:xfrm>
            <a:off x="1825503" y="6155994"/>
            <a:ext cx="2579785" cy="288000"/>
          </a:xfrm>
          <a:prstGeom prst="flowChartProcess">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7</a:t>
            </a:r>
            <a:r>
              <a:rPr kumimoji="1" lang="ja-JP" altLang="en-US" sz="1400" b="1" dirty="0">
                <a:solidFill>
                  <a:schemeClr val="tx1"/>
                </a:solidFill>
                <a:latin typeface="Meiryo UI" panose="020B0604030504040204" pitchFamily="50" charset="-128"/>
                <a:ea typeface="Meiryo UI" panose="020B0604030504040204" pitchFamily="50" charset="-128"/>
              </a:rPr>
              <a:t>．補助金申請</a:t>
            </a:r>
          </a:p>
        </p:txBody>
      </p:sp>
      <p:cxnSp>
        <p:nvCxnSpPr>
          <p:cNvPr id="6" name="直線矢印コネクタ 5">
            <a:extLst>
              <a:ext uri="{FF2B5EF4-FFF2-40B4-BE49-F238E27FC236}">
                <a16:creationId xmlns:a16="http://schemas.microsoft.com/office/drawing/2014/main" id="{F211FC1C-98B5-9C37-53C3-096EB53CEDBB}"/>
              </a:ext>
            </a:extLst>
          </p:cNvPr>
          <p:cNvCxnSpPr>
            <a:cxnSpLocks/>
            <a:stCxn id="9" idx="2"/>
            <a:endCxn id="16" idx="0"/>
          </p:cNvCxnSpPr>
          <p:nvPr/>
        </p:nvCxnSpPr>
        <p:spPr>
          <a:xfrm flipH="1">
            <a:off x="3115395" y="4832749"/>
            <a:ext cx="4100" cy="4314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直線矢印コネクタ 14">
            <a:extLst>
              <a:ext uri="{FF2B5EF4-FFF2-40B4-BE49-F238E27FC236}">
                <a16:creationId xmlns:a16="http://schemas.microsoft.com/office/drawing/2014/main" id="{F23C4891-0653-129D-2B41-3B18278A1872}"/>
              </a:ext>
            </a:extLst>
          </p:cNvPr>
          <p:cNvCxnSpPr>
            <a:cxnSpLocks/>
            <a:stCxn id="16" idx="2"/>
            <a:endCxn id="95" idx="0"/>
          </p:cNvCxnSpPr>
          <p:nvPr/>
        </p:nvCxnSpPr>
        <p:spPr>
          <a:xfrm>
            <a:off x="3115395" y="5724562"/>
            <a:ext cx="1" cy="4314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583755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4861DB06-FA79-4433-821E-AE3279448A72}"/>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印刷・</a:t>
            </a:r>
            <a:r>
              <a:rPr lang="en-US" altLang="ja-JP" sz="2200" b="1" dirty="0">
                <a:solidFill>
                  <a:srgbClr val="0070C0"/>
                </a:solidFill>
                <a:latin typeface="Meiryo UI" panose="020B0604030504040204" pitchFamily="50" charset="-128"/>
                <a:ea typeface="Meiryo UI" panose="020B0604030504040204" pitchFamily="50" charset="-128"/>
              </a:rPr>
              <a:t>PDF</a:t>
            </a:r>
            <a:r>
              <a:rPr lang="ja-JP" altLang="en-US" sz="2200" b="1" dirty="0">
                <a:solidFill>
                  <a:srgbClr val="0070C0"/>
                </a:solidFill>
                <a:latin typeface="Meiryo UI" panose="020B0604030504040204" pitchFamily="50" charset="-128"/>
                <a:ea typeface="Meiryo UI" panose="020B0604030504040204" pitchFamily="50" charset="-128"/>
              </a:rPr>
              <a:t>化</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E99272E5-412E-2519-0EFA-8838A82A5C4F}"/>
              </a:ext>
            </a:extLst>
          </p:cNvPr>
          <p:cNvSpPr/>
          <p:nvPr/>
        </p:nvSpPr>
        <p:spPr>
          <a:xfrm>
            <a:off x="6403876" y="2270838"/>
            <a:ext cx="5432524" cy="2185214"/>
          </a:xfrm>
          <a:prstGeom prst="rect">
            <a:avLst/>
          </a:prstGeom>
        </p:spPr>
        <p:txBody>
          <a:bodyPr wrap="square" lIns="91440" tIns="45720" rIns="91440" bIns="45720" anchor="t">
            <a:spAutoFit/>
          </a:bodyPr>
          <a:lstStyle/>
          <a:p>
            <a:r>
              <a:rPr lang="ja-JP" altLang="en-US" sz="1400" dirty="0">
                <a:solidFill>
                  <a:srgbClr val="FF0000"/>
                </a:solidFill>
                <a:latin typeface="Meiryo UI"/>
                <a:ea typeface="Meiryo UI"/>
              </a:rPr>
              <a:t>①</a:t>
            </a:r>
            <a:r>
              <a:rPr lang="ja-JP" altLang="en-US" sz="1400" dirty="0">
                <a:latin typeface="Meiryo UI"/>
                <a:ea typeface="Meiryo UI"/>
              </a:rPr>
              <a:t>　ブラウザ右上の共有</a:t>
            </a:r>
            <a:r>
              <a:rPr lang="en-US" altLang="ja-JP" sz="1400" dirty="0">
                <a:latin typeface="Meiryo UI"/>
                <a:ea typeface="Meiryo UI"/>
              </a:rPr>
              <a:t>(</a:t>
            </a:r>
            <a:r>
              <a:rPr lang="ja-JP" altLang="en-US" sz="1400" dirty="0">
                <a:latin typeface="Meiryo UI"/>
                <a:ea typeface="Meiryo UI"/>
              </a:rPr>
              <a:t>□と↑でできているマーク</a:t>
            </a:r>
            <a:r>
              <a:rPr lang="en-US" altLang="ja-JP" sz="1400" dirty="0">
                <a:latin typeface="Meiryo UI"/>
                <a:ea typeface="Meiryo UI"/>
              </a:rPr>
              <a:t>)</a:t>
            </a:r>
            <a:r>
              <a:rPr lang="ja-JP" altLang="en-US" sz="1400" dirty="0">
                <a:latin typeface="Meiryo UI"/>
                <a:ea typeface="Meiryo UI"/>
              </a:rPr>
              <a:t>ボタンを押してください。</a:t>
            </a:r>
            <a:endParaRPr lang="en-US" altLang="ja-JP" sz="1400" dirty="0">
              <a:latin typeface="Meiryo UI"/>
              <a:ea typeface="Meiryo UI"/>
            </a:endParaRPr>
          </a:p>
          <a:p>
            <a:endParaRPr lang="ja-JP" altLang="en-US" sz="1400" dirty="0">
              <a:latin typeface="Meiryo UI"/>
              <a:ea typeface="Meiryo UI"/>
            </a:endParaRPr>
          </a:p>
          <a:p>
            <a:r>
              <a:rPr lang="ja-JP" altLang="en-US" sz="1400" dirty="0">
                <a:solidFill>
                  <a:srgbClr val="FF0000"/>
                </a:solidFill>
                <a:latin typeface="Meiryo UI"/>
                <a:ea typeface="Meiryo UI"/>
              </a:rPr>
              <a:t>②</a:t>
            </a:r>
            <a:r>
              <a:rPr lang="ja-JP" altLang="en-US" sz="1400" dirty="0">
                <a:latin typeface="Meiryo UI"/>
                <a:ea typeface="Meiryo UI"/>
              </a:rPr>
              <a:t>　「印刷」ボタンを押してください。</a:t>
            </a:r>
            <a:endParaRPr lang="en-US" altLang="ja-JP" sz="1400" dirty="0">
              <a:latin typeface="Meiryo UI"/>
              <a:ea typeface="Meiryo UI"/>
            </a:endParaRPr>
          </a:p>
          <a:p>
            <a:endParaRPr lang="en-US" altLang="ja-JP" sz="1400" dirty="0">
              <a:latin typeface="Meiryo UI"/>
              <a:ea typeface="Meiryo UI"/>
            </a:endParaRPr>
          </a:p>
          <a:p>
            <a:r>
              <a:rPr lang="ja-JP" altLang="en-US" sz="1400" dirty="0">
                <a:solidFill>
                  <a:srgbClr val="FF0000"/>
                </a:solidFill>
                <a:latin typeface="Meiryo UI" panose="020B0604030504040204" pitchFamily="50" charset="-128"/>
                <a:ea typeface="Meiryo UI" panose="020B0604030504040204" pitchFamily="50" charset="-128"/>
              </a:rPr>
              <a:t>③</a:t>
            </a:r>
            <a:r>
              <a:rPr lang="ja-JP" altLang="en-US" sz="1400" dirty="0">
                <a:latin typeface="Meiryo UI" panose="020B0604030504040204" pitchFamily="50" charset="-128"/>
                <a:ea typeface="Meiryo UI" panose="020B0604030504040204" pitchFamily="50" charset="-128"/>
              </a:rPr>
              <a:t>　印刷の画面でプリンタと接続できている場合、プリンタが表示され印刷が可能です。</a:t>
            </a:r>
            <a:endParaRPr lang="en-US" altLang="ja-JP" sz="14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スマートフォンの機種やプリンターの設定によって印刷方法が異なる場合があります。詳しくは各機種・各プリンターの設定をご確認ください。</a:t>
            </a:r>
            <a:endParaRPr lang="en-US" altLang="ja-JP" sz="1200" dirty="0">
              <a:latin typeface="Meiryo UI" panose="020B0604030504040204" pitchFamily="50" charset="-128"/>
              <a:ea typeface="Meiryo UI" panose="020B0604030504040204" pitchFamily="50" charset="-128"/>
            </a:endParaRPr>
          </a:p>
          <a:p>
            <a:endParaRPr lang="en-US" altLang="ja-JP" sz="1400" dirty="0">
              <a:latin typeface="Meiryo UI"/>
              <a:ea typeface="Meiryo UI"/>
            </a:endParaRPr>
          </a:p>
          <a:p>
            <a:endParaRPr lang="en-US" altLang="ja-JP" sz="1400" dirty="0">
              <a:latin typeface="Meiryo UI"/>
              <a:ea typeface="Meiryo UI"/>
            </a:endParaRPr>
          </a:p>
        </p:txBody>
      </p:sp>
      <p:sp>
        <p:nvSpPr>
          <p:cNvPr id="12" name="正方形/長方形 11">
            <a:extLst>
              <a:ext uri="{FF2B5EF4-FFF2-40B4-BE49-F238E27FC236}">
                <a16:creationId xmlns:a16="http://schemas.microsoft.com/office/drawing/2014/main" id="{1B831535-3DCC-1CB2-DC54-AE7C40327D8C}"/>
              </a:ext>
            </a:extLst>
          </p:cNvPr>
          <p:cNvSpPr/>
          <p:nvPr/>
        </p:nvSpPr>
        <p:spPr>
          <a:xfrm>
            <a:off x="6355263" y="1439822"/>
            <a:ext cx="5035137" cy="531940"/>
          </a:xfrm>
          <a:prstGeom prst="rect">
            <a:avLst/>
          </a:prstGeom>
          <a:solidFill>
            <a:schemeClr val="accent4">
              <a:lumMod val="20000"/>
              <a:lumOff val="80000"/>
            </a:schemeClr>
          </a:solidFill>
          <a:ln>
            <a:noFill/>
          </a:ln>
        </p:spPr>
        <p:txBody>
          <a:bodyPr wrap="square">
            <a:spAutoFit/>
          </a:bodyPr>
          <a:lstStyle/>
          <a:p>
            <a:pPr>
              <a:lnSpc>
                <a:spcPts val="1800"/>
              </a:lnSpc>
            </a:pPr>
            <a:r>
              <a:rPr lang="en-US" altLang="ja-JP" sz="1200" dirty="0">
                <a:solidFill>
                  <a:srgbClr val="FF0000"/>
                </a:solidFill>
                <a:latin typeface="Meiryo UI" panose="020B0604030504040204" pitchFamily="50" charset="-128"/>
                <a:ea typeface="Meiryo UI" panose="020B0604030504040204" pitchFamily="50" charset="-128"/>
              </a:rPr>
              <a:t>※</a:t>
            </a:r>
            <a:r>
              <a:rPr lang="ja-JP" altLang="en-US" sz="1200" dirty="0">
                <a:solidFill>
                  <a:srgbClr val="FF0000"/>
                </a:solidFill>
                <a:latin typeface="Meiryo UI" panose="020B0604030504040204" pitchFamily="50" charset="-128"/>
                <a:ea typeface="Meiryo UI" panose="020B0604030504040204" pitchFamily="50" charset="-128"/>
              </a:rPr>
              <a:t>申請内容を印刷したい場合、</a:t>
            </a:r>
            <a:r>
              <a:rPr lang="en-US" altLang="ja-JP" sz="1200" dirty="0">
                <a:solidFill>
                  <a:srgbClr val="FF0000"/>
                </a:solidFill>
                <a:latin typeface="Meiryo UI" panose="020B0604030504040204" pitchFamily="50" charset="-128"/>
                <a:ea typeface="Meiryo UI" panose="020B0604030504040204" pitchFamily="50" charset="-128"/>
              </a:rPr>
              <a:t>PDF</a:t>
            </a:r>
            <a:r>
              <a:rPr lang="ja-JP" altLang="en-US" sz="1200" dirty="0">
                <a:solidFill>
                  <a:srgbClr val="FF0000"/>
                </a:solidFill>
                <a:latin typeface="Meiryo UI" panose="020B0604030504040204" pitchFamily="50" charset="-128"/>
                <a:ea typeface="Meiryo UI" panose="020B0604030504040204" pitchFamily="50" charset="-128"/>
              </a:rPr>
              <a:t>出力が正確にされる「</a:t>
            </a:r>
            <a:r>
              <a:rPr lang="en-US" altLang="ja-JP" sz="1200" dirty="0">
                <a:solidFill>
                  <a:srgbClr val="FF0000"/>
                </a:solidFill>
                <a:latin typeface="Meiryo UI" panose="020B0604030504040204" pitchFamily="50" charset="-128"/>
                <a:ea typeface="Meiryo UI" panose="020B0604030504040204" pitchFamily="50" charset="-128"/>
              </a:rPr>
              <a:t>Google</a:t>
            </a:r>
            <a:r>
              <a:rPr lang="ja-JP" altLang="en-US" sz="1200" dirty="0">
                <a:solidFill>
                  <a:srgbClr val="FF0000"/>
                </a:solidFill>
                <a:latin typeface="Meiryo UI" panose="020B0604030504040204" pitchFamily="50" charset="-128"/>
                <a:ea typeface="Meiryo UI" panose="020B0604030504040204" pitchFamily="50" charset="-128"/>
              </a:rPr>
              <a:t>　</a:t>
            </a:r>
            <a:r>
              <a:rPr lang="en-US" altLang="ja-JP" sz="1200" dirty="0">
                <a:solidFill>
                  <a:srgbClr val="FF0000"/>
                </a:solidFill>
                <a:latin typeface="Meiryo UI" panose="020B0604030504040204" pitchFamily="50" charset="-128"/>
                <a:ea typeface="Meiryo UI" panose="020B0604030504040204" pitchFamily="50" charset="-128"/>
              </a:rPr>
              <a:t>Chrome</a:t>
            </a:r>
            <a:r>
              <a:rPr lang="ja-JP" altLang="en-US" sz="1200" dirty="0">
                <a:solidFill>
                  <a:srgbClr val="FF0000"/>
                </a:solidFill>
                <a:latin typeface="Meiryo UI" panose="020B0604030504040204" pitchFamily="50" charset="-128"/>
                <a:ea typeface="Meiryo UI" panose="020B0604030504040204" pitchFamily="50" charset="-128"/>
              </a:rPr>
              <a:t>」を推奨しております。</a:t>
            </a:r>
            <a:endParaRPr lang="en-US" altLang="ja-JP" sz="1200" dirty="0">
              <a:solidFill>
                <a:srgbClr val="FF0000"/>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8FC405C6-7A6A-4D0C-DD95-8A650F671CA8}"/>
              </a:ext>
            </a:extLst>
          </p:cNvPr>
          <p:cNvSpPr txBox="1"/>
          <p:nvPr/>
        </p:nvSpPr>
        <p:spPr>
          <a:xfrm>
            <a:off x="6309604" y="1050257"/>
            <a:ext cx="4910368" cy="307777"/>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申請内容の印刷の仕方</a:t>
            </a:r>
            <a:r>
              <a:rPr lang="en-US" altLang="ja-JP" sz="1400" dirty="0">
                <a:latin typeface="Meiryo UI" panose="020B0604030504040204" pitchFamily="50" charset="-128"/>
                <a:ea typeface="Meiryo UI" panose="020B0604030504040204" pitchFamily="50" charset="-128"/>
              </a:rPr>
              <a:t>】</a:t>
            </a:r>
          </a:p>
        </p:txBody>
      </p:sp>
      <p:pic>
        <p:nvPicPr>
          <p:cNvPr id="28" name="図 27" descr="テキスト&#10;&#10;自動的に生成された説明">
            <a:extLst>
              <a:ext uri="{FF2B5EF4-FFF2-40B4-BE49-F238E27FC236}">
                <a16:creationId xmlns:a16="http://schemas.microsoft.com/office/drawing/2014/main" id="{3FCA8D01-18F9-A587-330F-BA9A5180A3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673" y="800360"/>
            <a:ext cx="2128312" cy="4608503"/>
          </a:xfrm>
          <a:prstGeom prst="rect">
            <a:avLst/>
          </a:prstGeom>
        </p:spPr>
      </p:pic>
      <p:sp>
        <p:nvSpPr>
          <p:cNvPr id="2" name="テキスト ボックス 1">
            <a:extLst>
              <a:ext uri="{FF2B5EF4-FFF2-40B4-BE49-F238E27FC236}">
                <a16:creationId xmlns:a16="http://schemas.microsoft.com/office/drawing/2014/main" id="{09D1BB12-C78E-8C57-028F-FC76642BFF6A}"/>
              </a:ext>
            </a:extLst>
          </p:cNvPr>
          <p:cNvSpPr txBox="1"/>
          <p:nvPr/>
        </p:nvSpPr>
        <p:spPr>
          <a:xfrm>
            <a:off x="1163005" y="3172833"/>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②</a:t>
            </a:r>
            <a:endParaRPr kumimoji="1" lang="ja-JP" altLang="en-US" dirty="0"/>
          </a:p>
        </p:txBody>
      </p:sp>
      <p:sp>
        <p:nvSpPr>
          <p:cNvPr id="5" name="テキスト ボックス 4">
            <a:extLst>
              <a:ext uri="{FF2B5EF4-FFF2-40B4-BE49-F238E27FC236}">
                <a16:creationId xmlns:a16="http://schemas.microsoft.com/office/drawing/2014/main" id="{E222FC57-3E76-8776-C5D2-34CB2260C55B}"/>
              </a:ext>
            </a:extLst>
          </p:cNvPr>
          <p:cNvSpPr txBox="1"/>
          <p:nvPr/>
        </p:nvSpPr>
        <p:spPr>
          <a:xfrm>
            <a:off x="2424172" y="1082504"/>
            <a:ext cx="415498" cy="491581"/>
          </a:xfrm>
          <a:prstGeom prst="rect">
            <a:avLst/>
          </a:prstGeom>
          <a:noFill/>
        </p:spPr>
        <p:txBody>
          <a:bodyPr wrap="square" rtlCol="0">
            <a:spAutoFit/>
          </a:bodyPr>
          <a:lstStyle/>
          <a:p>
            <a:r>
              <a:rPr lang="ja-JP" altLang="en-US" dirty="0">
                <a:solidFill>
                  <a:srgbClr val="FF0000"/>
                </a:solidFill>
                <a:latin typeface="Meiryo UI"/>
                <a:ea typeface="Meiryo UI"/>
              </a:rPr>
              <a:t>①</a:t>
            </a:r>
            <a:endParaRPr kumimoji="1" lang="ja-JP" altLang="en-US" dirty="0"/>
          </a:p>
        </p:txBody>
      </p:sp>
      <p:sp>
        <p:nvSpPr>
          <p:cNvPr id="8" name="角丸四角形 7">
            <a:extLst>
              <a:ext uri="{FF2B5EF4-FFF2-40B4-BE49-F238E27FC236}">
                <a16:creationId xmlns:a16="http://schemas.microsoft.com/office/drawing/2014/main" id="{FCEA45C7-4435-6E27-7C3D-58AEA276F426}"/>
              </a:ext>
            </a:extLst>
          </p:cNvPr>
          <p:cNvSpPr/>
          <p:nvPr/>
        </p:nvSpPr>
        <p:spPr>
          <a:xfrm>
            <a:off x="2147351" y="1131153"/>
            <a:ext cx="250204" cy="239785"/>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14" name="矢印: 下 13">
            <a:extLst>
              <a:ext uri="{FF2B5EF4-FFF2-40B4-BE49-F238E27FC236}">
                <a16:creationId xmlns:a16="http://schemas.microsoft.com/office/drawing/2014/main" id="{12F25263-E568-D693-2597-F4930C498883}"/>
              </a:ext>
            </a:extLst>
          </p:cNvPr>
          <p:cNvSpPr/>
          <p:nvPr/>
        </p:nvSpPr>
        <p:spPr>
          <a:xfrm>
            <a:off x="2216423" y="1401703"/>
            <a:ext cx="415498" cy="33079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B888F15F-5726-70F9-744C-B0B9C4E5D916}"/>
              </a:ext>
            </a:extLst>
          </p:cNvPr>
          <p:cNvSpPr/>
          <p:nvPr/>
        </p:nvSpPr>
        <p:spPr>
          <a:xfrm>
            <a:off x="338039" y="849981"/>
            <a:ext cx="1212784" cy="248920"/>
          </a:xfrm>
          <a:prstGeom prst="rect">
            <a:avLst/>
          </a:prstGeom>
          <a:solidFill>
            <a:srgbClr val="3337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grpSp>
        <p:nvGrpSpPr>
          <p:cNvPr id="32" name="グループ化 31">
            <a:extLst>
              <a:ext uri="{FF2B5EF4-FFF2-40B4-BE49-F238E27FC236}">
                <a16:creationId xmlns:a16="http://schemas.microsoft.com/office/drawing/2014/main" id="{483B9788-8281-A66A-CAF5-CA53F1368486}"/>
              </a:ext>
            </a:extLst>
          </p:cNvPr>
          <p:cNvGrpSpPr/>
          <p:nvPr/>
        </p:nvGrpSpPr>
        <p:grpSpPr>
          <a:xfrm>
            <a:off x="3657732" y="2016904"/>
            <a:ext cx="2433953" cy="4518367"/>
            <a:chOff x="3657732" y="2016904"/>
            <a:chExt cx="2433953" cy="4518367"/>
          </a:xfrm>
        </p:grpSpPr>
        <p:pic>
          <p:nvPicPr>
            <p:cNvPr id="33" name="図 32">
              <a:extLst>
                <a:ext uri="{FF2B5EF4-FFF2-40B4-BE49-F238E27FC236}">
                  <a16:creationId xmlns:a16="http://schemas.microsoft.com/office/drawing/2014/main" id="{2E314532-551A-9797-6255-A8319482B7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31"/>
            <a:stretch/>
          </p:blipFill>
          <p:spPr>
            <a:xfrm>
              <a:off x="3657732" y="2016904"/>
              <a:ext cx="2081882" cy="4518367"/>
            </a:xfrm>
            <a:prstGeom prst="rect">
              <a:avLst/>
            </a:prstGeom>
          </p:spPr>
        </p:pic>
        <p:sp>
          <p:nvSpPr>
            <p:cNvPr id="6" name="テキスト ボックス 5">
              <a:extLst>
                <a:ext uri="{FF2B5EF4-FFF2-40B4-BE49-F238E27FC236}">
                  <a16:creationId xmlns:a16="http://schemas.microsoft.com/office/drawing/2014/main" id="{3BEBE243-D2BA-60B7-80A7-9921CE148CC1}"/>
                </a:ext>
              </a:extLst>
            </p:cNvPr>
            <p:cNvSpPr txBox="1"/>
            <p:nvPr/>
          </p:nvSpPr>
          <p:spPr>
            <a:xfrm>
              <a:off x="5676187" y="2578615"/>
              <a:ext cx="415498" cy="369332"/>
            </a:xfrm>
            <a:prstGeom prst="rect">
              <a:avLst/>
            </a:prstGeom>
            <a:noFill/>
          </p:spPr>
          <p:txBody>
            <a:bodyPr wrap="square" rtlCol="0">
              <a:spAutoFit/>
            </a:bodyPr>
            <a:lstStyle/>
            <a:p>
              <a:r>
                <a:rPr kumimoji="1" lang="ja-JP" altLang="en-US" dirty="0">
                  <a:solidFill>
                    <a:srgbClr val="FF0000"/>
                  </a:solidFill>
                  <a:latin typeface="Meiryo UI"/>
                  <a:ea typeface="Meiryo UI"/>
                </a:rPr>
                <a:t>③</a:t>
              </a:r>
              <a:endParaRPr kumimoji="1" lang="ja-JP" altLang="en-US" dirty="0"/>
            </a:p>
          </p:txBody>
        </p:sp>
        <p:sp>
          <p:nvSpPr>
            <p:cNvPr id="34" name="角丸四角形 7">
              <a:extLst>
                <a:ext uri="{FF2B5EF4-FFF2-40B4-BE49-F238E27FC236}">
                  <a16:creationId xmlns:a16="http://schemas.microsoft.com/office/drawing/2014/main" id="{4A2AF220-B5E9-D062-012D-779696402617}"/>
                </a:ext>
              </a:extLst>
            </p:cNvPr>
            <p:cNvSpPr/>
            <p:nvPr/>
          </p:nvSpPr>
          <p:spPr>
            <a:xfrm>
              <a:off x="3731168" y="2732985"/>
              <a:ext cx="1953987" cy="369332"/>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EAB9A209-6282-5C5B-4ABF-C75E6F9CA0E4}"/>
                </a:ext>
              </a:extLst>
            </p:cNvPr>
            <p:cNvSpPr/>
            <p:nvPr/>
          </p:nvSpPr>
          <p:spPr>
            <a:xfrm>
              <a:off x="3817856" y="2054420"/>
              <a:ext cx="470078" cy="20308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grpSp>
      <p:pic>
        <p:nvPicPr>
          <p:cNvPr id="11" name="Picture 1">
            <a:extLst>
              <a:ext uri="{FF2B5EF4-FFF2-40B4-BE49-F238E27FC236}">
                <a16:creationId xmlns:a16="http://schemas.microsoft.com/office/drawing/2014/main" id="{FF8B1847-7D7A-026A-9960-2A6CEAA8570F}"/>
              </a:ext>
            </a:extLst>
          </p:cNvPr>
          <p:cNvPicPr>
            <a:picLocks noChangeAspect="1"/>
          </p:cNvPicPr>
          <p:nvPr/>
        </p:nvPicPr>
        <p:blipFill rotWithShape="1">
          <a:blip r:embed="rId5"/>
          <a:srcRect b="13193"/>
          <a:stretch/>
        </p:blipFill>
        <p:spPr>
          <a:xfrm>
            <a:off x="458235" y="1370938"/>
            <a:ext cx="1814218" cy="3562569"/>
          </a:xfrm>
          <a:prstGeom prst="rect">
            <a:avLst/>
          </a:prstGeom>
        </p:spPr>
      </p:pic>
      <p:pic>
        <p:nvPicPr>
          <p:cNvPr id="23" name="図 22" descr="モニター画面に映る文字&#10;&#10;自動的に生成された説明">
            <a:extLst>
              <a:ext uri="{FF2B5EF4-FFF2-40B4-BE49-F238E27FC236}">
                <a16:creationId xmlns:a16="http://schemas.microsoft.com/office/drawing/2014/main" id="{5CBD08ED-AEDA-E124-DBD6-B2B1A361F12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6"/>
          <a:stretch/>
        </p:blipFill>
        <p:spPr>
          <a:xfrm>
            <a:off x="1536786" y="1777399"/>
            <a:ext cx="1758935" cy="1815463"/>
          </a:xfrm>
          <a:prstGeom prst="rect">
            <a:avLst/>
          </a:prstGeom>
          <a:ln w="41275">
            <a:solidFill>
              <a:srgbClr val="FF0000"/>
            </a:solidFill>
          </a:ln>
        </p:spPr>
      </p:pic>
      <p:sp>
        <p:nvSpPr>
          <p:cNvPr id="3" name="角丸四角形 7">
            <a:extLst>
              <a:ext uri="{FF2B5EF4-FFF2-40B4-BE49-F238E27FC236}">
                <a16:creationId xmlns:a16="http://schemas.microsoft.com/office/drawing/2014/main" id="{121C6D44-993D-7C95-B1F1-550CC1855EBE}"/>
              </a:ext>
            </a:extLst>
          </p:cNvPr>
          <p:cNvSpPr/>
          <p:nvPr/>
        </p:nvSpPr>
        <p:spPr>
          <a:xfrm>
            <a:off x="1628686" y="3407391"/>
            <a:ext cx="316379" cy="20304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998153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グループ化 46">
            <a:extLst>
              <a:ext uri="{FF2B5EF4-FFF2-40B4-BE49-F238E27FC236}">
                <a16:creationId xmlns:a16="http://schemas.microsoft.com/office/drawing/2014/main" id="{EF1A8311-861B-F973-E355-C156CAC1359A}"/>
              </a:ext>
            </a:extLst>
          </p:cNvPr>
          <p:cNvGrpSpPr/>
          <p:nvPr/>
        </p:nvGrpSpPr>
        <p:grpSpPr>
          <a:xfrm>
            <a:off x="315673" y="800359"/>
            <a:ext cx="2128312" cy="4608503"/>
            <a:chOff x="315673" y="800359"/>
            <a:chExt cx="2128312" cy="4608503"/>
          </a:xfrm>
        </p:grpSpPr>
        <p:pic>
          <p:nvPicPr>
            <p:cNvPr id="48" name="図 47">
              <a:extLst>
                <a:ext uri="{FF2B5EF4-FFF2-40B4-BE49-F238E27FC236}">
                  <a16:creationId xmlns:a16="http://schemas.microsoft.com/office/drawing/2014/main" id="{73C5103D-33D7-66E4-C593-0D9D8E1E58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673" y="800359"/>
              <a:ext cx="2128312" cy="4608503"/>
            </a:xfrm>
            <a:prstGeom prst="rect">
              <a:avLst/>
            </a:prstGeom>
          </p:spPr>
        </p:pic>
        <p:sp>
          <p:nvSpPr>
            <p:cNvPr id="46" name="正方形/長方形 45">
              <a:extLst>
                <a:ext uri="{FF2B5EF4-FFF2-40B4-BE49-F238E27FC236}">
                  <a16:creationId xmlns:a16="http://schemas.microsoft.com/office/drawing/2014/main" id="{14A44178-1F3A-B9FE-D066-3FF6BC555962}"/>
                </a:ext>
              </a:extLst>
            </p:cNvPr>
            <p:cNvSpPr/>
            <p:nvPr/>
          </p:nvSpPr>
          <p:spPr>
            <a:xfrm>
              <a:off x="403705" y="818469"/>
              <a:ext cx="560308" cy="2317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grpSp>
      <p:pic>
        <p:nvPicPr>
          <p:cNvPr id="15" name="図 14" descr="グラフィカル ユーザー インターフェイス, アプリケーション, ロゴ&#10;&#10;自動的に生成された説明">
            <a:extLst>
              <a:ext uri="{FF2B5EF4-FFF2-40B4-BE49-F238E27FC236}">
                <a16:creationId xmlns:a16="http://schemas.microsoft.com/office/drawing/2014/main" id="{7A60E384-210A-FD44-B9AB-A6856F9289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1378" y="2016904"/>
            <a:ext cx="2086685" cy="4518366"/>
          </a:xfrm>
          <a:prstGeom prst="rect">
            <a:avLst/>
          </a:prstGeom>
        </p:spPr>
      </p:pic>
      <p:sp>
        <p:nvSpPr>
          <p:cNvPr id="14" name="テキスト ボックス 13">
            <a:extLst>
              <a:ext uri="{FF2B5EF4-FFF2-40B4-BE49-F238E27FC236}">
                <a16:creationId xmlns:a16="http://schemas.microsoft.com/office/drawing/2014/main" id="{46CC2059-DA91-23AD-2570-D4CBC3B8B857}"/>
              </a:ext>
            </a:extLst>
          </p:cNvPr>
          <p:cNvSpPr txBox="1"/>
          <p:nvPr/>
        </p:nvSpPr>
        <p:spPr>
          <a:xfrm>
            <a:off x="5678910" y="2263672"/>
            <a:ext cx="474810" cy="369332"/>
          </a:xfrm>
          <a:prstGeom prst="rect">
            <a:avLst/>
          </a:prstGeom>
          <a:noFill/>
        </p:spPr>
        <p:txBody>
          <a:bodyPr wrap="square" rtlCol="0">
            <a:spAutoFit/>
          </a:bodyPr>
          <a:lstStyle/>
          <a:p>
            <a:r>
              <a:rPr kumimoji="1" lang="ja-JP" altLang="en-US" dirty="0">
                <a:solidFill>
                  <a:srgbClr val="FF0000"/>
                </a:solidFill>
                <a:latin typeface="Meiryo UI"/>
                <a:ea typeface="Meiryo UI"/>
              </a:rPr>
              <a:t>⑤</a:t>
            </a:r>
            <a:r>
              <a:rPr kumimoji="1" lang="en-US" altLang="ja-JP" dirty="0">
                <a:solidFill>
                  <a:srgbClr val="FF0000"/>
                </a:solidFill>
                <a:latin typeface="Meiryo UI"/>
                <a:ea typeface="Meiryo UI"/>
              </a:rPr>
              <a:t>’</a:t>
            </a:r>
            <a:endParaRPr kumimoji="1" lang="ja-JP" altLang="en-US" dirty="0"/>
          </a:p>
        </p:txBody>
      </p:sp>
      <p:sp>
        <p:nvSpPr>
          <p:cNvPr id="29" name="正方形/長方形 28">
            <a:extLst>
              <a:ext uri="{FF2B5EF4-FFF2-40B4-BE49-F238E27FC236}">
                <a16:creationId xmlns:a16="http://schemas.microsoft.com/office/drawing/2014/main" id="{4861DB06-FA79-4433-821E-AE3279448A72}"/>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印刷・</a:t>
            </a:r>
            <a:r>
              <a:rPr lang="en-US" altLang="ja-JP" sz="2200" b="1" dirty="0">
                <a:solidFill>
                  <a:srgbClr val="0070C0"/>
                </a:solidFill>
                <a:latin typeface="Meiryo UI" panose="020B0604030504040204" pitchFamily="50" charset="-128"/>
                <a:ea typeface="Meiryo UI" panose="020B0604030504040204" pitchFamily="50" charset="-128"/>
              </a:rPr>
              <a:t>PDF</a:t>
            </a:r>
            <a:r>
              <a:rPr lang="ja-JP" altLang="en-US" sz="2200" b="1" dirty="0">
                <a:solidFill>
                  <a:srgbClr val="0070C0"/>
                </a:solidFill>
                <a:latin typeface="Meiryo UI" panose="020B0604030504040204" pitchFamily="50" charset="-128"/>
                <a:ea typeface="Meiryo UI" panose="020B0604030504040204" pitchFamily="50" charset="-128"/>
              </a:rPr>
              <a:t>化</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E99272E5-412E-2519-0EFA-8838A82A5C4F}"/>
              </a:ext>
            </a:extLst>
          </p:cNvPr>
          <p:cNvSpPr/>
          <p:nvPr/>
        </p:nvSpPr>
        <p:spPr>
          <a:xfrm>
            <a:off x="6355263" y="2305615"/>
            <a:ext cx="5432524" cy="2246769"/>
          </a:xfrm>
          <a:prstGeom prst="rect">
            <a:avLst/>
          </a:prstGeom>
        </p:spPr>
        <p:txBody>
          <a:bodyPr wrap="square" lIns="91440" tIns="45720" rIns="91440" bIns="45720" anchor="t">
            <a:spAutoFit/>
          </a:bodyPr>
          <a:lstStyle/>
          <a:p>
            <a:r>
              <a:rPr lang="ja-JP" altLang="en-US" sz="1400" dirty="0">
                <a:solidFill>
                  <a:srgbClr val="FF0000"/>
                </a:solidFill>
                <a:latin typeface="Meiryo UI"/>
                <a:ea typeface="Meiryo UI"/>
              </a:rPr>
              <a:t>①</a:t>
            </a:r>
            <a:r>
              <a:rPr lang="ja-JP" altLang="en-US" sz="1400">
                <a:solidFill>
                  <a:srgbClr val="FF0000"/>
                </a:solidFill>
                <a:latin typeface="Meiryo UI"/>
                <a:ea typeface="Meiryo UI"/>
              </a:rPr>
              <a:t>②</a:t>
            </a:r>
            <a:r>
              <a:rPr lang="ja-JP" altLang="en-US" sz="1400" dirty="0">
                <a:latin typeface="Meiryo UI"/>
                <a:ea typeface="Meiryo UI"/>
              </a:rPr>
              <a:t>　</a:t>
            </a:r>
            <a:r>
              <a:rPr lang="ja-JP" altLang="en-US" sz="1400">
                <a:latin typeface="Meiryo UI"/>
                <a:ea typeface="Meiryo UI"/>
              </a:rPr>
              <a:t>全ページ</a:t>
            </a:r>
            <a:r>
              <a:rPr lang="ja-JP" altLang="en-US" sz="1400" dirty="0">
                <a:latin typeface="Meiryo UI"/>
                <a:ea typeface="Meiryo UI"/>
              </a:rPr>
              <a:t>の</a:t>
            </a:r>
            <a:r>
              <a:rPr lang="ja-JP" altLang="en-US" sz="1400">
                <a:latin typeface="Meiryo UI"/>
                <a:ea typeface="Meiryo UI"/>
              </a:rPr>
              <a:t>①②と同じ動作</a:t>
            </a:r>
            <a:r>
              <a:rPr lang="ja-JP" altLang="en-US" sz="1400" dirty="0">
                <a:latin typeface="Meiryo UI"/>
                <a:ea typeface="Meiryo UI"/>
              </a:rPr>
              <a:t>を</a:t>
            </a:r>
            <a:r>
              <a:rPr lang="ja-JP" altLang="en-US" sz="1400">
                <a:latin typeface="Meiryo UI"/>
                <a:ea typeface="Meiryo UI"/>
              </a:rPr>
              <a:t>行ってください</a:t>
            </a:r>
            <a:r>
              <a:rPr lang="ja-JP" altLang="en-US" sz="1400" dirty="0">
                <a:latin typeface="Meiryo UI"/>
                <a:ea typeface="Meiryo UI"/>
              </a:rPr>
              <a:t>。</a:t>
            </a:r>
            <a:endParaRPr lang="en-US" altLang="ja-JP" sz="1400" dirty="0">
              <a:latin typeface="Meiryo UI"/>
              <a:ea typeface="Meiryo UI"/>
            </a:endParaRPr>
          </a:p>
          <a:p>
            <a:endParaRPr lang="ja-JP" altLang="en-US" sz="1400" dirty="0">
              <a:latin typeface="Meiryo UI"/>
              <a:ea typeface="Meiryo UI"/>
            </a:endParaRPr>
          </a:p>
          <a:p>
            <a:r>
              <a:rPr lang="ja-JP" altLang="en-US" sz="1400" dirty="0">
                <a:solidFill>
                  <a:srgbClr val="FF0000"/>
                </a:solidFill>
                <a:latin typeface="Meiryo UI"/>
                <a:ea typeface="Meiryo UI"/>
              </a:rPr>
              <a:t>③</a:t>
            </a:r>
            <a:r>
              <a:rPr lang="en-US" altLang="ja-JP" sz="1400" dirty="0">
                <a:solidFill>
                  <a:srgbClr val="FF0000"/>
                </a:solidFill>
                <a:latin typeface="Meiryo UI"/>
                <a:ea typeface="Meiryo UI"/>
              </a:rPr>
              <a:t>’</a:t>
            </a:r>
            <a:r>
              <a:rPr lang="ja-JP" altLang="en-US" sz="1400" dirty="0">
                <a:solidFill>
                  <a:srgbClr val="FF0000"/>
                </a:solidFill>
                <a:latin typeface="Meiryo UI"/>
                <a:ea typeface="Meiryo UI"/>
              </a:rPr>
              <a:t>　</a:t>
            </a:r>
            <a:r>
              <a:rPr lang="ja-JP" altLang="en-US" sz="1400" dirty="0">
                <a:latin typeface="Meiryo UI"/>
                <a:ea typeface="Meiryo UI"/>
              </a:rPr>
              <a:t>右上の共有</a:t>
            </a:r>
            <a:r>
              <a:rPr lang="en-US" altLang="ja-JP" sz="1400" dirty="0">
                <a:latin typeface="Meiryo UI"/>
                <a:ea typeface="Meiryo UI"/>
              </a:rPr>
              <a:t>(</a:t>
            </a:r>
            <a:r>
              <a:rPr lang="ja-JP" altLang="en-US" sz="1400" dirty="0">
                <a:latin typeface="Meiryo UI"/>
                <a:ea typeface="Meiryo UI"/>
              </a:rPr>
              <a:t>□と↑でできているマーク</a:t>
            </a:r>
            <a:r>
              <a:rPr lang="en-US" altLang="ja-JP" sz="1400" dirty="0">
                <a:latin typeface="Meiryo UI"/>
                <a:ea typeface="Meiryo UI"/>
              </a:rPr>
              <a:t>)</a:t>
            </a:r>
            <a:r>
              <a:rPr lang="ja-JP" altLang="en-US" sz="1400" dirty="0">
                <a:latin typeface="Meiryo UI"/>
                <a:ea typeface="Meiryo UI"/>
              </a:rPr>
              <a:t>ボタンを押してください。</a:t>
            </a:r>
            <a:endParaRPr lang="en-US" altLang="ja-JP" sz="1400" dirty="0">
              <a:latin typeface="Meiryo UI"/>
              <a:ea typeface="Meiryo UI"/>
            </a:endParaRPr>
          </a:p>
          <a:p>
            <a:endParaRPr lang="en-US" altLang="ja-JP" sz="1400" dirty="0">
              <a:latin typeface="Meiryo UI"/>
              <a:ea typeface="Meiryo UI"/>
            </a:endParaRPr>
          </a:p>
          <a:p>
            <a:r>
              <a:rPr lang="ja-JP" altLang="en-US" sz="1400" dirty="0">
                <a:solidFill>
                  <a:srgbClr val="FF0000"/>
                </a:solidFill>
                <a:latin typeface="Meiryo UI"/>
                <a:ea typeface="Meiryo UI"/>
              </a:rPr>
              <a:t>④</a:t>
            </a:r>
            <a:r>
              <a:rPr lang="en-US" altLang="ja-JP" sz="1400" dirty="0">
                <a:solidFill>
                  <a:srgbClr val="FF0000"/>
                </a:solidFill>
                <a:latin typeface="Meiryo UI"/>
                <a:ea typeface="Meiryo UI"/>
              </a:rPr>
              <a:t>’</a:t>
            </a:r>
            <a:r>
              <a:rPr lang="ja-JP" altLang="en-US" sz="1400" dirty="0">
                <a:solidFill>
                  <a:srgbClr val="FF0000"/>
                </a:solidFill>
                <a:latin typeface="Meiryo UI"/>
                <a:ea typeface="Meiryo UI"/>
              </a:rPr>
              <a:t>　</a:t>
            </a:r>
            <a:r>
              <a:rPr lang="en-US" altLang="ja-JP" sz="1400" dirty="0">
                <a:ea typeface="+mn-lt"/>
              </a:rPr>
              <a:t>「</a:t>
            </a:r>
            <a:r>
              <a:rPr lang="en-US" altLang="ja-JP" sz="1400" dirty="0">
                <a:latin typeface="Meiryo UI"/>
                <a:ea typeface="Meiryo UI"/>
              </a:rPr>
              <a:t>“</a:t>
            </a:r>
            <a:r>
              <a:rPr lang="ja-JP" altLang="en-US" sz="1400" dirty="0">
                <a:latin typeface="Meiryo UI"/>
                <a:ea typeface="Meiryo UI"/>
              </a:rPr>
              <a:t>ファイル</a:t>
            </a:r>
            <a:r>
              <a:rPr lang="en-US" altLang="ja-JP" sz="1400" dirty="0">
                <a:latin typeface="Meiryo UI"/>
                <a:ea typeface="Meiryo UI"/>
              </a:rPr>
              <a:t>”</a:t>
            </a:r>
            <a:r>
              <a:rPr lang="ja-JP" altLang="en-US" sz="1400" dirty="0">
                <a:latin typeface="Meiryo UI"/>
                <a:ea typeface="Meiryo UI"/>
              </a:rPr>
              <a:t>に保存</a:t>
            </a:r>
            <a:r>
              <a:rPr lang="ja-JP" altLang="en-US" sz="1400" dirty="0">
                <a:ea typeface="+mn-lt"/>
              </a:rPr>
              <a:t>」</a:t>
            </a:r>
            <a:r>
              <a:rPr lang="ja-JP" altLang="en-US" sz="1400" dirty="0">
                <a:latin typeface="Meiryo UI"/>
                <a:ea typeface="Meiryo UI"/>
              </a:rPr>
              <a:t>ボタンを押してください。</a:t>
            </a:r>
            <a:endParaRPr lang="en-US" altLang="ja-JP" sz="1400" dirty="0">
              <a:latin typeface="Meiryo UI"/>
              <a:ea typeface="Meiryo UI"/>
            </a:endParaRPr>
          </a:p>
          <a:p>
            <a:endParaRPr lang="en-US" altLang="ja-JP" sz="1400" dirty="0">
              <a:latin typeface="Meiryo UI"/>
              <a:ea typeface="Meiryo UI"/>
            </a:endParaRPr>
          </a:p>
          <a:p>
            <a:r>
              <a:rPr lang="ja-JP" altLang="en-US" sz="1400" dirty="0">
                <a:solidFill>
                  <a:srgbClr val="FF0000"/>
                </a:solidFill>
                <a:latin typeface="Meiryo UI"/>
                <a:ea typeface="Meiryo UI"/>
              </a:rPr>
              <a:t>⑤</a:t>
            </a:r>
            <a:r>
              <a:rPr lang="en-US" altLang="ja-JP" sz="1400" dirty="0">
                <a:solidFill>
                  <a:srgbClr val="FF0000"/>
                </a:solidFill>
                <a:latin typeface="Meiryo UI"/>
                <a:ea typeface="Meiryo UI"/>
              </a:rPr>
              <a:t>’</a:t>
            </a:r>
            <a:r>
              <a:rPr lang="ja-JP" altLang="en-US" sz="1400" dirty="0">
                <a:latin typeface="Meiryo UI"/>
                <a:ea typeface="Meiryo UI"/>
              </a:rPr>
              <a:t>　保存先のファイルに移動し、「保存」を押してください。</a:t>
            </a:r>
            <a:endParaRPr lang="en-US" altLang="ja-JP" sz="1400" dirty="0">
              <a:latin typeface="Meiryo UI"/>
              <a:ea typeface="Meiryo UI"/>
            </a:endParaRPr>
          </a:p>
          <a:p>
            <a:endParaRPr lang="en-US" altLang="ja-JP" sz="1400" dirty="0">
              <a:latin typeface="Meiryo UI"/>
              <a:ea typeface="Meiryo UI"/>
            </a:endParaRPr>
          </a:p>
          <a:p>
            <a:endParaRPr lang="en-US" altLang="ja-JP" sz="1400" dirty="0">
              <a:latin typeface="Meiryo UI"/>
              <a:ea typeface="Meiryo UI"/>
            </a:endParaRPr>
          </a:p>
          <a:p>
            <a:endParaRPr lang="en-US" altLang="ja-JP" sz="1400" dirty="0">
              <a:latin typeface="Meiryo UI"/>
              <a:ea typeface="Meiryo UI"/>
            </a:endParaRPr>
          </a:p>
        </p:txBody>
      </p:sp>
      <p:sp>
        <p:nvSpPr>
          <p:cNvPr id="12" name="正方形/長方形 11">
            <a:extLst>
              <a:ext uri="{FF2B5EF4-FFF2-40B4-BE49-F238E27FC236}">
                <a16:creationId xmlns:a16="http://schemas.microsoft.com/office/drawing/2014/main" id="{1B831535-3DCC-1CB2-DC54-AE7C40327D8C}"/>
              </a:ext>
            </a:extLst>
          </p:cNvPr>
          <p:cNvSpPr/>
          <p:nvPr/>
        </p:nvSpPr>
        <p:spPr>
          <a:xfrm>
            <a:off x="6355263" y="1439822"/>
            <a:ext cx="5108584" cy="295978"/>
          </a:xfrm>
          <a:prstGeom prst="rect">
            <a:avLst/>
          </a:prstGeom>
          <a:solidFill>
            <a:schemeClr val="accent4">
              <a:lumMod val="20000"/>
              <a:lumOff val="80000"/>
            </a:schemeClr>
          </a:solidFill>
          <a:ln>
            <a:noFill/>
          </a:ln>
        </p:spPr>
        <p:txBody>
          <a:bodyPr wrap="square">
            <a:spAutoFit/>
          </a:bodyPr>
          <a:lstStyle/>
          <a:p>
            <a:pPr>
              <a:lnSpc>
                <a:spcPts val="1800"/>
              </a:lnSpc>
            </a:pPr>
            <a:r>
              <a:rPr lang="en-US" altLang="ja-JP" sz="1200" dirty="0">
                <a:solidFill>
                  <a:srgbClr val="FF0000"/>
                </a:solidFill>
                <a:latin typeface="Meiryo UI" panose="020B0604030504040204" pitchFamily="50" charset="-128"/>
                <a:ea typeface="Meiryo UI" panose="020B0604030504040204" pitchFamily="50" charset="-128"/>
              </a:rPr>
              <a:t>※</a:t>
            </a:r>
            <a:r>
              <a:rPr lang="ja-JP" altLang="en-US" sz="1200" dirty="0">
                <a:solidFill>
                  <a:srgbClr val="FF0000"/>
                </a:solidFill>
                <a:latin typeface="Meiryo UI" panose="020B0604030504040204" pitchFamily="50" charset="-128"/>
                <a:ea typeface="Meiryo UI" panose="020B0604030504040204" pitchFamily="50" charset="-128"/>
              </a:rPr>
              <a:t>ブラウザは、</a:t>
            </a:r>
            <a:r>
              <a:rPr lang="en-US" altLang="ja-JP" sz="1200" dirty="0">
                <a:solidFill>
                  <a:srgbClr val="FF0000"/>
                </a:solidFill>
                <a:latin typeface="Meiryo UI" panose="020B0604030504040204" pitchFamily="50" charset="-128"/>
                <a:ea typeface="Meiryo UI" panose="020B0604030504040204" pitchFamily="50" charset="-128"/>
              </a:rPr>
              <a:t>PDF</a:t>
            </a:r>
            <a:r>
              <a:rPr lang="ja-JP" altLang="en-US" sz="1200" dirty="0">
                <a:solidFill>
                  <a:srgbClr val="FF0000"/>
                </a:solidFill>
                <a:latin typeface="Meiryo UI" panose="020B0604030504040204" pitchFamily="50" charset="-128"/>
                <a:ea typeface="Meiryo UI" panose="020B0604030504040204" pitchFamily="50" charset="-128"/>
              </a:rPr>
              <a:t>出力が正確にされる「</a:t>
            </a:r>
            <a:r>
              <a:rPr lang="en-US" altLang="ja-JP" sz="1200" dirty="0">
                <a:solidFill>
                  <a:srgbClr val="FF0000"/>
                </a:solidFill>
                <a:latin typeface="Meiryo UI" panose="020B0604030504040204" pitchFamily="50" charset="-128"/>
                <a:ea typeface="Meiryo UI" panose="020B0604030504040204" pitchFamily="50" charset="-128"/>
              </a:rPr>
              <a:t>Google</a:t>
            </a:r>
            <a:r>
              <a:rPr lang="ja-JP" altLang="en-US" sz="1200" dirty="0">
                <a:solidFill>
                  <a:srgbClr val="FF0000"/>
                </a:solidFill>
                <a:latin typeface="Meiryo UI" panose="020B0604030504040204" pitchFamily="50" charset="-128"/>
                <a:ea typeface="Meiryo UI" panose="020B0604030504040204" pitchFamily="50" charset="-128"/>
              </a:rPr>
              <a:t>　</a:t>
            </a:r>
            <a:r>
              <a:rPr lang="en-US" altLang="ja-JP" sz="1200" dirty="0">
                <a:solidFill>
                  <a:srgbClr val="FF0000"/>
                </a:solidFill>
                <a:latin typeface="Meiryo UI" panose="020B0604030504040204" pitchFamily="50" charset="-128"/>
                <a:ea typeface="Meiryo UI" panose="020B0604030504040204" pitchFamily="50" charset="-128"/>
              </a:rPr>
              <a:t>Chrome</a:t>
            </a:r>
            <a:r>
              <a:rPr lang="ja-JP" altLang="en-US" sz="1200" dirty="0">
                <a:solidFill>
                  <a:srgbClr val="FF0000"/>
                </a:solidFill>
                <a:latin typeface="Meiryo UI" panose="020B0604030504040204" pitchFamily="50" charset="-128"/>
                <a:ea typeface="Meiryo UI" panose="020B0604030504040204" pitchFamily="50" charset="-128"/>
              </a:rPr>
              <a:t>」を推奨しております。</a:t>
            </a:r>
            <a:endParaRPr lang="en-US" altLang="ja-JP" sz="1200" dirty="0">
              <a:solidFill>
                <a:srgbClr val="FF0000"/>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8FC405C6-7A6A-4D0C-DD95-8A650F671CA8}"/>
              </a:ext>
            </a:extLst>
          </p:cNvPr>
          <p:cNvSpPr txBox="1"/>
          <p:nvPr/>
        </p:nvSpPr>
        <p:spPr>
          <a:xfrm>
            <a:off x="6309604" y="1050257"/>
            <a:ext cx="4910368" cy="307777"/>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申請内容の</a:t>
            </a:r>
            <a:r>
              <a:rPr lang="en-US" altLang="ja-JP" sz="1400" dirty="0">
                <a:latin typeface="Meiryo UI" panose="020B0604030504040204" pitchFamily="50" charset="-128"/>
                <a:ea typeface="Meiryo UI" panose="020B0604030504040204" pitchFamily="50" charset="-128"/>
              </a:rPr>
              <a:t>PDF</a:t>
            </a:r>
            <a:r>
              <a:rPr lang="ja-JP" altLang="en-US" sz="1400" dirty="0">
                <a:latin typeface="Meiryo UI" panose="020B0604030504040204" pitchFamily="50" charset="-128"/>
                <a:ea typeface="Meiryo UI" panose="020B0604030504040204" pitchFamily="50" charset="-128"/>
              </a:rPr>
              <a:t>の出力の仕方</a:t>
            </a:r>
            <a:r>
              <a:rPr lang="en-US" altLang="ja-JP" sz="1400" dirty="0">
                <a:latin typeface="Meiryo UI" panose="020B0604030504040204" pitchFamily="50" charset="-128"/>
                <a:ea typeface="Meiryo UI" panose="020B0604030504040204" pitchFamily="50" charset="-128"/>
              </a:rPr>
              <a:t>】</a:t>
            </a:r>
          </a:p>
        </p:txBody>
      </p:sp>
      <p:sp>
        <p:nvSpPr>
          <p:cNvPr id="38" name="角丸四角形 7">
            <a:extLst>
              <a:ext uri="{FF2B5EF4-FFF2-40B4-BE49-F238E27FC236}">
                <a16:creationId xmlns:a16="http://schemas.microsoft.com/office/drawing/2014/main" id="{B247BAF5-8EC4-254D-1DB1-39D619FFF9AC}"/>
              </a:ext>
            </a:extLst>
          </p:cNvPr>
          <p:cNvSpPr/>
          <p:nvPr/>
        </p:nvSpPr>
        <p:spPr>
          <a:xfrm>
            <a:off x="5455119" y="2416260"/>
            <a:ext cx="250204" cy="180154"/>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id="{CF146DCF-9694-E766-8F06-EB5A151CD3C5}"/>
              </a:ext>
            </a:extLst>
          </p:cNvPr>
          <p:cNvSpPr txBox="1"/>
          <p:nvPr/>
        </p:nvSpPr>
        <p:spPr>
          <a:xfrm>
            <a:off x="2407393" y="1133033"/>
            <a:ext cx="560308" cy="369332"/>
          </a:xfrm>
          <a:prstGeom prst="rect">
            <a:avLst/>
          </a:prstGeom>
          <a:noFill/>
        </p:spPr>
        <p:txBody>
          <a:bodyPr wrap="square" rtlCol="0">
            <a:spAutoFit/>
          </a:bodyPr>
          <a:lstStyle/>
          <a:p>
            <a:r>
              <a:rPr kumimoji="1" lang="ja-JP" altLang="en-US" dirty="0">
                <a:solidFill>
                  <a:srgbClr val="FF0000"/>
                </a:solidFill>
                <a:latin typeface="Meiryo UI"/>
                <a:ea typeface="Meiryo UI"/>
              </a:rPr>
              <a:t>③</a:t>
            </a:r>
            <a:r>
              <a:rPr kumimoji="1" lang="en-US" altLang="ja-JP" dirty="0">
                <a:solidFill>
                  <a:srgbClr val="FF0000"/>
                </a:solidFill>
                <a:latin typeface="Meiryo UI"/>
                <a:ea typeface="Meiryo UI"/>
              </a:rPr>
              <a:t>’</a:t>
            </a:r>
            <a:endParaRPr kumimoji="1" lang="ja-JP" altLang="en-US" dirty="0"/>
          </a:p>
        </p:txBody>
      </p:sp>
      <p:sp>
        <p:nvSpPr>
          <p:cNvPr id="50" name="角丸四角形 7">
            <a:extLst>
              <a:ext uri="{FF2B5EF4-FFF2-40B4-BE49-F238E27FC236}">
                <a16:creationId xmlns:a16="http://schemas.microsoft.com/office/drawing/2014/main" id="{C1C22D56-D9F4-8E5F-03EA-30BFC42F44B3}"/>
              </a:ext>
            </a:extLst>
          </p:cNvPr>
          <p:cNvSpPr/>
          <p:nvPr/>
        </p:nvSpPr>
        <p:spPr>
          <a:xfrm>
            <a:off x="1706657" y="1182863"/>
            <a:ext cx="250204" cy="239785"/>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grpSp>
        <p:nvGrpSpPr>
          <p:cNvPr id="53" name="グループ化 52">
            <a:extLst>
              <a:ext uri="{FF2B5EF4-FFF2-40B4-BE49-F238E27FC236}">
                <a16:creationId xmlns:a16="http://schemas.microsoft.com/office/drawing/2014/main" id="{71631B95-9D02-FD11-7FEC-44061FA0DA57}"/>
              </a:ext>
            </a:extLst>
          </p:cNvPr>
          <p:cNvGrpSpPr/>
          <p:nvPr/>
        </p:nvGrpSpPr>
        <p:grpSpPr>
          <a:xfrm>
            <a:off x="1526105" y="2079814"/>
            <a:ext cx="2210246" cy="1943356"/>
            <a:chOff x="1526105" y="1649506"/>
            <a:chExt cx="2210246" cy="1943356"/>
          </a:xfrm>
        </p:grpSpPr>
        <p:sp>
          <p:nvSpPr>
            <p:cNvPr id="2" name="テキスト ボックス 1">
              <a:extLst>
                <a:ext uri="{FF2B5EF4-FFF2-40B4-BE49-F238E27FC236}">
                  <a16:creationId xmlns:a16="http://schemas.microsoft.com/office/drawing/2014/main" id="{09D1BB12-C78E-8C57-028F-FC76642BFF6A}"/>
                </a:ext>
              </a:extLst>
            </p:cNvPr>
            <p:cNvSpPr txBox="1"/>
            <p:nvPr/>
          </p:nvSpPr>
          <p:spPr>
            <a:xfrm>
              <a:off x="3261541" y="2079006"/>
              <a:ext cx="474810" cy="369332"/>
            </a:xfrm>
            <a:prstGeom prst="rect">
              <a:avLst/>
            </a:prstGeom>
            <a:noFill/>
          </p:spPr>
          <p:txBody>
            <a:bodyPr wrap="square" rtlCol="0">
              <a:spAutoFit/>
            </a:bodyPr>
            <a:lstStyle/>
            <a:p>
              <a:r>
                <a:rPr kumimoji="1" lang="ja-JP" altLang="en-US" dirty="0">
                  <a:solidFill>
                    <a:srgbClr val="FF0000"/>
                  </a:solidFill>
                  <a:latin typeface="Meiryo UI"/>
                  <a:ea typeface="Meiryo UI"/>
                </a:rPr>
                <a:t>④</a:t>
              </a:r>
              <a:r>
                <a:rPr kumimoji="1" lang="en-US" altLang="ja-JP" dirty="0">
                  <a:solidFill>
                    <a:srgbClr val="FF0000"/>
                  </a:solidFill>
                  <a:latin typeface="Meiryo UI"/>
                  <a:ea typeface="Meiryo UI"/>
                </a:rPr>
                <a:t>’</a:t>
              </a:r>
              <a:endParaRPr kumimoji="1" lang="ja-JP" altLang="en-US" dirty="0"/>
            </a:p>
          </p:txBody>
        </p:sp>
        <p:pic>
          <p:nvPicPr>
            <p:cNvPr id="31" name="図 30" descr="モニター画面に映るゲーム画面&#10;&#10;中程度の精度で自動的に生成された説明">
              <a:extLst>
                <a:ext uri="{FF2B5EF4-FFF2-40B4-BE49-F238E27FC236}">
                  <a16:creationId xmlns:a16="http://schemas.microsoft.com/office/drawing/2014/main" id="{38748574-13C8-5CEF-AE49-5A9A68BDBEF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526105" y="1649506"/>
              <a:ext cx="1769616" cy="1943356"/>
            </a:xfrm>
            <a:prstGeom prst="rect">
              <a:avLst/>
            </a:prstGeom>
            <a:ln w="38100">
              <a:solidFill>
                <a:srgbClr val="FF0000"/>
              </a:solidFill>
            </a:ln>
          </p:spPr>
        </p:pic>
        <p:sp>
          <p:nvSpPr>
            <p:cNvPr id="3" name="角丸四角形 7">
              <a:extLst>
                <a:ext uri="{FF2B5EF4-FFF2-40B4-BE49-F238E27FC236}">
                  <a16:creationId xmlns:a16="http://schemas.microsoft.com/office/drawing/2014/main" id="{121C6D44-993D-7C95-B1F1-550CC1855EBE}"/>
                </a:ext>
              </a:extLst>
            </p:cNvPr>
            <p:cNvSpPr/>
            <p:nvPr/>
          </p:nvSpPr>
          <p:spPr>
            <a:xfrm>
              <a:off x="1585588" y="2198305"/>
              <a:ext cx="1619720" cy="22642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grpSp>
      <p:sp>
        <p:nvSpPr>
          <p:cNvPr id="51" name="矢印: 下 50">
            <a:extLst>
              <a:ext uri="{FF2B5EF4-FFF2-40B4-BE49-F238E27FC236}">
                <a16:creationId xmlns:a16="http://schemas.microsoft.com/office/drawing/2014/main" id="{E653912A-A1AD-4F9A-9EFA-99DC5046E79D}"/>
              </a:ext>
            </a:extLst>
          </p:cNvPr>
          <p:cNvSpPr/>
          <p:nvPr/>
        </p:nvSpPr>
        <p:spPr>
          <a:xfrm>
            <a:off x="1624010" y="1570403"/>
            <a:ext cx="415498" cy="330793"/>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629751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a:extLst>
              <a:ext uri="{FF2B5EF4-FFF2-40B4-BE49-F238E27FC236}">
                <a16:creationId xmlns:a16="http://schemas.microsoft.com/office/drawing/2014/main" id="{4AF758E1-06EF-08C8-8BB4-5E6CE3C5FB2B}"/>
              </a:ext>
            </a:extLst>
          </p:cNvPr>
          <p:cNvGrpSpPr/>
          <p:nvPr/>
        </p:nvGrpSpPr>
        <p:grpSpPr>
          <a:xfrm>
            <a:off x="3659013" y="1126217"/>
            <a:ext cx="1845727" cy="4000051"/>
            <a:chOff x="3659013" y="1126217"/>
            <a:chExt cx="1845727" cy="4000051"/>
          </a:xfrm>
        </p:grpSpPr>
        <p:pic>
          <p:nvPicPr>
            <p:cNvPr id="6" name="図 5" descr="モニター画面に映る文字のスクリーンショット&#10;&#10;自動的に生成された説明">
              <a:extLst>
                <a:ext uri="{FF2B5EF4-FFF2-40B4-BE49-F238E27FC236}">
                  <a16:creationId xmlns:a16="http://schemas.microsoft.com/office/drawing/2014/main" id="{8724CFCB-34C9-2E43-FAA9-A3DC39C905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9013" y="1126217"/>
              <a:ext cx="1845727" cy="4000051"/>
            </a:xfrm>
            <a:prstGeom prst="rect">
              <a:avLst/>
            </a:prstGeom>
          </p:spPr>
        </p:pic>
        <p:sp>
          <p:nvSpPr>
            <p:cNvPr id="21" name="正方形/長方形 20">
              <a:extLst>
                <a:ext uri="{FF2B5EF4-FFF2-40B4-BE49-F238E27FC236}">
                  <a16:creationId xmlns:a16="http://schemas.microsoft.com/office/drawing/2014/main" id="{66BBBC57-762C-95B1-BBB6-67CD017E0506}"/>
                </a:ext>
              </a:extLst>
            </p:cNvPr>
            <p:cNvSpPr/>
            <p:nvPr/>
          </p:nvSpPr>
          <p:spPr>
            <a:xfrm>
              <a:off x="3761101" y="1197203"/>
              <a:ext cx="362664" cy="119052"/>
            </a:xfrm>
            <a:prstGeom prst="rect">
              <a:avLst/>
            </a:prstGeom>
            <a:solidFill>
              <a:srgbClr val="0002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grpSp>
      <p:sp>
        <p:nvSpPr>
          <p:cNvPr id="29" name="正方形/長方形 28">
            <a:extLst>
              <a:ext uri="{FF2B5EF4-FFF2-40B4-BE49-F238E27FC236}">
                <a16:creationId xmlns:a16="http://schemas.microsoft.com/office/drawing/2014/main" id="{4861DB06-FA79-4433-821E-AE3279448A72}"/>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ファイルアップロード方法</a:t>
            </a:r>
          </a:p>
        </p:txBody>
      </p:sp>
      <p:sp>
        <p:nvSpPr>
          <p:cNvPr id="10" name="矢印: 下 9">
            <a:extLst>
              <a:ext uri="{FF2B5EF4-FFF2-40B4-BE49-F238E27FC236}">
                <a16:creationId xmlns:a16="http://schemas.microsoft.com/office/drawing/2014/main" id="{582F4967-DC2A-89D9-ABD8-3A783EA7E74A}"/>
              </a:ext>
            </a:extLst>
          </p:cNvPr>
          <p:cNvSpPr/>
          <p:nvPr/>
        </p:nvSpPr>
        <p:spPr>
          <a:xfrm rot="16200000">
            <a:off x="2869293" y="2825675"/>
            <a:ext cx="359595" cy="63699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sp>
        <p:nvSpPr>
          <p:cNvPr id="15" name="角丸四角形 7">
            <a:extLst>
              <a:ext uri="{FF2B5EF4-FFF2-40B4-BE49-F238E27FC236}">
                <a16:creationId xmlns:a16="http://schemas.microsoft.com/office/drawing/2014/main" id="{C143F125-DC03-6CB0-257B-92E1C6238DB9}"/>
              </a:ext>
            </a:extLst>
          </p:cNvPr>
          <p:cNvSpPr/>
          <p:nvPr/>
        </p:nvSpPr>
        <p:spPr>
          <a:xfrm>
            <a:off x="3761101" y="2127206"/>
            <a:ext cx="541956" cy="607029"/>
          </a:xfrm>
          <a:prstGeom prst="roundRect">
            <a:avLst>
              <a:gd name="adj" fmla="val 8434"/>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7E162724-CDCE-96AA-8949-C2D458BD6F21}"/>
              </a:ext>
            </a:extLst>
          </p:cNvPr>
          <p:cNvSpPr txBox="1"/>
          <p:nvPr/>
        </p:nvSpPr>
        <p:spPr>
          <a:xfrm>
            <a:off x="3265353" y="2230128"/>
            <a:ext cx="415498" cy="369332"/>
          </a:xfrm>
          <a:prstGeom prst="rect">
            <a:avLst/>
          </a:prstGeom>
          <a:noFill/>
        </p:spPr>
        <p:txBody>
          <a:bodyPr wrap="square" rtlCol="0">
            <a:spAutoFit/>
          </a:bodyPr>
          <a:lstStyle/>
          <a:p>
            <a:r>
              <a:rPr kumimoji="1" lang="ja-JP" altLang="en-US" dirty="0">
                <a:solidFill>
                  <a:srgbClr val="FF0000"/>
                </a:solidFill>
                <a:latin typeface="Meiryo UI"/>
                <a:ea typeface="Meiryo UI"/>
              </a:rPr>
              <a:t>②</a:t>
            </a:r>
            <a:endParaRPr kumimoji="1" lang="ja-JP" altLang="en-US" dirty="0"/>
          </a:p>
        </p:txBody>
      </p:sp>
      <p:pic>
        <p:nvPicPr>
          <p:cNvPr id="12" name="図 11" descr="テキスト&#10;&#10;自動的に生成された説明">
            <a:extLst>
              <a:ext uri="{FF2B5EF4-FFF2-40B4-BE49-F238E27FC236}">
                <a16:creationId xmlns:a16="http://schemas.microsoft.com/office/drawing/2014/main" id="{B4C53429-4927-232E-9A1C-C6311CF614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321" y="5628666"/>
            <a:ext cx="1847314" cy="860612"/>
          </a:xfrm>
          <a:prstGeom prst="rect">
            <a:avLst/>
          </a:prstGeom>
          <a:ln w="38100">
            <a:solidFill>
              <a:schemeClr val="tx1"/>
            </a:solidFill>
          </a:ln>
        </p:spPr>
      </p:pic>
      <p:sp>
        <p:nvSpPr>
          <p:cNvPr id="18" name="テキスト ボックス 17">
            <a:extLst>
              <a:ext uri="{FF2B5EF4-FFF2-40B4-BE49-F238E27FC236}">
                <a16:creationId xmlns:a16="http://schemas.microsoft.com/office/drawing/2014/main" id="{E59FF7D9-EC6C-D4BD-F684-4DA4FE917552}"/>
              </a:ext>
            </a:extLst>
          </p:cNvPr>
          <p:cNvSpPr txBox="1"/>
          <p:nvPr/>
        </p:nvSpPr>
        <p:spPr>
          <a:xfrm>
            <a:off x="2126662" y="6000831"/>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③</a:t>
            </a:r>
            <a:endParaRPr kumimoji="1" lang="ja-JP" altLang="en-US" dirty="0"/>
          </a:p>
        </p:txBody>
      </p:sp>
      <p:sp>
        <p:nvSpPr>
          <p:cNvPr id="3" name="角丸四角形 7">
            <a:extLst>
              <a:ext uri="{FF2B5EF4-FFF2-40B4-BE49-F238E27FC236}">
                <a16:creationId xmlns:a16="http://schemas.microsoft.com/office/drawing/2014/main" id="{D71FA775-4C38-F697-56A5-D6DA18BAA20A}"/>
              </a:ext>
            </a:extLst>
          </p:cNvPr>
          <p:cNvSpPr/>
          <p:nvPr/>
        </p:nvSpPr>
        <p:spPr>
          <a:xfrm>
            <a:off x="1519747" y="6251048"/>
            <a:ext cx="710369" cy="238230"/>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5" name="矢印: 下 4">
            <a:extLst>
              <a:ext uri="{FF2B5EF4-FFF2-40B4-BE49-F238E27FC236}">
                <a16:creationId xmlns:a16="http://schemas.microsoft.com/office/drawing/2014/main" id="{3B88A5FB-04CF-2BA8-BF39-EDCED5A5B74F}"/>
              </a:ext>
            </a:extLst>
          </p:cNvPr>
          <p:cNvSpPr/>
          <p:nvPr/>
        </p:nvSpPr>
        <p:spPr>
          <a:xfrm rot="2700000">
            <a:off x="2846075" y="5073591"/>
            <a:ext cx="359595" cy="63699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grpSp>
        <p:nvGrpSpPr>
          <p:cNvPr id="24" name="グループ化 23">
            <a:extLst>
              <a:ext uri="{FF2B5EF4-FFF2-40B4-BE49-F238E27FC236}">
                <a16:creationId xmlns:a16="http://schemas.microsoft.com/office/drawing/2014/main" id="{0A442ECC-6109-9E3F-9D6C-439E046A7589}"/>
              </a:ext>
            </a:extLst>
          </p:cNvPr>
          <p:cNvGrpSpPr/>
          <p:nvPr/>
        </p:nvGrpSpPr>
        <p:grpSpPr>
          <a:xfrm>
            <a:off x="316430" y="1126217"/>
            <a:ext cx="2122738" cy="4000051"/>
            <a:chOff x="316430" y="1126217"/>
            <a:chExt cx="2122738" cy="4000051"/>
          </a:xfrm>
        </p:grpSpPr>
        <p:grpSp>
          <p:nvGrpSpPr>
            <p:cNvPr id="11" name="グループ化 10">
              <a:extLst>
                <a:ext uri="{FF2B5EF4-FFF2-40B4-BE49-F238E27FC236}">
                  <a16:creationId xmlns:a16="http://schemas.microsoft.com/office/drawing/2014/main" id="{6E15F3D4-3A19-ACD3-C1EE-FF27642AB60D}"/>
                </a:ext>
              </a:extLst>
            </p:cNvPr>
            <p:cNvGrpSpPr/>
            <p:nvPr/>
          </p:nvGrpSpPr>
          <p:grpSpPr>
            <a:xfrm>
              <a:off x="316430" y="1126217"/>
              <a:ext cx="2122738" cy="4000051"/>
              <a:chOff x="226782" y="1126217"/>
              <a:chExt cx="2122738" cy="4000051"/>
            </a:xfrm>
          </p:grpSpPr>
          <p:pic>
            <p:nvPicPr>
              <p:cNvPr id="14" name="図 13" descr="テキスト, 手紙&#10;&#10;自動的に生成された説明">
                <a:extLst>
                  <a:ext uri="{FF2B5EF4-FFF2-40B4-BE49-F238E27FC236}">
                    <a16:creationId xmlns:a16="http://schemas.microsoft.com/office/drawing/2014/main" id="{7B70F312-9D91-C2A1-F921-A70969B18C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206" y="1126217"/>
                <a:ext cx="1847314" cy="4000051"/>
              </a:xfrm>
              <a:prstGeom prst="rect">
                <a:avLst/>
              </a:prstGeom>
            </p:spPr>
          </p:pic>
          <p:sp>
            <p:nvSpPr>
              <p:cNvPr id="33" name="テキスト ボックス 32">
                <a:extLst>
                  <a:ext uri="{FF2B5EF4-FFF2-40B4-BE49-F238E27FC236}">
                    <a16:creationId xmlns:a16="http://schemas.microsoft.com/office/drawing/2014/main" id="{2913D309-1A80-850E-E779-5D62288979C7}"/>
                  </a:ext>
                </a:extLst>
              </p:cNvPr>
              <p:cNvSpPr txBox="1"/>
              <p:nvPr/>
            </p:nvSpPr>
            <p:spPr>
              <a:xfrm>
                <a:off x="226782" y="3791446"/>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①</a:t>
                </a:r>
                <a:endParaRPr kumimoji="1" lang="ja-JP" altLang="en-US" dirty="0"/>
              </a:p>
            </p:txBody>
          </p:sp>
          <p:sp>
            <p:nvSpPr>
              <p:cNvPr id="2" name="角丸四角形 7">
                <a:extLst>
                  <a:ext uri="{FF2B5EF4-FFF2-40B4-BE49-F238E27FC236}">
                    <a16:creationId xmlns:a16="http://schemas.microsoft.com/office/drawing/2014/main" id="{BD0DFFA3-434A-DBDB-C254-754DD19552D4}"/>
                  </a:ext>
                </a:extLst>
              </p:cNvPr>
              <p:cNvSpPr/>
              <p:nvPr/>
            </p:nvSpPr>
            <p:spPr>
              <a:xfrm>
                <a:off x="693158" y="3867894"/>
                <a:ext cx="702077" cy="216436"/>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grpSp>
        <p:sp>
          <p:nvSpPr>
            <p:cNvPr id="23" name="正方形/長方形 22">
              <a:extLst>
                <a:ext uri="{FF2B5EF4-FFF2-40B4-BE49-F238E27FC236}">
                  <a16:creationId xmlns:a16="http://schemas.microsoft.com/office/drawing/2014/main" id="{CE62532F-8F34-F0E1-3D65-591CB86154D9}"/>
                </a:ext>
              </a:extLst>
            </p:cNvPr>
            <p:cNvSpPr/>
            <p:nvPr/>
          </p:nvSpPr>
          <p:spPr>
            <a:xfrm>
              <a:off x="731927" y="1197203"/>
              <a:ext cx="743479" cy="118517"/>
            </a:xfrm>
            <a:prstGeom prst="rect">
              <a:avLst/>
            </a:prstGeom>
            <a:solidFill>
              <a:srgbClr val="3337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grpSp>
      <p:sp>
        <p:nvSpPr>
          <p:cNvPr id="7" name="テキスト ボックス 24">
            <a:extLst>
              <a:ext uri="{FF2B5EF4-FFF2-40B4-BE49-F238E27FC236}">
                <a16:creationId xmlns:a16="http://schemas.microsoft.com/office/drawing/2014/main" id="{849F6AD2-2699-2FB9-520F-2EB261FDE23E}"/>
              </a:ext>
            </a:extLst>
          </p:cNvPr>
          <p:cNvSpPr txBox="1"/>
          <p:nvPr/>
        </p:nvSpPr>
        <p:spPr>
          <a:xfrm>
            <a:off x="6309604" y="1050257"/>
            <a:ext cx="4910368" cy="307777"/>
          </a:xfrm>
          <a:prstGeom prst="rect">
            <a:avLst/>
          </a:prstGeom>
          <a:noFill/>
        </p:spPr>
        <p:txBody>
          <a:bodyPr wrap="square" lIns="91440" tIns="45720" rIns="91440" bIns="45720" rtlCol="0" anchor="t">
            <a:spAutoFit/>
          </a:bodyPr>
          <a:lstStyle/>
          <a:p>
            <a:r>
              <a:rPr lang="en-US" altLang="ja-JP" sz="1400" dirty="0">
                <a:latin typeface="Meiryo UI"/>
                <a:ea typeface="Meiryo UI"/>
              </a:rPr>
              <a:t>【</a:t>
            </a:r>
            <a:r>
              <a:rPr lang="en-US" altLang="ja-JP" sz="1400" dirty="0" err="1">
                <a:latin typeface="Meiryo UI"/>
                <a:ea typeface="Meiryo UI"/>
              </a:rPr>
              <a:t>ファイルアップロード方法</a:t>
            </a:r>
            <a:r>
              <a:rPr lang="en-US" altLang="ja-JP" sz="1400" dirty="0">
                <a:latin typeface="Meiryo UI"/>
                <a:ea typeface="Meiryo UI"/>
              </a:rPr>
              <a:t>】</a:t>
            </a:r>
          </a:p>
        </p:txBody>
      </p:sp>
      <p:sp>
        <p:nvSpPr>
          <p:cNvPr id="13" name="正方形/長方形 3">
            <a:extLst>
              <a:ext uri="{FF2B5EF4-FFF2-40B4-BE49-F238E27FC236}">
                <a16:creationId xmlns:a16="http://schemas.microsoft.com/office/drawing/2014/main" id="{A6C2F651-EA76-770B-CF7D-CDD468437E2D}"/>
              </a:ext>
            </a:extLst>
          </p:cNvPr>
          <p:cNvSpPr/>
          <p:nvPr/>
        </p:nvSpPr>
        <p:spPr>
          <a:xfrm>
            <a:off x="6309604" y="2506961"/>
            <a:ext cx="5432524" cy="2246769"/>
          </a:xfrm>
          <a:prstGeom prst="rect">
            <a:avLst/>
          </a:prstGeom>
        </p:spPr>
        <p:txBody>
          <a:bodyPr wrap="square" lIns="91440" tIns="45720" rIns="91440" bIns="45720" anchor="t">
            <a:spAutoFit/>
          </a:bodyPr>
          <a:lstStyle/>
          <a:p>
            <a:r>
              <a:rPr lang="ja-JP" sz="1400" dirty="0">
                <a:solidFill>
                  <a:srgbClr val="FF0000"/>
                </a:solidFill>
                <a:latin typeface="Meiryo UI"/>
                <a:ea typeface="Meiryo UI"/>
              </a:rPr>
              <a:t>①</a:t>
            </a:r>
            <a:r>
              <a:rPr lang="ja-JP" altLang="en-US" sz="1400" dirty="0">
                <a:solidFill>
                  <a:srgbClr val="FF0000"/>
                </a:solidFill>
                <a:latin typeface="Meiryo UI"/>
                <a:ea typeface="Meiryo UI"/>
              </a:rPr>
              <a:t>　</a:t>
            </a:r>
            <a:r>
              <a:rPr lang="ja-JP" sz="1400" dirty="0">
                <a:solidFill>
                  <a:srgbClr val="000000"/>
                </a:solidFill>
                <a:latin typeface="Meiryo UI"/>
                <a:ea typeface="Meiryo UI"/>
              </a:rPr>
              <a:t>各項目にて</a:t>
            </a:r>
            <a:r>
              <a:rPr lang="ja-JP" sz="1400" dirty="0">
                <a:latin typeface="Meiryo UI"/>
                <a:ea typeface="Meiryo UI"/>
              </a:rPr>
              <a:t>「ファイルを選択」を</a:t>
            </a:r>
            <a:r>
              <a:rPr lang="ja-JP" altLang="en-US" sz="1400" dirty="0">
                <a:latin typeface="Meiryo UI"/>
                <a:ea typeface="Meiryo UI"/>
              </a:rPr>
              <a:t>押</a:t>
            </a:r>
            <a:r>
              <a:rPr lang="ja-JP" sz="1400" dirty="0">
                <a:latin typeface="Meiryo UI"/>
                <a:ea typeface="Meiryo UI"/>
              </a:rPr>
              <a:t>してください。</a:t>
            </a:r>
            <a:endParaRPr lang="en-US" altLang="ja-JP" sz="1400" dirty="0">
              <a:latin typeface="Meiryo UI"/>
              <a:ea typeface="Meiryo UI"/>
            </a:endParaRPr>
          </a:p>
          <a:p>
            <a:endParaRPr lang="en-US" altLang="ja-JP" sz="1400" dirty="0">
              <a:latin typeface="Meiryo UI"/>
              <a:ea typeface="Meiryo UI"/>
            </a:endParaRPr>
          </a:p>
          <a:p>
            <a:r>
              <a:rPr lang="ja-JP" altLang="ja-JP" sz="1400" dirty="0">
                <a:solidFill>
                  <a:srgbClr val="FF0000"/>
                </a:solidFill>
                <a:latin typeface="Meiryo UI"/>
                <a:ea typeface="Meiryo UI"/>
              </a:rPr>
              <a:t>②</a:t>
            </a:r>
            <a:r>
              <a:rPr lang="ja-JP" altLang="en-US" sz="1400" dirty="0">
                <a:solidFill>
                  <a:srgbClr val="FF0000"/>
                </a:solidFill>
                <a:latin typeface="Meiryo UI"/>
                <a:ea typeface="Meiryo UI"/>
              </a:rPr>
              <a:t>　</a:t>
            </a:r>
            <a:r>
              <a:rPr lang="ja-JP" altLang="ja-JP" sz="1400" dirty="0">
                <a:solidFill>
                  <a:srgbClr val="000000"/>
                </a:solidFill>
                <a:latin typeface="Meiryo UI"/>
                <a:ea typeface="Meiryo UI"/>
              </a:rPr>
              <a:t>アップロードを行いた</a:t>
            </a:r>
            <a:r>
              <a:rPr lang="ja-JP" altLang="ja-JP" sz="1400" dirty="0">
                <a:latin typeface="Meiryo UI"/>
                <a:ea typeface="Meiryo UI"/>
              </a:rPr>
              <a:t>いファイルを選択してください。</a:t>
            </a:r>
            <a:endParaRPr lang="en-US" altLang="ja-JP" sz="1400" dirty="0">
              <a:latin typeface="Meiryo UI"/>
              <a:ea typeface="Meiryo UI"/>
            </a:endParaRPr>
          </a:p>
          <a:p>
            <a:r>
              <a:rPr lang="ja-JP" altLang="ja-JP" sz="1400" dirty="0">
                <a:latin typeface="Meiryo UI"/>
                <a:ea typeface="Meiryo UI"/>
              </a:rPr>
              <a:t>（アップロード可能なファイルの拡張子</a:t>
            </a:r>
            <a:r>
              <a:rPr lang="en-US" altLang="ja-JP" sz="1400" dirty="0">
                <a:latin typeface="Meiryo UI"/>
                <a:ea typeface="Meiryo UI"/>
              </a:rPr>
              <a:t>:</a:t>
            </a:r>
          </a:p>
          <a:p>
            <a:r>
              <a:rPr lang="en-US" altLang="ja-JP" sz="1400" dirty="0">
                <a:latin typeface="Meiryo UI"/>
                <a:ea typeface="Meiryo UI"/>
              </a:rPr>
              <a:t>pdf</a:t>
            </a:r>
            <a:r>
              <a:rPr lang="ja-JP" altLang="ja-JP" sz="1400" dirty="0">
                <a:latin typeface="Meiryo UI"/>
                <a:ea typeface="Meiryo UI"/>
              </a:rPr>
              <a:t>、</a:t>
            </a:r>
            <a:r>
              <a:rPr lang="en-US" altLang="ja-JP" sz="1400" dirty="0">
                <a:latin typeface="Meiryo UI"/>
                <a:ea typeface="Meiryo UI"/>
              </a:rPr>
              <a:t>zip</a:t>
            </a:r>
            <a:r>
              <a:rPr lang="ja-JP" altLang="ja-JP" sz="1400" dirty="0">
                <a:latin typeface="Meiryo UI"/>
                <a:ea typeface="Meiryo UI"/>
              </a:rPr>
              <a:t>、</a:t>
            </a:r>
            <a:r>
              <a:rPr lang="en-US" altLang="ja-JP" sz="1400" dirty="0">
                <a:latin typeface="Meiryo UI"/>
                <a:ea typeface="Meiryo UI"/>
              </a:rPr>
              <a:t>doc</a:t>
            </a:r>
            <a:r>
              <a:rPr lang="ja-JP" altLang="ja-JP" sz="1400" dirty="0">
                <a:latin typeface="Meiryo UI"/>
                <a:ea typeface="Meiryo UI"/>
              </a:rPr>
              <a:t>、</a:t>
            </a:r>
            <a:r>
              <a:rPr lang="en-US" altLang="ja-JP" sz="1400" dirty="0">
                <a:latin typeface="Meiryo UI"/>
                <a:ea typeface="Meiryo UI"/>
              </a:rPr>
              <a:t>docx</a:t>
            </a:r>
            <a:r>
              <a:rPr lang="ja-JP" altLang="ja-JP" sz="1400" dirty="0">
                <a:latin typeface="Meiryo UI"/>
                <a:ea typeface="Meiryo UI"/>
              </a:rPr>
              <a:t>、</a:t>
            </a:r>
            <a:r>
              <a:rPr lang="en-US" altLang="ja-JP" sz="1400" dirty="0" err="1">
                <a:latin typeface="Meiryo UI"/>
                <a:ea typeface="Meiryo UI"/>
              </a:rPr>
              <a:t>xls</a:t>
            </a:r>
            <a:r>
              <a:rPr lang="ja-JP" altLang="ja-JP" sz="1400" dirty="0">
                <a:latin typeface="Meiryo UI"/>
                <a:ea typeface="Meiryo UI"/>
              </a:rPr>
              <a:t>、</a:t>
            </a:r>
            <a:r>
              <a:rPr lang="en-US" altLang="ja-JP" sz="1400" dirty="0">
                <a:latin typeface="Meiryo UI"/>
                <a:ea typeface="Meiryo UI"/>
              </a:rPr>
              <a:t>xlsx</a:t>
            </a:r>
            <a:r>
              <a:rPr lang="ja-JP" altLang="ja-JP" sz="1400" dirty="0">
                <a:latin typeface="Meiryo UI"/>
                <a:ea typeface="Meiryo UI"/>
              </a:rPr>
              <a:t>、</a:t>
            </a:r>
            <a:r>
              <a:rPr lang="en-US" altLang="ja-JP" sz="1400" dirty="0" err="1">
                <a:latin typeface="Meiryo UI"/>
                <a:ea typeface="Meiryo UI"/>
              </a:rPr>
              <a:t>png</a:t>
            </a:r>
            <a:r>
              <a:rPr lang="ja-JP" altLang="ja-JP" sz="1400" dirty="0">
                <a:latin typeface="Meiryo UI"/>
                <a:ea typeface="Meiryo UI"/>
              </a:rPr>
              <a:t>、</a:t>
            </a:r>
            <a:r>
              <a:rPr lang="en-US" altLang="ja-JP" sz="1400" dirty="0">
                <a:latin typeface="Meiryo UI"/>
                <a:ea typeface="Meiryo UI"/>
              </a:rPr>
              <a:t>bmp</a:t>
            </a:r>
            <a:r>
              <a:rPr lang="ja-JP" altLang="ja-JP" sz="1400" dirty="0">
                <a:latin typeface="Meiryo UI"/>
                <a:ea typeface="Meiryo UI"/>
              </a:rPr>
              <a:t>、</a:t>
            </a:r>
            <a:r>
              <a:rPr lang="en-US" altLang="ja-JP" sz="1400" dirty="0">
                <a:latin typeface="Meiryo UI"/>
                <a:ea typeface="Meiryo UI"/>
              </a:rPr>
              <a:t>jpg</a:t>
            </a:r>
            <a:r>
              <a:rPr lang="ja-JP" altLang="ja-JP" sz="1400" dirty="0">
                <a:latin typeface="Meiryo UI"/>
                <a:ea typeface="Meiryo UI"/>
              </a:rPr>
              <a:t>、</a:t>
            </a:r>
            <a:r>
              <a:rPr lang="en-US" altLang="ja-JP" sz="1400" dirty="0">
                <a:latin typeface="Meiryo UI"/>
                <a:ea typeface="Meiryo UI"/>
              </a:rPr>
              <a:t>jpeg</a:t>
            </a:r>
            <a:r>
              <a:rPr lang="ja-JP" altLang="ja-JP" sz="1400" dirty="0">
                <a:latin typeface="Meiryo UI"/>
                <a:ea typeface="Meiryo UI"/>
              </a:rPr>
              <a:t>、</a:t>
            </a:r>
            <a:r>
              <a:rPr lang="en-US" altLang="ja-JP" sz="1400" dirty="0">
                <a:latin typeface="Meiryo UI"/>
                <a:ea typeface="Meiryo UI"/>
              </a:rPr>
              <a:t>HEIC</a:t>
            </a:r>
            <a:r>
              <a:rPr lang="ja-JP" altLang="ja-JP" sz="1400" dirty="0">
                <a:latin typeface="Meiryo UI"/>
                <a:ea typeface="Meiryo UI"/>
              </a:rPr>
              <a:t>、</a:t>
            </a:r>
            <a:r>
              <a:rPr lang="en-US" altLang="ja-JP" sz="1400" dirty="0">
                <a:latin typeface="Meiryo UI"/>
                <a:ea typeface="Meiryo UI"/>
              </a:rPr>
              <a:t>gif)</a:t>
            </a:r>
          </a:p>
          <a:p>
            <a:endParaRPr lang="en-US" altLang="ja-JP" sz="1400" dirty="0">
              <a:latin typeface="Meiryo UI"/>
              <a:ea typeface="Meiryo UI"/>
            </a:endParaRPr>
          </a:p>
          <a:p>
            <a:r>
              <a:rPr lang="ja-JP" altLang="ja-JP" sz="1400" dirty="0">
                <a:solidFill>
                  <a:srgbClr val="FF0000"/>
                </a:solidFill>
                <a:latin typeface="Meiryo UI"/>
                <a:ea typeface="Meiryo UI"/>
              </a:rPr>
              <a:t>③</a:t>
            </a:r>
            <a:r>
              <a:rPr lang="ja-JP" altLang="en-US" sz="1400" dirty="0">
                <a:solidFill>
                  <a:srgbClr val="FF0000"/>
                </a:solidFill>
                <a:latin typeface="Meiryo UI"/>
                <a:ea typeface="Meiryo UI"/>
              </a:rPr>
              <a:t>　</a:t>
            </a:r>
            <a:r>
              <a:rPr lang="ja-JP" altLang="ja-JP" sz="1400" dirty="0">
                <a:latin typeface="Meiryo UI"/>
                <a:ea typeface="Meiryo UI"/>
              </a:rPr>
              <a:t>アップロードが完了すると「ファイル選択」ボタンの隣にアップロードされたファイルが表示されます。</a:t>
            </a:r>
            <a:endParaRPr lang="ja-JP" altLang="ja-JP" sz="1400" dirty="0">
              <a:ea typeface="游ゴシック"/>
            </a:endParaRPr>
          </a:p>
          <a:p>
            <a:endParaRPr lang="en-US" altLang="ja-JP" sz="1400" dirty="0">
              <a:latin typeface="Meiryo UI"/>
              <a:ea typeface="Meiryo UI"/>
            </a:endParaRPr>
          </a:p>
          <a:p>
            <a:endParaRPr lang="ja-JP" sz="1400" dirty="0">
              <a:latin typeface="Meiryo UI"/>
              <a:ea typeface="Meiryo UI"/>
            </a:endParaRPr>
          </a:p>
        </p:txBody>
      </p:sp>
      <p:sp>
        <p:nvSpPr>
          <p:cNvPr id="30" name="正方形/長方形 11">
            <a:extLst>
              <a:ext uri="{FF2B5EF4-FFF2-40B4-BE49-F238E27FC236}">
                <a16:creationId xmlns:a16="http://schemas.microsoft.com/office/drawing/2014/main" id="{95980729-172A-031C-2CF7-890705480303}"/>
              </a:ext>
            </a:extLst>
          </p:cNvPr>
          <p:cNvSpPr/>
          <p:nvPr/>
        </p:nvSpPr>
        <p:spPr>
          <a:xfrm>
            <a:off x="6355263" y="1439822"/>
            <a:ext cx="5108584" cy="295978"/>
          </a:xfrm>
          <a:prstGeom prst="rect">
            <a:avLst/>
          </a:prstGeom>
          <a:solidFill>
            <a:schemeClr val="accent4">
              <a:lumMod val="20000"/>
              <a:lumOff val="80000"/>
            </a:schemeClr>
          </a:solidFill>
          <a:ln>
            <a:noFill/>
          </a:ln>
        </p:spPr>
        <p:txBody>
          <a:bodyPr wrap="square" lIns="91440" tIns="45720" rIns="91440" bIns="45720" anchor="t">
            <a:spAutoFit/>
          </a:bodyPr>
          <a:lstStyle/>
          <a:p>
            <a:pPr>
              <a:lnSpc>
                <a:spcPts val="1800"/>
              </a:lnSpc>
            </a:pPr>
            <a:r>
              <a:rPr lang="en-US" altLang="ja-JP" sz="1200" dirty="0">
                <a:solidFill>
                  <a:srgbClr val="FF0000"/>
                </a:solidFill>
                <a:latin typeface="Meiryo UI"/>
                <a:ea typeface="Meiryo UI"/>
              </a:rPr>
              <a:t>※</a:t>
            </a:r>
            <a:r>
              <a:rPr lang="en-US" altLang="ja-JP" sz="1200" dirty="0" err="1">
                <a:solidFill>
                  <a:srgbClr val="FF0000"/>
                </a:solidFill>
                <a:latin typeface="Meiryo UI"/>
                <a:ea typeface="Meiryo UI"/>
              </a:rPr>
              <a:t>ファイル名は各項目で指定のファイル名に変更してください</a:t>
            </a:r>
            <a:r>
              <a:rPr lang="en-US" altLang="ja-JP" sz="1200" dirty="0">
                <a:solidFill>
                  <a:srgbClr val="FF0000"/>
                </a:solidFill>
                <a:latin typeface="Meiryo UI"/>
                <a:ea typeface="Meiryo UI"/>
              </a:rPr>
              <a:t>。</a:t>
            </a:r>
          </a:p>
        </p:txBody>
      </p:sp>
    </p:spTree>
    <p:extLst>
      <p:ext uri="{BB962C8B-B14F-4D97-AF65-F5344CB8AC3E}">
        <p14:creationId xmlns:p14="http://schemas.microsoft.com/office/powerpoint/2010/main" val="29798069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4861DB06-FA79-4433-821E-AE3279448A72}"/>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200" b="1" dirty="0">
                <a:solidFill>
                  <a:srgbClr val="0070C0"/>
                </a:solidFill>
                <a:latin typeface="Meiryo UI" panose="020B0604030504040204" pitchFamily="50" charset="-128"/>
                <a:ea typeface="Meiryo UI" panose="020B0604030504040204" pitchFamily="50" charset="-128"/>
              </a:rPr>
              <a:t>経営計画</a:t>
            </a:r>
            <a:r>
              <a:rPr lang="en-US" altLang="zh-TW" sz="2200" b="1" dirty="0">
                <a:solidFill>
                  <a:srgbClr val="0070C0"/>
                </a:solidFill>
                <a:latin typeface="Meiryo UI" panose="020B0604030504040204" pitchFamily="50" charset="-128"/>
                <a:ea typeface="Meiryo UI" panose="020B0604030504040204" pitchFamily="50" charset="-128"/>
              </a:rPr>
              <a:t>/</a:t>
            </a:r>
            <a:r>
              <a:rPr lang="zh-TW" altLang="en-US" sz="2200" b="1" dirty="0">
                <a:solidFill>
                  <a:srgbClr val="0070C0"/>
                </a:solidFill>
                <a:latin typeface="Meiryo UI" panose="020B0604030504040204" pitchFamily="50" charset="-128"/>
                <a:ea typeface="Meiryo UI" panose="020B0604030504040204" pitchFamily="50" charset="-128"/>
              </a:rPr>
              <a:t>補助事業計画</a:t>
            </a:r>
            <a:r>
              <a:rPr lang="ja-JP" altLang="en-US" sz="2200" b="1" dirty="0">
                <a:solidFill>
                  <a:srgbClr val="0070C0"/>
                </a:solidFill>
                <a:latin typeface="Meiryo UI" panose="020B0604030504040204" pitchFamily="50" charset="-128"/>
                <a:ea typeface="Meiryo UI" panose="020B0604030504040204" pitchFamily="50" charset="-128"/>
              </a:rPr>
              <a:t>の入力説明</a:t>
            </a:r>
            <a:r>
              <a:rPr lang="en-US" altLang="ja-JP" sz="2200" b="1" dirty="0">
                <a:solidFill>
                  <a:srgbClr val="0070C0"/>
                </a:solidFill>
                <a:latin typeface="Meiryo UI" panose="020B0604030504040204" pitchFamily="50" charset="-128"/>
                <a:ea typeface="Meiryo UI" panose="020B0604030504040204" pitchFamily="50" charset="-128"/>
              </a:rPr>
              <a:t>(1/2)</a:t>
            </a:r>
          </a:p>
        </p:txBody>
      </p:sp>
      <p:sp>
        <p:nvSpPr>
          <p:cNvPr id="39" name="テキスト ボックス 38">
            <a:extLst>
              <a:ext uri="{FF2B5EF4-FFF2-40B4-BE49-F238E27FC236}">
                <a16:creationId xmlns:a16="http://schemas.microsoft.com/office/drawing/2014/main" id="{AC1BB541-812A-F569-2C2B-D1029BC6A3FD}"/>
              </a:ext>
            </a:extLst>
          </p:cNvPr>
          <p:cNvSpPr txBox="1"/>
          <p:nvPr/>
        </p:nvSpPr>
        <p:spPr>
          <a:xfrm>
            <a:off x="6386083" y="2704831"/>
            <a:ext cx="5269938" cy="3970318"/>
          </a:xfrm>
          <a:prstGeom prst="rect">
            <a:avLst/>
          </a:prstGeom>
          <a:noFill/>
        </p:spPr>
        <p:txBody>
          <a:bodyPr wrap="square" lIns="91440" tIns="45720" rIns="91440" bIns="45720" anchor="t">
            <a:spAutoFit/>
          </a:bodyPr>
          <a:lstStyle/>
          <a:p>
            <a:r>
              <a:rPr lang="ja-JP" altLang="en-US" sz="1400" dirty="0">
                <a:solidFill>
                  <a:srgbClr val="FF0000"/>
                </a:solidFill>
                <a:latin typeface="Meiryo UI" panose="020B0604030504040204" pitchFamily="50" charset="-128"/>
                <a:ea typeface="Meiryo UI" panose="020B0604030504040204" pitchFamily="50" charset="-128"/>
              </a:rPr>
              <a:t>①　</a:t>
            </a:r>
            <a:r>
              <a:rPr lang="ja-JP" altLang="en-US" sz="1400" dirty="0">
                <a:latin typeface="Meiryo UI" panose="020B0604030504040204" pitchFamily="50" charset="-128"/>
                <a:ea typeface="Meiryo UI" panose="020B0604030504040204" pitchFamily="50" charset="-128"/>
              </a:rPr>
              <a:t>選択した段落の文字の大きさを変更できます。　</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②　</a:t>
            </a:r>
            <a:r>
              <a:rPr lang="ja-JP" altLang="en-US" sz="1400" dirty="0">
                <a:latin typeface="Meiryo UI" panose="020B0604030504040204" pitchFamily="50" charset="-128"/>
                <a:ea typeface="Meiryo UI" panose="020B0604030504040204" pitchFamily="50" charset="-128"/>
              </a:rPr>
              <a:t>選択した文字を太字にできます。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③　</a:t>
            </a:r>
            <a:r>
              <a:rPr lang="ja-JP" altLang="en-US" sz="1400" dirty="0">
                <a:latin typeface="Meiryo UI" panose="020B0604030504040204" pitchFamily="50" charset="-128"/>
                <a:ea typeface="Meiryo UI" panose="020B0604030504040204" pitchFamily="50" charset="-128"/>
              </a:rPr>
              <a:t>選択した文字を斜体にできます。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④　</a:t>
            </a:r>
            <a:r>
              <a:rPr lang="en-US" altLang="ja-JP" sz="1400" dirty="0">
                <a:latin typeface="Meiryo UI" panose="020B0604030504040204" pitchFamily="50" charset="-128"/>
                <a:ea typeface="Meiryo UI" panose="020B0604030504040204" pitchFamily="50" charset="-128"/>
              </a:rPr>
              <a:t>URL</a:t>
            </a:r>
            <a:r>
              <a:rPr lang="ja-JP" altLang="en-US" sz="1400" dirty="0">
                <a:latin typeface="Meiryo UI" panose="020B0604030504040204" pitchFamily="50" charset="-128"/>
                <a:ea typeface="Meiryo UI" panose="020B0604030504040204" pitchFamily="50" charset="-128"/>
              </a:rPr>
              <a:t>リンクを貼り付けることができます。</a:t>
            </a: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⑤　</a:t>
            </a:r>
            <a:r>
              <a:rPr lang="ja-JP" altLang="en-US" sz="1400" dirty="0">
                <a:latin typeface="Meiryo UI" panose="020B0604030504040204" pitchFamily="50" charset="-128"/>
                <a:ea typeface="Meiryo UI" panose="020B0604030504040204" pitchFamily="50" charset="-128"/>
              </a:rPr>
              <a:t>選択した部分を箇条書きにできます。</a:t>
            </a:r>
            <a:endParaRPr lang="en-US" altLang="ja-JP" sz="1400" dirty="0">
              <a:latin typeface="Meiryo UI" panose="020B0604030504040204" pitchFamily="50" charset="-128"/>
              <a:ea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⑥　</a:t>
            </a:r>
            <a:r>
              <a:rPr lang="ja-JP" altLang="en-US" sz="1400" dirty="0">
                <a:latin typeface="Meiryo UI" panose="020B0604030504040204" pitchFamily="50" charset="-128"/>
                <a:ea typeface="Meiryo UI" panose="020B0604030504040204" pitchFamily="50" charset="-128"/>
              </a:rPr>
              <a:t>選択した部分を番号付き箇条書きにできます。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a:ea typeface="Meiryo UI"/>
              </a:rPr>
              <a:t>⑦　</a:t>
            </a:r>
            <a:r>
              <a:rPr lang="ja-JP" altLang="en-US" sz="1400" dirty="0">
                <a:latin typeface="Meiryo UI"/>
                <a:ea typeface="Meiryo UI"/>
              </a:rPr>
              <a:t>フォントの色を変更できます。</a:t>
            </a:r>
            <a:endParaRPr lang="en-US" altLang="ja-JP" sz="1400" dirty="0">
              <a:latin typeface="Meiryo UI"/>
              <a:ea typeface="Meiryo UI"/>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a:ea typeface="Meiryo UI"/>
              </a:rPr>
              <a:t>⑧　</a:t>
            </a:r>
            <a:r>
              <a:rPr lang="ja-JP" altLang="en-US" sz="1400" dirty="0">
                <a:latin typeface="Meiryo UI"/>
                <a:ea typeface="Meiryo UI"/>
              </a:rPr>
              <a:t>ハイライトの色を変更できます。</a:t>
            </a:r>
          </a:p>
          <a:p>
            <a:endParaRPr lang="en-US" altLang="ja-JP" sz="1400" dirty="0">
              <a:latin typeface="Meiryo UI"/>
              <a:ea typeface="Meiryo UI"/>
            </a:endParaRPr>
          </a:p>
          <a:p>
            <a:r>
              <a:rPr lang="ja-JP" altLang="en-US" sz="1400" dirty="0">
                <a:solidFill>
                  <a:srgbClr val="FF0000"/>
                </a:solidFill>
                <a:latin typeface="Meiryo UI"/>
                <a:ea typeface="Meiryo UI"/>
              </a:rPr>
              <a:t>⑨　</a:t>
            </a:r>
            <a:r>
              <a:rPr lang="ja-JP" altLang="en-US" sz="1400" dirty="0">
                <a:latin typeface="Meiryo UI" panose="020B0604030504040204" pitchFamily="50" charset="-128"/>
                <a:ea typeface="Meiryo UI" panose="020B0604030504040204" pitchFamily="50" charset="-128"/>
              </a:rPr>
              <a:t>選択した文章を引用表示にできます。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a:ea typeface="Meiryo UI"/>
            </a:endParaRPr>
          </a:p>
        </p:txBody>
      </p:sp>
      <p:pic>
        <p:nvPicPr>
          <p:cNvPr id="54" name="図 53">
            <a:extLst>
              <a:ext uri="{FF2B5EF4-FFF2-40B4-BE49-F238E27FC236}">
                <a16:creationId xmlns:a16="http://schemas.microsoft.com/office/drawing/2014/main" id="{EB4BD702-5A4B-5E12-A4EE-551DBA1000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4809" y="3141099"/>
            <a:ext cx="285765" cy="260363"/>
          </a:xfrm>
          <a:prstGeom prst="rect">
            <a:avLst/>
          </a:prstGeom>
        </p:spPr>
      </p:pic>
      <p:pic>
        <p:nvPicPr>
          <p:cNvPr id="55" name="図 54">
            <a:extLst>
              <a:ext uri="{FF2B5EF4-FFF2-40B4-BE49-F238E27FC236}">
                <a16:creationId xmlns:a16="http://schemas.microsoft.com/office/drawing/2014/main" id="{322D83A3-F098-B428-87EE-3EB842EBA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5612" y="3627074"/>
            <a:ext cx="234962" cy="266714"/>
          </a:xfrm>
          <a:prstGeom prst="rect">
            <a:avLst/>
          </a:prstGeom>
        </p:spPr>
      </p:pic>
      <p:pic>
        <p:nvPicPr>
          <p:cNvPr id="56" name="図 55" descr="グラフィカル ユーザー インターフェイス, テキスト, アプリケーション&#10;&#10;自動的に生成された説明">
            <a:extLst>
              <a:ext uri="{FF2B5EF4-FFF2-40B4-BE49-F238E27FC236}">
                <a16:creationId xmlns:a16="http://schemas.microsoft.com/office/drawing/2014/main" id="{1FD8762A-B2FD-315F-D5A0-A95E0B8ED0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7973" y="4021123"/>
            <a:ext cx="342918" cy="323867"/>
          </a:xfrm>
          <a:prstGeom prst="rect">
            <a:avLst/>
          </a:prstGeom>
        </p:spPr>
      </p:pic>
      <p:pic>
        <p:nvPicPr>
          <p:cNvPr id="57" name="図 56">
            <a:extLst>
              <a:ext uri="{FF2B5EF4-FFF2-40B4-BE49-F238E27FC236}">
                <a16:creationId xmlns:a16="http://schemas.microsoft.com/office/drawing/2014/main" id="{42637408-2F11-A9E8-D9AC-B452825782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2142" y="4455625"/>
            <a:ext cx="336567" cy="247663"/>
          </a:xfrm>
          <a:prstGeom prst="rect">
            <a:avLst/>
          </a:prstGeom>
        </p:spPr>
      </p:pic>
      <p:sp>
        <p:nvSpPr>
          <p:cNvPr id="2" name="テキスト プレースホルダ 38">
            <a:extLst>
              <a:ext uri="{FF2B5EF4-FFF2-40B4-BE49-F238E27FC236}">
                <a16:creationId xmlns:a16="http://schemas.microsoft.com/office/drawing/2014/main" id="{7E749235-F3E6-00DF-8289-9DFECDDF5749}"/>
              </a:ext>
            </a:extLst>
          </p:cNvPr>
          <p:cNvSpPr txBox="1">
            <a:spLocks/>
          </p:cNvSpPr>
          <p:nvPr/>
        </p:nvSpPr>
        <p:spPr>
          <a:xfrm>
            <a:off x="6338092" y="1065503"/>
            <a:ext cx="5574508" cy="1233772"/>
          </a:xfrm>
          <a:prstGeom prst="rect">
            <a:avLst/>
          </a:prstGeom>
          <a:solidFill>
            <a:schemeClr val="accent4">
              <a:lumMod val="20000"/>
              <a:lumOff val="80000"/>
            </a:schemeClr>
          </a:solidFill>
          <a:ln>
            <a:noFill/>
          </a:ln>
        </p:spPr>
        <p:txBody>
          <a:bodyPr vert="horz" wrap="square" lIns="216000" tIns="108000" rIns="216000" bIns="108000" rtlCol="0" anchor="t">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1400" dirty="0">
                <a:latin typeface="Meiryo UI"/>
                <a:ea typeface="Meiryo UI"/>
              </a:rPr>
              <a:t>※</a:t>
            </a:r>
            <a:r>
              <a:rPr lang="ja-JP" altLang="en-US" sz="1400">
                <a:latin typeface="Meiryo UI"/>
                <a:ea typeface="Meiryo UI"/>
              </a:rPr>
              <a:t>経営計画</a:t>
            </a:r>
            <a:r>
              <a:rPr lang="en-US" altLang="ja-JP" sz="1400" dirty="0">
                <a:latin typeface="Meiryo UI"/>
                <a:ea typeface="Meiryo UI"/>
              </a:rPr>
              <a:t>/</a:t>
            </a:r>
            <a:r>
              <a:rPr lang="ja-JP" altLang="en-US" sz="1400">
                <a:latin typeface="Meiryo UI"/>
                <a:ea typeface="Meiryo UI"/>
              </a:rPr>
              <a:t>補助事業計画の入力画面については、提出する文章のフォント、文字のサイズ、文字の色、配置（段落の追加、箇条書きなど）を編集できます。また、図表やリンクの追加も可能です。</a:t>
            </a:r>
            <a:endParaRPr lang="en-US" altLang="ja-JP" sz="1400">
              <a:latin typeface="Meiryo UI"/>
              <a:ea typeface="Meiryo UI"/>
            </a:endParaRPr>
          </a:p>
          <a:p>
            <a:pPr marL="0" indent="0">
              <a:buNone/>
            </a:pPr>
            <a:r>
              <a:rPr lang="ja-JP" altLang="en-US" sz="1400">
                <a:latin typeface="Meiryo UI"/>
                <a:ea typeface="Meiryo UI"/>
              </a:rPr>
              <a:t>入力方法は以下を参考にしてください。</a:t>
            </a:r>
          </a:p>
        </p:txBody>
      </p:sp>
      <p:pic>
        <p:nvPicPr>
          <p:cNvPr id="14" name="Picture 13">
            <a:extLst>
              <a:ext uri="{FF2B5EF4-FFF2-40B4-BE49-F238E27FC236}">
                <a16:creationId xmlns:a16="http://schemas.microsoft.com/office/drawing/2014/main" id="{D191923B-ADBF-B518-0942-3A04E143D588}"/>
              </a:ext>
            </a:extLst>
          </p:cNvPr>
          <p:cNvPicPr>
            <a:picLocks noChangeAspect="1"/>
          </p:cNvPicPr>
          <p:nvPr/>
        </p:nvPicPr>
        <p:blipFill>
          <a:blip r:embed="rId6"/>
          <a:stretch>
            <a:fillRect/>
          </a:stretch>
        </p:blipFill>
        <p:spPr>
          <a:xfrm>
            <a:off x="8723357" y="5253267"/>
            <a:ext cx="306162" cy="277586"/>
          </a:xfrm>
          <a:prstGeom prst="rect">
            <a:avLst/>
          </a:prstGeom>
        </p:spPr>
      </p:pic>
      <p:pic>
        <p:nvPicPr>
          <p:cNvPr id="15" name="Picture 14">
            <a:extLst>
              <a:ext uri="{FF2B5EF4-FFF2-40B4-BE49-F238E27FC236}">
                <a16:creationId xmlns:a16="http://schemas.microsoft.com/office/drawing/2014/main" id="{2BF54985-E02F-097F-B478-DD870B6B4500}"/>
              </a:ext>
            </a:extLst>
          </p:cNvPr>
          <p:cNvPicPr>
            <a:picLocks noChangeAspect="1"/>
          </p:cNvPicPr>
          <p:nvPr/>
        </p:nvPicPr>
        <p:blipFill>
          <a:blip r:embed="rId7"/>
          <a:stretch>
            <a:fillRect/>
          </a:stretch>
        </p:blipFill>
        <p:spPr>
          <a:xfrm>
            <a:off x="8907718" y="5675757"/>
            <a:ext cx="401411" cy="263979"/>
          </a:xfrm>
          <a:prstGeom prst="rect">
            <a:avLst/>
          </a:prstGeom>
        </p:spPr>
      </p:pic>
      <p:pic>
        <p:nvPicPr>
          <p:cNvPr id="19" name="図 18">
            <a:extLst>
              <a:ext uri="{FF2B5EF4-FFF2-40B4-BE49-F238E27FC236}">
                <a16:creationId xmlns:a16="http://schemas.microsoft.com/office/drawing/2014/main" id="{6CB58E5C-5B93-6578-6C63-202810FF6115}"/>
              </a:ext>
            </a:extLst>
          </p:cNvPr>
          <p:cNvPicPr>
            <a:picLocks noChangeAspect="1"/>
          </p:cNvPicPr>
          <p:nvPr/>
        </p:nvPicPr>
        <p:blipFill rotWithShape="1">
          <a:blip r:embed="rId8"/>
          <a:srcRect l="28045" t="40186" r="17441" b="29384"/>
          <a:stretch/>
        </p:blipFill>
        <p:spPr>
          <a:xfrm>
            <a:off x="3004375" y="4455625"/>
            <a:ext cx="2579285" cy="1340377"/>
          </a:xfrm>
          <a:prstGeom prst="rect">
            <a:avLst/>
          </a:prstGeom>
          <a:ln w="38100">
            <a:solidFill>
              <a:schemeClr val="tx1"/>
            </a:solidFill>
          </a:ln>
        </p:spPr>
      </p:pic>
      <p:pic>
        <p:nvPicPr>
          <p:cNvPr id="34" name="図 33">
            <a:extLst>
              <a:ext uri="{FF2B5EF4-FFF2-40B4-BE49-F238E27FC236}">
                <a16:creationId xmlns:a16="http://schemas.microsoft.com/office/drawing/2014/main" id="{A56262D6-9845-0996-EC14-94DDDA61D491}"/>
              </a:ext>
            </a:extLst>
          </p:cNvPr>
          <p:cNvPicPr>
            <a:picLocks noChangeAspect="1"/>
          </p:cNvPicPr>
          <p:nvPr/>
        </p:nvPicPr>
        <p:blipFill>
          <a:blip r:embed="rId9"/>
          <a:stretch>
            <a:fillRect/>
          </a:stretch>
        </p:blipFill>
        <p:spPr>
          <a:xfrm>
            <a:off x="2999798" y="2030698"/>
            <a:ext cx="2803758" cy="952332"/>
          </a:xfrm>
          <a:prstGeom prst="rect">
            <a:avLst/>
          </a:prstGeom>
          <a:ln w="38100">
            <a:solidFill>
              <a:schemeClr val="tx1"/>
            </a:solidFill>
          </a:ln>
        </p:spPr>
      </p:pic>
      <p:pic>
        <p:nvPicPr>
          <p:cNvPr id="36" name="図 35">
            <a:extLst>
              <a:ext uri="{FF2B5EF4-FFF2-40B4-BE49-F238E27FC236}">
                <a16:creationId xmlns:a16="http://schemas.microsoft.com/office/drawing/2014/main" id="{042B6E53-92AF-BC68-303A-AE274882337B}"/>
              </a:ext>
            </a:extLst>
          </p:cNvPr>
          <p:cNvPicPr>
            <a:picLocks noChangeAspect="1"/>
          </p:cNvPicPr>
          <p:nvPr/>
        </p:nvPicPr>
        <p:blipFill>
          <a:blip r:embed="rId10"/>
          <a:stretch>
            <a:fillRect/>
          </a:stretch>
        </p:blipFill>
        <p:spPr>
          <a:xfrm>
            <a:off x="10035937" y="2736635"/>
            <a:ext cx="945186" cy="249280"/>
          </a:xfrm>
          <a:prstGeom prst="rect">
            <a:avLst/>
          </a:prstGeom>
        </p:spPr>
      </p:pic>
      <p:sp>
        <p:nvSpPr>
          <p:cNvPr id="38" name="角丸四角形 7">
            <a:extLst>
              <a:ext uri="{FF2B5EF4-FFF2-40B4-BE49-F238E27FC236}">
                <a16:creationId xmlns:a16="http://schemas.microsoft.com/office/drawing/2014/main" id="{ED6B4C47-B15A-B891-0A90-F5C1A2B9CDA4}"/>
              </a:ext>
            </a:extLst>
          </p:cNvPr>
          <p:cNvSpPr/>
          <p:nvPr/>
        </p:nvSpPr>
        <p:spPr>
          <a:xfrm>
            <a:off x="3100128" y="2101308"/>
            <a:ext cx="1270536" cy="30917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70" name="角丸四角形 7">
            <a:extLst>
              <a:ext uri="{FF2B5EF4-FFF2-40B4-BE49-F238E27FC236}">
                <a16:creationId xmlns:a16="http://schemas.microsoft.com/office/drawing/2014/main" id="{A5E2097A-6A93-EDCB-F59F-2974CFD9B4F8}"/>
              </a:ext>
            </a:extLst>
          </p:cNvPr>
          <p:cNvSpPr/>
          <p:nvPr/>
        </p:nvSpPr>
        <p:spPr>
          <a:xfrm>
            <a:off x="4470994" y="2101308"/>
            <a:ext cx="261261" cy="30917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71" name="角丸四角形 7">
            <a:extLst>
              <a:ext uri="{FF2B5EF4-FFF2-40B4-BE49-F238E27FC236}">
                <a16:creationId xmlns:a16="http://schemas.microsoft.com/office/drawing/2014/main" id="{BE9D3062-9D6F-0087-2A7A-D6B6901A8126}"/>
              </a:ext>
            </a:extLst>
          </p:cNvPr>
          <p:cNvSpPr/>
          <p:nvPr/>
        </p:nvSpPr>
        <p:spPr>
          <a:xfrm>
            <a:off x="4794538" y="2101308"/>
            <a:ext cx="261261" cy="30917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73" name="角丸四角形 7">
            <a:extLst>
              <a:ext uri="{FF2B5EF4-FFF2-40B4-BE49-F238E27FC236}">
                <a16:creationId xmlns:a16="http://schemas.microsoft.com/office/drawing/2014/main" id="{4D217F35-8193-0E3D-6E10-ACB405D93090}"/>
              </a:ext>
            </a:extLst>
          </p:cNvPr>
          <p:cNvSpPr/>
          <p:nvPr/>
        </p:nvSpPr>
        <p:spPr>
          <a:xfrm>
            <a:off x="3065526" y="4514834"/>
            <a:ext cx="261261" cy="30917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74" name="角丸四角形 7">
            <a:extLst>
              <a:ext uri="{FF2B5EF4-FFF2-40B4-BE49-F238E27FC236}">
                <a16:creationId xmlns:a16="http://schemas.microsoft.com/office/drawing/2014/main" id="{BEF8C51B-FB65-536E-F066-D445E2127E9A}"/>
              </a:ext>
            </a:extLst>
          </p:cNvPr>
          <p:cNvSpPr/>
          <p:nvPr/>
        </p:nvSpPr>
        <p:spPr>
          <a:xfrm>
            <a:off x="3508268" y="4514834"/>
            <a:ext cx="261261" cy="30917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75" name="角丸四角形 7">
            <a:extLst>
              <a:ext uri="{FF2B5EF4-FFF2-40B4-BE49-F238E27FC236}">
                <a16:creationId xmlns:a16="http://schemas.microsoft.com/office/drawing/2014/main" id="{098D5D7D-1A87-EDE3-7892-67C13CCDC67A}"/>
              </a:ext>
            </a:extLst>
          </p:cNvPr>
          <p:cNvSpPr/>
          <p:nvPr/>
        </p:nvSpPr>
        <p:spPr>
          <a:xfrm>
            <a:off x="4400545" y="4514834"/>
            <a:ext cx="509124" cy="30917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76" name="角丸四角形 7">
            <a:extLst>
              <a:ext uri="{FF2B5EF4-FFF2-40B4-BE49-F238E27FC236}">
                <a16:creationId xmlns:a16="http://schemas.microsoft.com/office/drawing/2014/main" id="{A379CFDC-8180-9604-824C-5739BEAA8A3B}"/>
              </a:ext>
            </a:extLst>
          </p:cNvPr>
          <p:cNvSpPr/>
          <p:nvPr/>
        </p:nvSpPr>
        <p:spPr>
          <a:xfrm>
            <a:off x="5008838" y="4514834"/>
            <a:ext cx="509124" cy="30917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77" name="テキスト ボックス 76">
            <a:extLst>
              <a:ext uri="{FF2B5EF4-FFF2-40B4-BE49-F238E27FC236}">
                <a16:creationId xmlns:a16="http://schemas.microsoft.com/office/drawing/2014/main" id="{D5CD8D2D-C7F6-7FA5-9EF5-3ED0E576EBBF}"/>
              </a:ext>
            </a:extLst>
          </p:cNvPr>
          <p:cNvSpPr txBox="1"/>
          <p:nvPr/>
        </p:nvSpPr>
        <p:spPr>
          <a:xfrm>
            <a:off x="4717419" y="1696671"/>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③</a:t>
            </a:r>
            <a:endParaRPr kumimoji="1" lang="ja-JP" altLang="en-US" dirty="0"/>
          </a:p>
        </p:txBody>
      </p:sp>
      <p:sp>
        <p:nvSpPr>
          <p:cNvPr id="79" name="テキスト ボックス 78">
            <a:extLst>
              <a:ext uri="{FF2B5EF4-FFF2-40B4-BE49-F238E27FC236}">
                <a16:creationId xmlns:a16="http://schemas.microsoft.com/office/drawing/2014/main" id="{93925457-9AC2-2E73-67EA-E58ADB4A2B98}"/>
              </a:ext>
            </a:extLst>
          </p:cNvPr>
          <p:cNvSpPr txBox="1"/>
          <p:nvPr/>
        </p:nvSpPr>
        <p:spPr>
          <a:xfrm>
            <a:off x="3060199" y="1696671"/>
            <a:ext cx="415498" cy="369332"/>
          </a:xfrm>
          <a:prstGeom prst="rect">
            <a:avLst/>
          </a:prstGeom>
          <a:noFill/>
        </p:spPr>
        <p:txBody>
          <a:bodyPr wrap="square" rtlCol="0">
            <a:spAutoFit/>
          </a:bodyPr>
          <a:lstStyle/>
          <a:p>
            <a:r>
              <a:rPr kumimoji="1" lang="ja-JP" altLang="en-US" dirty="0">
                <a:solidFill>
                  <a:srgbClr val="FF0000"/>
                </a:solidFill>
                <a:latin typeface="Meiryo UI"/>
                <a:ea typeface="Meiryo UI"/>
              </a:rPr>
              <a:t>①</a:t>
            </a:r>
            <a:endParaRPr kumimoji="1" lang="ja-JP" altLang="en-US" dirty="0"/>
          </a:p>
        </p:txBody>
      </p:sp>
      <p:sp>
        <p:nvSpPr>
          <p:cNvPr id="80" name="テキスト ボックス 79">
            <a:extLst>
              <a:ext uri="{FF2B5EF4-FFF2-40B4-BE49-F238E27FC236}">
                <a16:creationId xmlns:a16="http://schemas.microsoft.com/office/drawing/2014/main" id="{21A3B5E5-80BB-43CC-08C2-008529E58AD9}"/>
              </a:ext>
            </a:extLst>
          </p:cNvPr>
          <p:cNvSpPr txBox="1"/>
          <p:nvPr/>
        </p:nvSpPr>
        <p:spPr>
          <a:xfrm>
            <a:off x="4382471" y="1696671"/>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②</a:t>
            </a:r>
            <a:endParaRPr kumimoji="1" lang="ja-JP" altLang="en-US" dirty="0"/>
          </a:p>
        </p:txBody>
      </p:sp>
      <p:sp>
        <p:nvSpPr>
          <p:cNvPr id="81" name="テキスト ボックス 80">
            <a:extLst>
              <a:ext uri="{FF2B5EF4-FFF2-40B4-BE49-F238E27FC236}">
                <a16:creationId xmlns:a16="http://schemas.microsoft.com/office/drawing/2014/main" id="{EE7253F2-76FB-E3E1-1224-943FBD2B7FAD}"/>
              </a:ext>
            </a:extLst>
          </p:cNvPr>
          <p:cNvSpPr txBox="1"/>
          <p:nvPr/>
        </p:nvSpPr>
        <p:spPr>
          <a:xfrm>
            <a:off x="2992463" y="4096334"/>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④</a:t>
            </a:r>
            <a:endParaRPr kumimoji="1" lang="ja-JP" altLang="en-US" dirty="0"/>
          </a:p>
        </p:txBody>
      </p:sp>
      <p:sp>
        <p:nvSpPr>
          <p:cNvPr id="82" name="テキスト ボックス 81">
            <a:extLst>
              <a:ext uri="{FF2B5EF4-FFF2-40B4-BE49-F238E27FC236}">
                <a16:creationId xmlns:a16="http://schemas.microsoft.com/office/drawing/2014/main" id="{7F0FB432-20CD-CAB7-6A8D-AB53AAD9CA9B}"/>
              </a:ext>
            </a:extLst>
          </p:cNvPr>
          <p:cNvSpPr txBox="1"/>
          <p:nvPr/>
        </p:nvSpPr>
        <p:spPr>
          <a:xfrm>
            <a:off x="3425511" y="4096334"/>
            <a:ext cx="415498" cy="369332"/>
          </a:xfrm>
          <a:prstGeom prst="rect">
            <a:avLst/>
          </a:prstGeom>
          <a:noFill/>
        </p:spPr>
        <p:txBody>
          <a:bodyPr wrap="square" rtlCol="0">
            <a:spAutoFit/>
          </a:bodyPr>
          <a:lstStyle/>
          <a:p>
            <a:r>
              <a:rPr kumimoji="1" lang="ja-JP" altLang="en-US" dirty="0">
                <a:solidFill>
                  <a:srgbClr val="FF0000"/>
                </a:solidFill>
                <a:latin typeface="Meiryo UI"/>
                <a:ea typeface="Meiryo UI"/>
              </a:rPr>
              <a:t>⑤</a:t>
            </a:r>
            <a:endParaRPr kumimoji="1" lang="ja-JP" altLang="en-US" dirty="0"/>
          </a:p>
        </p:txBody>
      </p:sp>
      <p:sp>
        <p:nvSpPr>
          <p:cNvPr id="83" name="テキスト ボックス 82">
            <a:extLst>
              <a:ext uri="{FF2B5EF4-FFF2-40B4-BE49-F238E27FC236}">
                <a16:creationId xmlns:a16="http://schemas.microsoft.com/office/drawing/2014/main" id="{1B374338-68C8-1276-31C2-A9DAA5BA96F7}"/>
              </a:ext>
            </a:extLst>
          </p:cNvPr>
          <p:cNvSpPr txBox="1"/>
          <p:nvPr/>
        </p:nvSpPr>
        <p:spPr>
          <a:xfrm>
            <a:off x="4367806" y="4096334"/>
            <a:ext cx="415498" cy="369332"/>
          </a:xfrm>
          <a:prstGeom prst="rect">
            <a:avLst/>
          </a:prstGeom>
          <a:noFill/>
        </p:spPr>
        <p:txBody>
          <a:bodyPr wrap="square" rtlCol="0">
            <a:spAutoFit/>
          </a:bodyPr>
          <a:lstStyle/>
          <a:p>
            <a:r>
              <a:rPr kumimoji="1" lang="ja-JP" altLang="en-US" dirty="0">
                <a:solidFill>
                  <a:srgbClr val="FF0000"/>
                </a:solidFill>
                <a:latin typeface="Meiryo UI"/>
                <a:ea typeface="Meiryo UI"/>
              </a:rPr>
              <a:t>⑦</a:t>
            </a:r>
            <a:endParaRPr kumimoji="1" lang="ja-JP" altLang="en-US" dirty="0"/>
          </a:p>
        </p:txBody>
      </p:sp>
      <p:sp>
        <p:nvSpPr>
          <p:cNvPr id="84" name="テキスト ボックス 83">
            <a:extLst>
              <a:ext uri="{FF2B5EF4-FFF2-40B4-BE49-F238E27FC236}">
                <a16:creationId xmlns:a16="http://schemas.microsoft.com/office/drawing/2014/main" id="{4C5C3E53-3C19-1A62-CC98-ECBC8B877EDD}"/>
              </a:ext>
            </a:extLst>
          </p:cNvPr>
          <p:cNvSpPr txBox="1"/>
          <p:nvPr/>
        </p:nvSpPr>
        <p:spPr>
          <a:xfrm>
            <a:off x="4905797" y="4096334"/>
            <a:ext cx="415498" cy="369332"/>
          </a:xfrm>
          <a:prstGeom prst="rect">
            <a:avLst/>
          </a:prstGeom>
          <a:noFill/>
        </p:spPr>
        <p:txBody>
          <a:bodyPr wrap="square" rtlCol="0">
            <a:spAutoFit/>
          </a:bodyPr>
          <a:lstStyle/>
          <a:p>
            <a:r>
              <a:rPr kumimoji="1" lang="ja-JP" altLang="en-US" dirty="0">
                <a:solidFill>
                  <a:srgbClr val="FF0000"/>
                </a:solidFill>
                <a:latin typeface="Meiryo UI"/>
                <a:ea typeface="Meiryo UI"/>
              </a:rPr>
              <a:t>⑧</a:t>
            </a:r>
            <a:endParaRPr kumimoji="1" lang="ja-JP" altLang="en-US" dirty="0"/>
          </a:p>
        </p:txBody>
      </p:sp>
      <p:sp>
        <p:nvSpPr>
          <p:cNvPr id="85" name="角丸四角形 7">
            <a:extLst>
              <a:ext uri="{FF2B5EF4-FFF2-40B4-BE49-F238E27FC236}">
                <a16:creationId xmlns:a16="http://schemas.microsoft.com/office/drawing/2014/main" id="{81D5D63C-96D8-6C99-F7EE-BAA1CE5FFD4C}"/>
              </a:ext>
            </a:extLst>
          </p:cNvPr>
          <p:cNvSpPr/>
          <p:nvPr/>
        </p:nvSpPr>
        <p:spPr>
          <a:xfrm>
            <a:off x="3898815" y="4514834"/>
            <a:ext cx="316126" cy="30917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86" name="テキスト ボックス 85">
            <a:extLst>
              <a:ext uri="{FF2B5EF4-FFF2-40B4-BE49-F238E27FC236}">
                <a16:creationId xmlns:a16="http://schemas.microsoft.com/office/drawing/2014/main" id="{B598D9CF-97AC-816E-8168-6A2B8F913209}"/>
              </a:ext>
            </a:extLst>
          </p:cNvPr>
          <p:cNvSpPr txBox="1"/>
          <p:nvPr/>
        </p:nvSpPr>
        <p:spPr>
          <a:xfrm>
            <a:off x="3830983" y="4096334"/>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⑥</a:t>
            </a:r>
            <a:endParaRPr kumimoji="1" lang="ja-JP" altLang="en-US" dirty="0"/>
          </a:p>
        </p:txBody>
      </p:sp>
      <p:sp>
        <p:nvSpPr>
          <p:cNvPr id="87" name="角丸四角形 7">
            <a:extLst>
              <a:ext uri="{FF2B5EF4-FFF2-40B4-BE49-F238E27FC236}">
                <a16:creationId xmlns:a16="http://schemas.microsoft.com/office/drawing/2014/main" id="{FB5F3043-E388-72A5-B36D-E83DDD1899E0}"/>
              </a:ext>
            </a:extLst>
          </p:cNvPr>
          <p:cNvSpPr/>
          <p:nvPr/>
        </p:nvSpPr>
        <p:spPr>
          <a:xfrm>
            <a:off x="4388103" y="5000832"/>
            <a:ext cx="347739" cy="30917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90" name="テキスト ボックス 89">
            <a:extLst>
              <a:ext uri="{FF2B5EF4-FFF2-40B4-BE49-F238E27FC236}">
                <a16:creationId xmlns:a16="http://schemas.microsoft.com/office/drawing/2014/main" id="{209D3B50-3136-32DD-5C98-BB8F13022E50}"/>
              </a:ext>
            </a:extLst>
          </p:cNvPr>
          <p:cNvSpPr txBox="1"/>
          <p:nvPr/>
        </p:nvSpPr>
        <p:spPr>
          <a:xfrm>
            <a:off x="4367806" y="5346187"/>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⑨</a:t>
            </a:r>
            <a:endParaRPr kumimoji="1" lang="ja-JP" altLang="en-US" dirty="0"/>
          </a:p>
        </p:txBody>
      </p:sp>
      <p:pic>
        <p:nvPicPr>
          <p:cNvPr id="91" name="図 90">
            <a:extLst>
              <a:ext uri="{FF2B5EF4-FFF2-40B4-BE49-F238E27FC236}">
                <a16:creationId xmlns:a16="http://schemas.microsoft.com/office/drawing/2014/main" id="{3567C7F6-C74C-3F1A-DC9D-01AD737CEBC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52865" y="6150939"/>
            <a:ext cx="336567" cy="279414"/>
          </a:xfrm>
          <a:prstGeom prst="rect">
            <a:avLst/>
          </a:prstGeom>
        </p:spPr>
      </p:pic>
      <p:pic>
        <p:nvPicPr>
          <p:cNvPr id="92" name="図 91">
            <a:extLst>
              <a:ext uri="{FF2B5EF4-FFF2-40B4-BE49-F238E27FC236}">
                <a16:creationId xmlns:a16="http://schemas.microsoft.com/office/drawing/2014/main" id="{2039F903-9F47-77B9-2753-70C50AA4C2E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73264" y="4866683"/>
            <a:ext cx="285765" cy="260363"/>
          </a:xfrm>
          <a:prstGeom prst="rect">
            <a:avLst/>
          </a:prstGeom>
        </p:spPr>
      </p:pic>
      <p:grpSp>
        <p:nvGrpSpPr>
          <p:cNvPr id="94" name="グループ化 93">
            <a:extLst>
              <a:ext uri="{FF2B5EF4-FFF2-40B4-BE49-F238E27FC236}">
                <a16:creationId xmlns:a16="http://schemas.microsoft.com/office/drawing/2014/main" id="{DF87FB8E-7901-1C79-93C2-795F3CE06024}"/>
              </a:ext>
            </a:extLst>
          </p:cNvPr>
          <p:cNvGrpSpPr/>
          <p:nvPr/>
        </p:nvGrpSpPr>
        <p:grpSpPr>
          <a:xfrm>
            <a:off x="197209" y="1012582"/>
            <a:ext cx="2556397" cy="5567065"/>
            <a:chOff x="197209" y="1012582"/>
            <a:chExt cx="2556397" cy="5567065"/>
          </a:xfrm>
        </p:grpSpPr>
        <p:pic>
          <p:nvPicPr>
            <p:cNvPr id="69" name="図 68">
              <a:extLst>
                <a:ext uri="{FF2B5EF4-FFF2-40B4-BE49-F238E27FC236}">
                  <a16:creationId xmlns:a16="http://schemas.microsoft.com/office/drawing/2014/main" id="{D1B68740-F965-A919-DC5B-4EF43D7BEE31}"/>
                </a:ext>
              </a:extLst>
            </p:cNvPr>
            <p:cNvPicPr>
              <a:picLocks noChangeAspect="1"/>
            </p:cNvPicPr>
            <p:nvPr/>
          </p:nvPicPr>
          <p:blipFill>
            <a:blip r:embed="rId13"/>
            <a:stretch>
              <a:fillRect/>
            </a:stretch>
          </p:blipFill>
          <p:spPr>
            <a:xfrm>
              <a:off x="197209" y="1012582"/>
              <a:ext cx="2556397" cy="5567065"/>
            </a:xfrm>
            <a:prstGeom prst="rect">
              <a:avLst/>
            </a:prstGeom>
          </p:spPr>
        </p:pic>
        <p:sp>
          <p:nvSpPr>
            <p:cNvPr id="93" name="正方形/長方形 92">
              <a:extLst>
                <a:ext uri="{FF2B5EF4-FFF2-40B4-BE49-F238E27FC236}">
                  <a16:creationId xmlns:a16="http://schemas.microsoft.com/office/drawing/2014/main" id="{A08F2027-E097-1B97-61F3-1AA127A57A26}"/>
                </a:ext>
              </a:extLst>
            </p:cNvPr>
            <p:cNvSpPr/>
            <p:nvPr/>
          </p:nvSpPr>
          <p:spPr>
            <a:xfrm>
              <a:off x="262623" y="1066801"/>
              <a:ext cx="1212784" cy="248920"/>
            </a:xfrm>
            <a:prstGeom prst="rect">
              <a:avLst/>
            </a:prstGeom>
            <a:solidFill>
              <a:srgbClr val="3337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6790291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4861DB06-FA79-4433-821E-AE3279448A72}"/>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200" b="1" dirty="0">
                <a:solidFill>
                  <a:srgbClr val="0070C0"/>
                </a:solidFill>
                <a:latin typeface="Meiryo UI" panose="020B0604030504040204" pitchFamily="50" charset="-128"/>
                <a:ea typeface="Meiryo UI" panose="020B0604030504040204" pitchFamily="50" charset="-128"/>
              </a:rPr>
              <a:t>経営計画</a:t>
            </a:r>
            <a:r>
              <a:rPr lang="en-US" altLang="zh-TW" sz="2200" b="1" dirty="0">
                <a:solidFill>
                  <a:srgbClr val="0070C0"/>
                </a:solidFill>
                <a:latin typeface="Meiryo UI" panose="020B0604030504040204" pitchFamily="50" charset="-128"/>
                <a:ea typeface="Meiryo UI" panose="020B0604030504040204" pitchFamily="50" charset="-128"/>
              </a:rPr>
              <a:t>/</a:t>
            </a:r>
            <a:r>
              <a:rPr lang="zh-TW" altLang="en-US" sz="2200" b="1" dirty="0">
                <a:solidFill>
                  <a:srgbClr val="0070C0"/>
                </a:solidFill>
                <a:latin typeface="Meiryo UI" panose="020B0604030504040204" pitchFamily="50" charset="-128"/>
                <a:ea typeface="Meiryo UI" panose="020B0604030504040204" pitchFamily="50" charset="-128"/>
              </a:rPr>
              <a:t>補助事業計画</a:t>
            </a:r>
            <a:r>
              <a:rPr lang="ja-JP" altLang="en-US" sz="2200" b="1" dirty="0">
                <a:solidFill>
                  <a:srgbClr val="0070C0"/>
                </a:solidFill>
                <a:latin typeface="Meiryo UI" panose="020B0604030504040204" pitchFamily="50" charset="-128"/>
                <a:ea typeface="Meiryo UI" panose="020B0604030504040204" pitchFamily="50" charset="-128"/>
              </a:rPr>
              <a:t>の入力説明</a:t>
            </a:r>
            <a:r>
              <a:rPr lang="en-US" altLang="ja-JP" sz="2200" b="1" dirty="0">
                <a:solidFill>
                  <a:srgbClr val="0070C0"/>
                </a:solidFill>
                <a:latin typeface="Meiryo UI" panose="020B0604030504040204" pitchFamily="50" charset="-128"/>
                <a:ea typeface="Meiryo UI" panose="020B0604030504040204" pitchFamily="50" charset="-128"/>
              </a:rPr>
              <a:t>(2/2)</a:t>
            </a:r>
          </a:p>
        </p:txBody>
      </p:sp>
      <p:sp>
        <p:nvSpPr>
          <p:cNvPr id="15" name="テキスト ボックス 14">
            <a:extLst>
              <a:ext uri="{FF2B5EF4-FFF2-40B4-BE49-F238E27FC236}">
                <a16:creationId xmlns:a16="http://schemas.microsoft.com/office/drawing/2014/main" id="{1F3E5D4B-4261-DB3A-BBEE-BCBFF680720F}"/>
              </a:ext>
            </a:extLst>
          </p:cNvPr>
          <p:cNvSpPr txBox="1"/>
          <p:nvPr/>
        </p:nvSpPr>
        <p:spPr>
          <a:xfrm>
            <a:off x="6323276" y="2466043"/>
            <a:ext cx="5269938" cy="1384995"/>
          </a:xfrm>
          <a:prstGeom prst="rect">
            <a:avLst/>
          </a:prstGeom>
          <a:noFill/>
        </p:spPr>
        <p:txBody>
          <a:bodyPr wrap="square">
            <a:spAutoFit/>
          </a:bodyPr>
          <a:lstStyle/>
          <a:p>
            <a:r>
              <a:rPr lang="ja-JP" altLang="en-US" sz="1400" dirty="0">
                <a:solidFill>
                  <a:srgbClr val="FF0000"/>
                </a:solidFill>
                <a:latin typeface="Meiryo UI" panose="020B0604030504040204" pitchFamily="50" charset="-128"/>
                <a:ea typeface="Meiryo UI" panose="020B0604030504040204" pitchFamily="50" charset="-128"/>
              </a:rPr>
              <a:t>①　</a:t>
            </a:r>
            <a:r>
              <a:rPr lang="ja-JP" altLang="en-US" sz="1400" dirty="0">
                <a:latin typeface="Meiryo UI" panose="020B0604030504040204" pitchFamily="50" charset="-128"/>
                <a:ea typeface="Meiryo UI" panose="020B0604030504040204" pitchFamily="50" charset="-128"/>
              </a:rPr>
              <a:t>画像の挿入ができます。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②　</a:t>
            </a:r>
            <a:r>
              <a:rPr lang="ja-JP" altLang="en-US" sz="1400" dirty="0">
                <a:latin typeface="Meiryo UI" panose="020B0604030504040204" pitchFamily="50" charset="-128"/>
                <a:ea typeface="Meiryo UI" panose="020B0604030504040204" pitchFamily="50" charset="-128"/>
              </a:rPr>
              <a:t>「表の挿入」で縦横のセル数を選択し、カーソルのある部分に</a:t>
            </a:r>
            <a:r>
              <a:rPr lang="ja-JP" altLang="en-US" sz="1400">
                <a:latin typeface="Meiryo UI" panose="020B0604030504040204" pitchFamily="50" charset="-128"/>
                <a:ea typeface="Meiryo UI" panose="020B0604030504040204" pitchFamily="50" charset="-128"/>
              </a:rPr>
              <a:t>表を</a:t>
            </a:r>
            <a:endParaRPr lang="en-US" altLang="ja-JP" sz="1400">
              <a:latin typeface="Meiryo UI" panose="020B0604030504040204" pitchFamily="50" charset="-128"/>
              <a:ea typeface="Meiryo UI" panose="020B0604030504040204" pitchFamily="50" charset="-128"/>
            </a:endParaRPr>
          </a:p>
          <a:p>
            <a:r>
              <a:rPr lang="ja-JP" altLang="en-US" sz="1400">
                <a:latin typeface="Meiryo UI" panose="020B0604030504040204" pitchFamily="50" charset="-128"/>
                <a:ea typeface="Meiryo UI" panose="020B0604030504040204" pitchFamily="50" charset="-128"/>
              </a:rPr>
              <a:t>作成できます。作成した表のセル、行、列の簡単な編集ができます。</a:t>
            </a:r>
            <a:endParaRPr lang="en-US" altLang="ja-JP" sz="140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423C7349-3001-7484-E462-21DFD4B439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0462" y="2569029"/>
            <a:ext cx="203210" cy="184159"/>
          </a:xfrm>
          <a:prstGeom prst="rect">
            <a:avLst/>
          </a:prstGeom>
        </p:spPr>
      </p:pic>
      <p:pic>
        <p:nvPicPr>
          <p:cNvPr id="19" name="図 18">
            <a:extLst>
              <a:ext uri="{FF2B5EF4-FFF2-40B4-BE49-F238E27FC236}">
                <a16:creationId xmlns:a16="http://schemas.microsoft.com/office/drawing/2014/main" id="{A501523C-9D8B-9237-A039-3540E12427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5516" y="3160174"/>
            <a:ext cx="317516" cy="222261"/>
          </a:xfrm>
          <a:prstGeom prst="rect">
            <a:avLst/>
          </a:prstGeom>
        </p:spPr>
      </p:pic>
      <p:pic>
        <p:nvPicPr>
          <p:cNvPr id="3" name="図 2">
            <a:extLst>
              <a:ext uri="{FF2B5EF4-FFF2-40B4-BE49-F238E27FC236}">
                <a16:creationId xmlns:a16="http://schemas.microsoft.com/office/drawing/2014/main" id="{633D6723-A589-882C-7D54-A1EBB4C7A0E1}"/>
              </a:ext>
            </a:extLst>
          </p:cNvPr>
          <p:cNvPicPr>
            <a:picLocks noChangeAspect="1"/>
          </p:cNvPicPr>
          <p:nvPr/>
        </p:nvPicPr>
        <p:blipFill rotWithShape="1">
          <a:blip r:embed="rId4"/>
          <a:srcRect l="28045" t="40186" r="17441" b="29384"/>
          <a:stretch/>
        </p:blipFill>
        <p:spPr>
          <a:xfrm>
            <a:off x="2986233" y="1116128"/>
            <a:ext cx="1761686" cy="915495"/>
          </a:xfrm>
          <a:prstGeom prst="rect">
            <a:avLst/>
          </a:prstGeom>
          <a:ln w="38100">
            <a:solidFill>
              <a:schemeClr val="tx1"/>
            </a:solidFill>
          </a:ln>
        </p:spPr>
      </p:pic>
      <p:pic>
        <p:nvPicPr>
          <p:cNvPr id="6" name="図 5">
            <a:extLst>
              <a:ext uri="{FF2B5EF4-FFF2-40B4-BE49-F238E27FC236}">
                <a16:creationId xmlns:a16="http://schemas.microsoft.com/office/drawing/2014/main" id="{1F37EEE1-1A1C-F78B-8752-FEF16BC24911}"/>
              </a:ext>
            </a:extLst>
          </p:cNvPr>
          <p:cNvPicPr>
            <a:picLocks noChangeAspect="1"/>
          </p:cNvPicPr>
          <p:nvPr/>
        </p:nvPicPr>
        <p:blipFill>
          <a:blip r:embed="rId5"/>
          <a:stretch>
            <a:fillRect/>
          </a:stretch>
        </p:blipFill>
        <p:spPr>
          <a:xfrm>
            <a:off x="3561891" y="1770969"/>
            <a:ext cx="2372056" cy="1219370"/>
          </a:xfrm>
          <a:prstGeom prst="rect">
            <a:avLst/>
          </a:prstGeom>
        </p:spPr>
      </p:pic>
      <p:pic>
        <p:nvPicPr>
          <p:cNvPr id="25" name="図 24">
            <a:extLst>
              <a:ext uri="{FF2B5EF4-FFF2-40B4-BE49-F238E27FC236}">
                <a16:creationId xmlns:a16="http://schemas.microsoft.com/office/drawing/2014/main" id="{AD79575D-1EA9-1B9E-B84A-77B94B824EA2}"/>
              </a:ext>
            </a:extLst>
          </p:cNvPr>
          <p:cNvPicPr>
            <a:picLocks noChangeAspect="1"/>
          </p:cNvPicPr>
          <p:nvPr/>
        </p:nvPicPr>
        <p:blipFill rotWithShape="1">
          <a:blip r:embed="rId4"/>
          <a:srcRect l="28045" t="40186" r="17441" b="29384"/>
          <a:stretch/>
        </p:blipFill>
        <p:spPr>
          <a:xfrm>
            <a:off x="2986233" y="3501965"/>
            <a:ext cx="1761686" cy="915495"/>
          </a:xfrm>
          <a:prstGeom prst="rect">
            <a:avLst/>
          </a:prstGeom>
          <a:ln w="38100">
            <a:solidFill>
              <a:schemeClr val="tx1"/>
            </a:solidFill>
          </a:ln>
        </p:spPr>
      </p:pic>
      <p:pic>
        <p:nvPicPr>
          <p:cNvPr id="24" name="図 23">
            <a:extLst>
              <a:ext uri="{FF2B5EF4-FFF2-40B4-BE49-F238E27FC236}">
                <a16:creationId xmlns:a16="http://schemas.microsoft.com/office/drawing/2014/main" id="{D357BE8A-3FBE-9027-0167-CC0C5370854A}"/>
              </a:ext>
            </a:extLst>
          </p:cNvPr>
          <p:cNvPicPr>
            <a:picLocks noChangeAspect="1"/>
          </p:cNvPicPr>
          <p:nvPr/>
        </p:nvPicPr>
        <p:blipFill>
          <a:blip r:embed="rId6"/>
          <a:stretch>
            <a:fillRect/>
          </a:stretch>
        </p:blipFill>
        <p:spPr>
          <a:xfrm>
            <a:off x="3561891" y="4139476"/>
            <a:ext cx="2191056" cy="2257740"/>
          </a:xfrm>
          <a:prstGeom prst="rect">
            <a:avLst/>
          </a:prstGeom>
        </p:spPr>
      </p:pic>
      <p:sp>
        <p:nvSpPr>
          <p:cNvPr id="26" name="角丸四角形 7">
            <a:extLst>
              <a:ext uri="{FF2B5EF4-FFF2-40B4-BE49-F238E27FC236}">
                <a16:creationId xmlns:a16="http://schemas.microsoft.com/office/drawing/2014/main" id="{A7E71045-2614-1B9E-C3CB-C43DE36C4AE0}"/>
              </a:ext>
            </a:extLst>
          </p:cNvPr>
          <p:cNvSpPr/>
          <p:nvPr/>
        </p:nvSpPr>
        <p:spPr>
          <a:xfrm>
            <a:off x="3618583" y="1461799"/>
            <a:ext cx="242218" cy="242924"/>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27" name="角丸四角形 7">
            <a:extLst>
              <a:ext uri="{FF2B5EF4-FFF2-40B4-BE49-F238E27FC236}">
                <a16:creationId xmlns:a16="http://schemas.microsoft.com/office/drawing/2014/main" id="{BB8E4561-DAF4-3AF7-C849-0C257E52F014}"/>
              </a:ext>
            </a:extLst>
          </p:cNvPr>
          <p:cNvSpPr/>
          <p:nvPr/>
        </p:nvSpPr>
        <p:spPr>
          <a:xfrm>
            <a:off x="4194011" y="3855184"/>
            <a:ext cx="429103" cy="242924"/>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grpSp>
        <p:nvGrpSpPr>
          <p:cNvPr id="30" name="グループ化 29">
            <a:extLst>
              <a:ext uri="{FF2B5EF4-FFF2-40B4-BE49-F238E27FC236}">
                <a16:creationId xmlns:a16="http://schemas.microsoft.com/office/drawing/2014/main" id="{34696B07-0BFD-9008-14ED-3544835AB656}"/>
              </a:ext>
            </a:extLst>
          </p:cNvPr>
          <p:cNvGrpSpPr/>
          <p:nvPr/>
        </p:nvGrpSpPr>
        <p:grpSpPr>
          <a:xfrm>
            <a:off x="197209" y="1012582"/>
            <a:ext cx="2556397" cy="5567065"/>
            <a:chOff x="197209" y="1012582"/>
            <a:chExt cx="2556397" cy="5567065"/>
          </a:xfrm>
        </p:grpSpPr>
        <p:pic>
          <p:nvPicPr>
            <p:cNvPr id="4" name="図 3">
              <a:extLst>
                <a:ext uri="{FF2B5EF4-FFF2-40B4-BE49-F238E27FC236}">
                  <a16:creationId xmlns:a16="http://schemas.microsoft.com/office/drawing/2014/main" id="{90267D25-E884-B3FA-598D-80D16D14D8BF}"/>
                </a:ext>
              </a:extLst>
            </p:cNvPr>
            <p:cNvPicPr>
              <a:picLocks noChangeAspect="1"/>
            </p:cNvPicPr>
            <p:nvPr/>
          </p:nvPicPr>
          <p:blipFill>
            <a:blip r:embed="rId7"/>
            <a:stretch>
              <a:fillRect/>
            </a:stretch>
          </p:blipFill>
          <p:spPr>
            <a:xfrm>
              <a:off x="197209" y="1012582"/>
              <a:ext cx="2556397" cy="5567065"/>
            </a:xfrm>
            <a:prstGeom prst="rect">
              <a:avLst/>
            </a:prstGeom>
          </p:spPr>
        </p:pic>
        <p:sp>
          <p:nvSpPr>
            <p:cNvPr id="28" name="正方形/長方形 27">
              <a:extLst>
                <a:ext uri="{FF2B5EF4-FFF2-40B4-BE49-F238E27FC236}">
                  <a16:creationId xmlns:a16="http://schemas.microsoft.com/office/drawing/2014/main" id="{12ED6185-BF8A-082A-4AC6-EB0AF12BF2F7}"/>
                </a:ext>
              </a:extLst>
            </p:cNvPr>
            <p:cNvSpPr/>
            <p:nvPr/>
          </p:nvSpPr>
          <p:spPr>
            <a:xfrm>
              <a:off x="262623" y="1066801"/>
              <a:ext cx="1212784" cy="248920"/>
            </a:xfrm>
            <a:prstGeom prst="rect">
              <a:avLst/>
            </a:prstGeom>
            <a:solidFill>
              <a:srgbClr val="3337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kumimoji="1" lang="ja-JP" altLang="en-US" sz="1000" dirty="0">
                <a:solidFill>
                  <a:srgbClr val="FF0000"/>
                </a:solidFill>
                <a:latin typeface="Meiryo UI" panose="020B0604030504040204" pitchFamily="50" charset="-128"/>
                <a:ea typeface="Meiryo UI" panose="020B0604030504040204" pitchFamily="50" charset="-128"/>
              </a:endParaRPr>
            </a:p>
          </p:txBody>
        </p:sp>
      </p:grpSp>
      <p:sp>
        <p:nvSpPr>
          <p:cNvPr id="2" name="テキスト ボックス 1">
            <a:extLst>
              <a:ext uri="{FF2B5EF4-FFF2-40B4-BE49-F238E27FC236}">
                <a16:creationId xmlns:a16="http://schemas.microsoft.com/office/drawing/2014/main" id="{0D3C3E27-D686-1F2C-8692-D1B71E6B47C3}"/>
              </a:ext>
            </a:extLst>
          </p:cNvPr>
          <p:cNvSpPr txBox="1"/>
          <p:nvPr/>
        </p:nvSpPr>
        <p:spPr>
          <a:xfrm>
            <a:off x="5525503" y="907776"/>
            <a:ext cx="415498" cy="369332"/>
          </a:xfrm>
          <a:prstGeom prst="rect">
            <a:avLst/>
          </a:prstGeom>
          <a:noFill/>
        </p:spPr>
        <p:txBody>
          <a:bodyPr wrap="square" rtlCol="0">
            <a:spAutoFit/>
          </a:bodyPr>
          <a:lstStyle/>
          <a:p>
            <a:r>
              <a:rPr kumimoji="1" lang="ja-JP" altLang="en-US" dirty="0">
                <a:solidFill>
                  <a:srgbClr val="FF0000"/>
                </a:solidFill>
                <a:latin typeface="Meiryo UI"/>
                <a:ea typeface="Meiryo UI"/>
              </a:rPr>
              <a:t>①</a:t>
            </a:r>
            <a:endParaRPr kumimoji="1" lang="ja-JP" altLang="en-US" dirty="0"/>
          </a:p>
        </p:txBody>
      </p:sp>
      <p:sp>
        <p:nvSpPr>
          <p:cNvPr id="5" name="角丸四角形 7">
            <a:extLst>
              <a:ext uri="{FF2B5EF4-FFF2-40B4-BE49-F238E27FC236}">
                <a16:creationId xmlns:a16="http://schemas.microsoft.com/office/drawing/2014/main" id="{085AE0A8-FA20-A998-A3AB-29FDA32F638F}"/>
              </a:ext>
            </a:extLst>
          </p:cNvPr>
          <p:cNvSpPr/>
          <p:nvPr/>
        </p:nvSpPr>
        <p:spPr>
          <a:xfrm>
            <a:off x="2858080" y="891063"/>
            <a:ext cx="3166201" cy="2257740"/>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7" name="角丸四角形 7">
            <a:extLst>
              <a:ext uri="{FF2B5EF4-FFF2-40B4-BE49-F238E27FC236}">
                <a16:creationId xmlns:a16="http://schemas.microsoft.com/office/drawing/2014/main" id="{779BA627-2809-1010-7615-6FBA4A58249F}"/>
              </a:ext>
            </a:extLst>
          </p:cNvPr>
          <p:cNvSpPr/>
          <p:nvPr/>
        </p:nvSpPr>
        <p:spPr>
          <a:xfrm>
            <a:off x="2858076" y="3206084"/>
            <a:ext cx="3166201" cy="3364597"/>
          </a:xfrm>
          <a:prstGeom prst="roundRect">
            <a:avLst/>
          </a:prstGeom>
          <a:noFill/>
          <a:ln w="19050">
            <a:solidFill>
              <a:srgbClr val="FF0000"/>
            </a:solidFill>
            <a:miter lim="800000"/>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B81E04D8-2570-1EB3-24EF-225D79B0DD16}"/>
              </a:ext>
            </a:extLst>
          </p:cNvPr>
          <p:cNvSpPr txBox="1"/>
          <p:nvPr/>
        </p:nvSpPr>
        <p:spPr>
          <a:xfrm>
            <a:off x="5529956" y="3382032"/>
            <a:ext cx="415498" cy="369332"/>
          </a:xfrm>
          <a:prstGeom prst="rect">
            <a:avLst/>
          </a:prstGeom>
          <a:noFill/>
        </p:spPr>
        <p:txBody>
          <a:bodyPr wrap="square" rtlCol="0">
            <a:spAutoFit/>
          </a:bodyPr>
          <a:lstStyle/>
          <a:p>
            <a:r>
              <a:rPr lang="ja-JP" altLang="en-US" dirty="0">
                <a:solidFill>
                  <a:srgbClr val="FF0000"/>
                </a:solidFill>
                <a:latin typeface="Meiryo UI"/>
                <a:ea typeface="Meiryo UI"/>
              </a:rPr>
              <a:t>②</a:t>
            </a:r>
            <a:endParaRPr kumimoji="1" lang="ja-JP" altLang="en-US" dirty="0"/>
          </a:p>
        </p:txBody>
      </p:sp>
    </p:spTree>
    <p:extLst>
      <p:ext uri="{BB962C8B-B14F-4D97-AF65-F5344CB8AC3E}">
        <p14:creationId xmlns:p14="http://schemas.microsoft.com/office/powerpoint/2010/main" val="37354142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E18C7-BC40-30C0-3257-5297121E0ECE}"/>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4AFCF424-0E3E-3B47-8DB2-49FE1C491F1E}"/>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よくあるご質問（操作方法お問い合わせ窓口）</a:t>
            </a:r>
            <a:endParaRPr kumimoji="1" lang="ja-JP" altLang="en-US" sz="2200" b="1" dirty="0">
              <a:solidFill>
                <a:srgbClr val="0070C0"/>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0504D573-9A84-BBA6-0266-7F4FCB784B38}"/>
              </a:ext>
            </a:extLst>
          </p:cNvPr>
          <p:cNvSpPr txBox="1"/>
          <p:nvPr/>
        </p:nvSpPr>
        <p:spPr>
          <a:xfrm>
            <a:off x="156243" y="749808"/>
            <a:ext cx="11055274" cy="566928"/>
          </a:xfrm>
          <a:prstGeom prst="rect">
            <a:avLst/>
          </a:prstGeom>
          <a:solidFill>
            <a:schemeClr val="accent1">
              <a:lumMod val="20000"/>
              <a:lumOff val="80000"/>
            </a:schemeClr>
          </a:solidFill>
        </p:spPr>
        <p:txBody>
          <a:bodyPr wrap="square" lIns="91440" tIns="45720" rIns="91440" bIns="45720" rtlCol="0" anchor="ctr">
            <a:noAutofit/>
          </a:bodyPr>
          <a:lstStyle>
            <a:defPPr>
              <a:defRPr lang="ja-JP"/>
            </a:defPPr>
            <a:lvl1pPr marL="285750" indent="-285750">
              <a:lnSpc>
                <a:spcPts val="1800"/>
              </a:lnSpc>
              <a:buFont typeface="Wingdings" panose="05000000000000000000" pitchFamily="2" charset="2"/>
              <a:buChar char="u"/>
              <a:defRPr sz="1400">
                <a:latin typeface="Meiryo UI" panose="020B0604030504040204" pitchFamily="50" charset="-128"/>
                <a:ea typeface="Meiryo UI" panose="020B0604030504040204" pitchFamily="50" charset="-128"/>
              </a:defRPr>
            </a:lvl1pPr>
            <a:lvl2pPr lvl="1">
              <a:lnSpc>
                <a:spcPts val="1800"/>
              </a:lnSpc>
              <a:defRPr sz="1400">
                <a:latin typeface="Meiryo UI" panose="020B0604030504040204" pitchFamily="50" charset="-128"/>
                <a:ea typeface="Meiryo UI" panose="020B0604030504040204" pitchFamily="50" charset="-128"/>
              </a:defRPr>
            </a:lvl2pPr>
          </a:lstStyle>
          <a:p>
            <a:pPr marL="0" indent="0">
              <a:buNone/>
            </a:pPr>
            <a:r>
              <a:rPr lang="en-US" altLang="ja-JP" sz="1400" dirty="0">
                <a:latin typeface="Meiryo UI"/>
                <a:ea typeface="Meiryo UI"/>
              </a:rPr>
              <a:t>Q:</a:t>
            </a:r>
            <a:r>
              <a:rPr lang="ja-JP" altLang="en-US" sz="1400" dirty="0">
                <a:latin typeface="Meiryo UI"/>
                <a:ea typeface="Meiryo UI"/>
              </a:rPr>
              <a:t>電子申請システムの操作方法についての問い合わせ窓口はありますか？</a:t>
            </a:r>
          </a:p>
        </p:txBody>
      </p:sp>
      <p:sp>
        <p:nvSpPr>
          <p:cNvPr id="8" name="テキスト ボックス 7">
            <a:extLst>
              <a:ext uri="{FF2B5EF4-FFF2-40B4-BE49-F238E27FC236}">
                <a16:creationId xmlns:a16="http://schemas.microsoft.com/office/drawing/2014/main" id="{0217BFAA-6D14-3F61-8963-68CDB9DF8923}"/>
              </a:ext>
            </a:extLst>
          </p:cNvPr>
          <p:cNvSpPr txBox="1"/>
          <p:nvPr/>
        </p:nvSpPr>
        <p:spPr>
          <a:xfrm>
            <a:off x="156243" y="1390943"/>
            <a:ext cx="11055274" cy="3550334"/>
          </a:xfrm>
          <a:prstGeom prst="rect">
            <a:avLst/>
          </a:prstGeom>
          <a:solidFill>
            <a:schemeClr val="accent2">
              <a:lumMod val="20000"/>
              <a:lumOff val="80000"/>
            </a:schemeClr>
          </a:solidFill>
        </p:spPr>
        <p:txBody>
          <a:bodyPr wrap="square" lIns="91440" tIns="45720" rIns="91440" bIns="45720" rtlCol="0" anchor="ctr">
            <a:noAutofit/>
          </a:bodyPr>
          <a:lstStyle>
            <a:defPPr>
              <a:defRPr lang="ja-JP"/>
            </a:defPPr>
            <a:lvl1pPr marL="285750" indent="-285750">
              <a:lnSpc>
                <a:spcPts val="1800"/>
              </a:lnSpc>
              <a:buFont typeface="Wingdings" panose="05000000000000000000" pitchFamily="2" charset="2"/>
              <a:buChar char="u"/>
              <a:defRPr sz="1400">
                <a:latin typeface="Meiryo UI" panose="020B0604030504040204" pitchFamily="50" charset="-128"/>
                <a:ea typeface="Meiryo UI" panose="020B0604030504040204" pitchFamily="50" charset="-128"/>
              </a:defRPr>
            </a:lvl1pPr>
            <a:lvl2pPr lvl="1">
              <a:lnSpc>
                <a:spcPts val="1800"/>
              </a:lnSpc>
              <a:defRPr sz="1400">
                <a:latin typeface="Meiryo UI" panose="020B0604030504040204" pitchFamily="50" charset="-128"/>
                <a:ea typeface="Meiryo UI" panose="020B0604030504040204" pitchFamily="50" charset="-128"/>
              </a:defRPr>
            </a:lvl2pPr>
          </a:lstStyle>
          <a:p>
            <a:pPr marL="0" indent="0">
              <a:buNone/>
            </a:pPr>
            <a:r>
              <a:rPr lang="en-US" altLang="ja-JP" sz="1400" dirty="0">
                <a:latin typeface="Meiryo UI"/>
                <a:ea typeface="Meiryo UI"/>
              </a:rPr>
              <a:t>A:</a:t>
            </a:r>
            <a:r>
              <a:rPr lang="ja-JP" altLang="en-US" dirty="0">
                <a:latin typeface="Meiryo UI"/>
                <a:ea typeface="Meiryo UI"/>
              </a:rPr>
              <a:t>あります。以下までお電話ください。</a:t>
            </a:r>
            <a:endParaRPr lang="en-US" altLang="ja-JP" dirty="0">
              <a:latin typeface="Meiryo UI"/>
              <a:ea typeface="Meiryo UI"/>
            </a:endParaRPr>
          </a:p>
          <a:p>
            <a:pPr marL="0" indent="0">
              <a:buNone/>
            </a:pPr>
            <a:endParaRPr lang="en-US" altLang="ja-JP" dirty="0">
              <a:latin typeface="Meiryo UI"/>
              <a:ea typeface="Meiryo UI"/>
            </a:endParaRPr>
          </a:p>
          <a:p>
            <a:pPr marL="0" indent="0">
              <a:buNone/>
            </a:pPr>
            <a:r>
              <a:rPr lang="ja-JP" altLang="en-US" dirty="0">
                <a:latin typeface="Meiryo UI"/>
                <a:ea typeface="Meiryo UI"/>
              </a:rPr>
              <a:t>　　●</a:t>
            </a:r>
            <a:r>
              <a:rPr lang="ja-JP" altLang="en-US" b="1" dirty="0">
                <a:latin typeface="Meiryo UI"/>
                <a:ea typeface="Meiryo UI"/>
              </a:rPr>
              <a:t>電子申請システムの操作に係るお問い合わせ窓口（商工会地区）</a:t>
            </a:r>
          </a:p>
          <a:p>
            <a:pPr marL="0" indent="0">
              <a:buNone/>
            </a:pPr>
            <a:r>
              <a:rPr lang="ja-JP" altLang="en-US" dirty="0">
                <a:latin typeface="Meiryo UI"/>
                <a:ea typeface="Meiryo UI"/>
              </a:rPr>
              <a:t>　　　 ☎　</a:t>
            </a:r>
            <a:r>
              <a:rPr lang="en-US" altLang="ja-JP" dirty="0">
                <a:latin typeface="Meiryo UI"/>
                <a:ea typeface="Meiryo UI"/>
              </a:rPr>
              <a:t>03-6705-0156</a:t>
            </a:r>
          </a:p>
          <a:p>
            <a:pPr marL="0" indent="0">
              <a:buNone/>
            </a:pPr>
            <a:r>
              <a:rPr lang="ja-JP" altLang="en-US" dirty="0">
                <a:latin typeface="Meiryo UI"/>
                <a:ea typeface="Meiryo UI"/>
              </a:rPr>
              <a:t>　　　 受付時間 </a:t>
            </a:r>
            <a:r>
              <a:rPr lang="en-US" altLang="ja-JP" dirty="0">
                <a:latin typeface="Meiryo UI"/>
                <a:ea typeface="Meiryo UI"/>
              </a:rPr>
              <a:t>9:00</a:t>
            </a:r>
            <a:r>
              <a:rPr lang="ja-JP" altLang="en-US" dirty="0">
                <a:latin typeface="Meiryo UI"/>
                <a:ea typeface="Meiryo UI"/>
              </a:rPr>
              <a:t>～</a:t>
            </a:r>
            <a:r>
              <a:rPr lang="en-US" altLang="ja-JP" dirty="0">
                <a:latin typeface="Meiryo UI"/>
                <a:ea typeface="Meiryo UI"/>
              </a:rPr>
              <a:t>12:00､13:00</a:t>
            </a:r>
            <a:r>
              <a:rPr lang="ja-JP" altLang="en-US" dirty="0">
                <a:latin typeface="Meiryo UI"/>
                <a:ea typeface="Meiryo UI"/>
              </a:rPr>
              <a:t>～</a:t>
            </a:r>
            <a:r>
              <a:rPr lang="en-US" altLang="ja-JP" dirty="0">
                <a:latin typeface="Meiryo UI"/>
                <a:ea typeface="Meiryo UI"/>
              </a:rPr>
              <a:t>17:00</a:t>
            </a:r>
          </a:p>
          <a:p>
            <a:pPr marL="0" indent="0">
              <a:buNone/>
            </a:pPr>
            <a:r>
              <a:rPr lang="ja-JP" altLang="en-US" dirty="0">
                <a:latin typeface="Meiryo UI"/>
                <a:ea typeface="Meiryo UI"/>
              </a:rPr>
              <a:t>　　　 </a:t>
            </a:r>
            <a:r>
              <a:rPr lang="en-US" altLang="ja-JP" dirty="0">
                <a:latin typeface="Meiryo UI"/>
                <a:ea typeface="Meiryo UI"/>
              </a:rPr>
              <a:t>※</a:t>
            </a:r>
            <a:r>
              <a:rPr lang="ja-JP" altLang="en-US" dirty="0">
                <a:latin typeface="Meiryo UI"/>
                <a:ea typeface="Meiryo UI"/>
              </a:rPr>
              <a:t>土日祝日、年末年始の休業日を除く</a:t>
            </a:r>
          </a:p>
          <a:p>
            <a:pPr marL="0" indent="0">
              <a:buNone/>
            </a:pPr>
            <a:r>
              <a:rPr lang="ja-JP" altLang="en-US" dirty="0">
                <a:latin typeface="Meiryo UI"/>
                <a:ea typeface="Meiryo UI"/>
              </a:rPr>
              <a:t>　　　 </a:t>
            </a:r>
            <a:r>
              <a:rPr lang="en-US" altLang="ja-JP" dirty="0">
                <a:latin typeface="Meiryo UI"/>
                <a:ea typeface="Meiryo UI"/>
              </a:rPr>
              <a:t>※</a:t>
            </a:r>
            <a:r>
              <a:rPr lang="ja-JP" altLang="en-US" dirty="0">
                <a:latin typeface="Meiryo UI"/>
                <a:ea typeface="Meiryo UI"/>
              </a:rPr>
              <a:t>お電話はお間違いのないようお願いいたします（通話料がかかります）</a:t>
            </a:r>
            <a:endParaRPr lang="en-US" altLang="ja-JP" dirty="0">
              <a:latin typeface="Meiryo UI"/>
              <a:ea typeface="Meiryo UI"/>
            </a:endParaRPr>
          </a:p>
          <a:p>
            <a:pPr marL="0" indent="0">
              <a:buNone/>
            </a:pPr>
            <a:r>
              <a:rPr lang="ja-JP" altLang="en-US" dirty="0">
                <a:latin typeface="Meiryo UI"/>
                <a:ea typeface="Meiryo UI"/>
              </a:rPr>
              <a:t>　　　 </a:t>
            </a:r>
            <a:r>
              <a:rPr lang="en-US" altLang="ja-JP" dirty="0">
                <a:latin typeface="Meiryo UI"/>
                <a:ea typeface="Meiryo UI"/>
              </a:rPr>
              <a:t>※</a:t>
            </a:r>
            <a:r>
              <a:rPr lang="ja-JP" altLang="en-US" dirty="0">
                <a:latin typeface="Meiryo UI"/>
                <a:ea typeface="Meiryo UI"/>
              </a:rPr>
              <a:t>本補助金の概要や制度の詳細、補助金内容のお問い合わせ先については、小規模事業者持続化補助金＜一般型＞のホームページを</a:t>
            </a:r>
            <a:endParaRPr lang="en-US" altLang="ja-JP" dirty="0">
              <a:latin typeface="Meiryo UI"/>
              <a:ea typeface="Meiryo UI"/>
            </a:endParaRPr>
          </a:p>
          <a:p>
            <a:pPr marL="0" indent="0">
              <a:buNone/>
            </a:pPr>
            <a:r>
              <a:rPr lang="en-US" altLang="ja-JP" dirty="0">
                <a:latin typeface="Meiryo UI"/>
                <a:ea typeface="Meiryo UI"/>
              </a:rPr>
              <a:t>       </a:t>
            </a:r>
            <a:r>
              <a:rPr lang="ja-JP" altLang="en-US" dirty="0">
                <a:latin typeface="Meiryo UI"/>
                <a:ea typeface="Meiryo UI"/>
              </a:rPr>
              <a:t>ご参照ください。</a:t>
            </a:r>
          </a:p>
          <a:p>
            <a:pPr marL="0" indent="0">
              <a:buNone/>
            </a:pPr>
            <a:r>
              <a:rPr lang="en-US" altLang="ja-JP" dirty="0">
                <a:latin typeface="Meiryo UI"/>
                <a:ea typeface="Meiryo UI"/>
              </a:rPr>
              <a:t>       </a:t>
            </a:r>
            <a:r>
              <a:rPr lang="en-US" altLang="ja-JP" dirty="0">
                <a:latin typeface="Meiryo UI"/>
                <a:ea typeface="Meiryo UI"/>
                <a:hlinkClick r:id="rId2"/>
              </a:rPr>
              <a:t>https://www.shokokai.or.jp/jizokuka_</a:t>
            </a:r>
            <a:r>
              <a:rPr lang="en-US" altLang="ja-JP">
                <a:latin typeface="Meiryo UI"/>
                <a:ea typeface="Meiryo UI"/>
                <a:hlinkClick r:id="rId2"/>
              </a:rPr>
              <a:t>r1h/</a:t>
            </a:r>
            <a:endParaRPr lang="ja-JP" altLang="en-US" dirty="0">
              <a:latin typeface="Meiryo UI"/>
              <a:ea typeface="Meiryo UI"/>
            </a:endParaRPr>
          </a:p>
          <a:p>
            <a:pPr marL="0" indent="0">
              <a:buNone/>
            </a:pPr>
            <a:endParaRPr lang="ja-JP" altLang="en-US" sz="1400" dirty="0">
              <a:latin typeface="Meiryo UI"/>
              <a:ea typeface="Meiryo UI"/>
            </a:endParaRPr>
          </a:p>
        </p:txBody>
      </p:sp>
    </p:spTree>
    <p:extLst>
      <p:ext uri="{BB962C8B-B14F-4D97-AF65-F5344CB8AC3E}">
        <p14:creationId xmlns:p14="http://schemas.microsoft.com/office/powerpoint/2010/main" val="865590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テキスト ボックス 47">
            <a:extLst>
              <a:ext uri="{FF2B5EF4-FFF2-40B4-BE49-F238E27FC236}">
                <a16:creationId xmlns:a16="http://schemas.microsoft.com/office/drawing/2014/main" id="{0101E7D8-C184-400A-B64C-DF6552ABEBAF}"/>
              </a:ext>
            </a:extLst>
          </p:cNvPr>
          <p:cNvSpPr txBox="1"/>
          <p:nvPr/>
        </p:nvSpPr>
        <p:spPr>
          <a:xfrm>
            <a:off x="6308688" y="2138638"/>
            <a:ext cx="5727069" cy="3447098"/>
          </a:xfrm>
          <a:prstGeom prst="rect">
            <a:avLst/>
          </a:prstGeom>
          <a:noFill/>
        </p:spPr>
        <p:txBody>
          <a:bodyPr wrap="square" rtlCol="0">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r>
              <a:rPr lang="en-US" altLang="ja-JP" sz="1400" dirty="0">
                <a:solidFill>
                  <a:schemeClr val="tx1"/>
                </a:solidFill>
              </a:rPr>
              <a:t>【</a:t>
            </a:r>
            <a:r>
              <a:rPr lang="ja-JP" altLang="en-US" sz="1400" dirty="0">
                <a:solidFill>
                  <a:schemeClr val="tx1"/>
                </a:solidFill>
              </a:rPr>
              <a:t>ログイン</a:t>
            </a:r>
            <a:r>
              <a:rPr lang="en-US" altLang="ja-JP" sz="1400" dirty="0">
                <a:solidFill>
                  <a:schemeClr val="tx1"/>
                </a:solidFill>
              </a:rPr>
              <a:t>】</a:t>
            </a:r>
          </a:p>
          <a:p>
            <a:endParaRPr lang="en-US" altLang="ja-JP" sz="1400" dirty="0">
              <a:solidFill>
                <a:schemeClr val="tx1"/>
              </a:solidFill>
            </a:endParaRPr>
          </a:p>
          <a:p>
            <a:pPr marL="270000" indent="-270000"/>
            <a:r>
              <a:rPr lang="ja-JP" altLang="en-US" sz="1400" dirty="0"/>
              <a:t>①</a:t>
            </a:r>
            <a:r>
              <a:rPr lang="ja-JP" altLang="en-US" sz="1400" dirty="0">
                <a:solidFill>
                  <a:schemeClr val="tx1"/>
                </a:solidFill>
              </a:rPr>
              <a:t>　以下</a:t>
            </a:r>
            <a:r>
              <a:rPr lang="en-US" altLang="ja-JP" sz="1400" dirty="0">
                <a:solidFill>
                  <a:schemeClr val="tx1"/>
                </a:solidFill>
              </a:rPr>
              <a:t>URL</a:t>
            </a:r>
            <a:r>
              <a:rPr lang="ja-JP" altLang="en-US" sz="1400" dirty="0">
                <a:solidFill>
                  <a:schemeClr val="tx1"/>
                </a:solidFill>
              </a:rPr>
              <a:t>にアクセスし、「ログインして申請を開始する」を押してください。</a:t>
            </a:r>
            <a:endParaRPr lang="en-US" altLang="ja-JP" sz="1400" dirty="0">
              <a:solidFill>
                <a:schemeClr val="tx1"/>
              </a:solidFill>
            </a:endParaRPr>
          </a:p>
          <a:p>
            <a:pPr marL="727200" lvl="1" indent="-270000"/>
            <a:r>
              <a:rPr lang="en-US" altLang="ja-JP" sz="1400" dirty="0">
                <a:solidFill>
                  <a:schemeClr val="tx1"/>
                </a:solidFill>
                <a:latin typeface="Meiryo UI" panose="020B0604030504040204" pitchFamily="50" charset="-128"/>
                <a:ea typeface="Meiryo UI" panose="020B0604030504040204" pitchFamily="50" charset="-128"/>
                <a:hlinkClick r:id="rId2"/>
              </a:rPr>
              <a:t>https://www.jizokuka-portal.info/</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endParaRPr>
          </a:p>
          <a:p>
            <a:r>
              <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②　</a:t>
            </a:r>
            <a:r>
              <a:rPr kumimoji="1" lang="en-US" altLang="ja-JP" sz="1400" dirty="0">
                <a:solidFill>
                  <a:schemeClr val="tx1"/>
                </a:solidFill>
                <a:latin typeface="Meiryo UI"/>
                <a:ea typeface="Meiryo UI"/>
              </a:rPr>
              <a:t>G</a:t>
            </a:r>
            <a:r>
              <a:rPr kumimoji="1" lang="ja-JP" altLang="en-US" sz="1400" dirty="0">
                <a:solidFill>
                  <a:schemeClr val="tx1"/>
                </a:solidFill>
                <a:latin typeface="Meiryo UI"/>
                <a:ea typeface="Meiryo UI"/>
              </a:rPr>
              <a:t>ビズのアカウント</a:t>
            </a:r>
            <a:r>
              <a:rPr kumimoji="1" lang="en-US" altLang="ja-JP" sz="1400" dirty="0">
                <a:solidFill>
                  <a:schemeClr val="tx1"/>
                </a:solidFill>
                <a:latin typeface="Meiryo UI"/>
                <a:ea typeface="Meiryo UI"/>
              </a:rPr>
              <a:t>ID</a:t>
            </a:r>
            <a:r>
              <a:rPr kumimoji="1" lang="ja-JP" altLang="en-US" sz="1400" dirty="0">
                <a:solidFill>
                  <a:schemeClr val="tx1"/>
                </a:solidFill>
                <a:latin typeface="Meiryo UI"/>
                <a:ea typeface="Meiryo UI"/>
              </a:rPr>
              <a:t>とパスワードを</a:t>
            </a:r>
            <a:r>
              <a:rPr lang="ja-JP" altLang="en-US" sz="1400" dirty="0">
                <a:solidFill>
                  <a:schemeClr val="tx1"/>
                </a:solidFill>
                <a:latin typeface="Meiryo UI"/>
                <a:ea typeface="Meiryo UI"/>
              </a:rPr>
              <a:t>入力し、ログインボタンを押してください。</a:t>
            </a:r>
            <a:endParaRPr lang="en-US" altLang="ja-JP" sz="1400" dirty="0">
              <a:solidFill>
                <a:schemeClr val="tx1"/>
              </a:solidFill>
              <a:latin typeface="Meiryo UI"/>
              <a:ea typeface="Meiryo UI"/>
            </a:endParaRPr>
          </a:p>
          <a:p>
            <a:pPr marL="271463" marR="0" lvl="0" indent="-271463" algn="l" defTabSz="914400" rtl="0" eaLnBrk="1" fontAlgn="auto" latinLnBrk="0" hangingPunct="1">
              <a:lnSpc>
                <a:spcPct val="100000"/>
              </a:lnSpc>
              <a:spcBef>
                <a:spcPts val="0"/>
              </a:spcBef>
              <a:spcAft>
                <a:spcPts val="0"/>
              </a:spcAft>
              <a:buClrTx/>
              <a:buSzTx/>
              <a:buFontTx/>
              <a:buNone/>
              <a:tabLst/>
              <a:defRPr/>
            </a:pPr>
            <a:endParaRPr lang="en-US" altLang="ja-JP" sz="1400" dirty="0">
              <a:solidFill>
                <a:srgbClr val="FF0000"/>
              </a:solidFill>
              <a:latin typeface="Meiryo UI"/>
              <a:ea typeface="Meiryo UI"/>
            </a:endParaRPr>
          </a:p>
          <a:p>
            <a:r>
              <a:rPr lang="en-US" altLang="ja-JP" dirty="0">
                <a:solidFill>
                  <a:srgbClr val="FF0000"/>
                </a:solidFill>
                <a:latin typeface="Meiryo UI"/>
                <a:ea typeface="Meiryo UI"/>
              </a:rPr>
              <a:t>※</a:t>
            </a:r>
            <a:r>
              <a:rPr lang="ja-JP" altLang="en-US" dirty="0">
                <a:solidFill>
                  <a:srgbClr val="FF0000"/>
                </a:solidFill>
                <a:latin typeface="Meiryo UI"/>
                <a:ea typeface="Meiryo UI"/>
              </a:rPr>
              <a:t>プライム及びメンバーの</a:t>
            </a:r>
            <a:r>
              <a:rPr lang="en-US" altLang="ja-JP" dirty="0">
                <a:solidFill>
                  <a:srgbClr val="FF0000"/>
                </a:solidFill>
                <a:latin typeface="Meiryo UI"/>
                <a:ea typeface="Meiryo UI"/>
              </a:rPr>
              <a:t>2</a:t>
            </a:r>
            <a:r>
              <a:rPr lang="ja-JP" altLang="en-US" dirty="0">
                <a:solidFill>
                  <a:srgbClr val="FF0000"/>
                </a:solidFill>
                <a:latin typeface="Meiryo UI"/>
                <a:ea typeface="Meiryo UI"/>
              </a:rPr>
              <a:t>つのアカウント種別がご利用いただけます。</a:t>
            </a:r>
            <a:r>
              <a:rPr lang="ja-JP" altLang="en-US" dirty="0">
                <a:solidFill>
                  <a:schemeClr val="accent1">
                    <a:lumMod val="75000"/>
                  </a:schemeClr>
                </a:solidFill>
                <a:latin typeface="Meiryo UI"/>
                <a:ea typeface="Meiryo UI"/>
              </a:rPr>
              <a:t>　</a:t>
            </a:r>
            <a:endParaRPr lang="en-US" altLang="ja-JP" dirty="0">
              <a:solidFill>
                <a:schemeClr val="accent1">
                  <a:lumMod val="75000"/>
                </a:schemeClr>
              </a:solidFill>
              <a:latin typeface="Meiryo UI"/>
              <a:ea typeface="Meiryo UI"/>
            </a:endParaRPr>
          </a:p>
          <a:p>
            <a:r>
              <a:rPr lang="ja-JP" altLang="en-US" dirty="0">
                <a:solidFill>
                  <a:schemeClr val="accent1">
                    <a:lumMod val="75000"/>
                  </a:schemeClr>
                </a:solidFill>
                <a:latin typeface="Meiryo UI"/>
                <a:ea typeface="Meiryo UI"/>
              </a:rPr>
              <a:t>　　</a:t>
            </a:r>
            <a:r>
              <a:rPr lang="en-US" altLang="ja-JP" dirty="0">
                <a:latin typeface="Meiryo UI"/>
                <a:ea typeface="Meiryo UI"/>
              </a:rPr>
              <a:t>G</a:t>
            </a:r>
            <a:r>
              <a:rPr lang="ja-JP" altLang="en-US" dirty="0">
                <a:latin typeface="Meiryo UI"/>
                <a:ea typeface="Meiryo UI"/>
              </a:rPr>
              <a:t>ビズ</a:t>
            </a:r>
            <a:r>
              <a:rPr lang="en-US" altLang="ja-JP" dirty="0">
                <a:latin typeface="Meiryo UI"/>
                <a:ea typeface="Meiryo UI"/>
              </a:rPr>
              <a:t>ID</a:t>
            </a:r>
            <a:r>
              <a:rPr lang="ja-JP" altLang="en-US" dirty="0">
                <a:latin typeface="Meiryo UI"/>
                <a:ea typeface="Meiryo UI"/>
              </a:rPr>
              <a:t>の詳細に関してはホームページをご覧ください。</a:t>
            </a:r>
          </a:p>
          <a:p>
            <a:endParaRPr lang="en-US" altLang="ja-JP" dirty="0">
              <a:latin typeface="Meiryo UI"/>
              <a:ea typeface="Meiryo UI"/>
            </a:endParaRPr>
          </a:p>
          <a:p>
            <a:pPr indent="444500"/>
            <a:r>
              <a:rPr lang="en-US" altLang="ja-JP" sz="1400" dirty="0">
                <a:solidFill>
                  <a:srgbClr val="0563C1"/>
                </a:solidFill>
                <a:latin typeface="Meiryo UI"/>
                <a:ea typeface="Meiryo UI"/>
                <a:hlinkClick r:id="rId3">
                  <a:extLst>
                    <a:ext uri="{A12FA001-AC4F-418D-AE19-62706E023703}">
                      <ahyp:hlinkClr xmlns:ahyp="http://schemas.microsoft.com/office/drawing/2018/hyperlinkcolor" val="tx"/>
                    </a:ext>
                  </a:extLst>
                </a:hlinkClick>
              </a:rPr>
              <a:t>https://gbiz-id.go.jp/</a:t>
            </a:r>
            <a:endParaRPr lang="en-US" altLang="ja-JP" sz="1400" dirty="0">
              <a:solidFill>
                <a:srgbClr val="0563C1"/>
              </a:solidFill>
              <a:latin typeface="Meiryo UI"/>
              <a:ea typeface="Meiryo UI"/>
            </a:endParaRPr>
          </a:p>
          <a:p>
            <a:endParaRPr lang="en-US" altLang="ja-JP" sz="1400" dirty="0">
              <a:solidFill>
                <a:srgbClr val="0563C1"/>
              </a:solidFill>
              <a:latin typeface="Meiryo UI"/>
              <a:ea typeface="Meiryo UI"/>
            </a:endParaRPr>
          </a:p>
          <a:p>
            <a:r>
              <a:rPr lang="en-US" altLang="ja-JP" dirty="0">
                <a:solidFill>
                  <a:schemeClr val="tx1"/>
                </a:solidFill>
                <a:latin typeface="Meiryo UI"/>
                <a:ea typeface="Meiryo UI"/>
              </a:rPr>
              <a:t>※G</a:t>
            </a:r>
            <a:r>
              <a:rPr lang="ja-JP" altLang="en-US" dirty="0">
                <a:solidFill>
                  <a:schemeClr val="tx1"/>
                </a:solidFill>
                <a:latin typeface="Meiryo UI"/>
                <a:ea typeface="Meiryo UI"/>
              </a:rPr>
              <a:t>ビズ</a:t>
            </a:r>
            <a:r>
              <a:rPr lang="en-US" altLang="ja-JP" dirty="0">
                <a:solidFill>
                  <a:schemeClr val="tx1"/>
                </a:solidFill>
                <a:latin typeface="Meiryo UI"/>
                <a:ea typeface="Meiryo UI"/>
              </a:rPr>
              <a:t>ID</a:t>
            </a:r>
            <a:r>
              <a:rPr lang="ja-JP" altLang="en-US" dirty="0">
                <a:solidFill>
                  <a:schemeClr val="tx1"/>
                </a:solidFill>
                <a:latin typeface="Meiryo UI"/>
                <a:ea typeface="Meiryo UI"/>
              </a:rPr>
              <a:t>のウェブサイトにログインをしていると、電子申請システムへログインできないことがあります。その場合は、</a:t>
            </a:r>
            <a:r>
              <a:rPr lang="en-US" altLang="ja-JP" u="sng" dirty="0">
                <a:solidFill>
                  <a:schemeClr val="tx1"/>
                </a:solidFill>
                <a:latin typeface="Meiryo UI"/>
                <a:ea typeface="Meiryo UI"/>
              </a:rPr>
              <a:t>G</a:t>
            </a:r>
            <a:r>
              <a:rPr lang="ja-JP" altLang="en-US" u="sng" dirty="0">
                <a:solidFill>
                  <a:schemeClr val="tx1"/>
                </a:solidFill>
                <a:latin typeface="Meiryo UI"/>
                <a:ea typeface="Meiryo UI"/>
              </a:rPr>
              <a:t>ビズ</a:t>
            </a:r>
            <a:r>
              <a:rPr lang="en-US" altLang="ja-JP" u="sng" dirty="0">
                <a:solidFill>
                  <a:schemeClr val="tx1"/>
                </a:solidFill>
                <a:latin typeface="Meiryo UI"/>
                <a:ea typeface="Meiryo UI"/>
              </a:rPr>
              <a:t>ID</a:t>
            </a:r>
            <a:r>
              <a:rPr lang="ja-JP" altLang="en-US" u="sng" dirty="0">
                <a:solidFill>
                  <a:schemeClr val="tx1"/>
                </a:solidFill>
                <a:latin typeface="Meiryo UI"/>
                <a:ea typeface="Meiryo UI"/>
              </a:rPr>
              <a:t>ウェブサイトをログアウトしてから、電子申請システムへログイン</a:t>
            </a:r>
            <a:r>
              <a:rPr lang="ja-JP" altLang="en-US" dirty="0">
                <a:solidFill>
                  <a:schemeClr val="tx1"/>
                </a:solidFill>
                <a:latin typeface="Meiryo UI"/>
                <a:ea typeface="Meiryo UI"/>
              </a:rPr>
              <a:t>してください。</a:t>
            </a:r>
            <a:endParaRPr lang="en-US" altLang="ja-JP" dirty="0">
              <a:solidFill>
                <a:schemeClr val="tx1"/>
              </a:solidFill>
              <a:latin typeface="Meiryo UI"/>
              <a:ea typeface="Meiryo UI"/>
            </a:endParaRPr>
          </a:p>
          <a:p>
            <a:pPr indent="444500"/>
            <a:endParaRPr lang="en-US" altLang="ja-JP" sz="1400" dirty="0">
              <a:latin typeface="Meiryo UI"/>
              <a:ea typeface="Meiryo UI"/>
            </a:endParaRPr>
          </a:p>
        </p:txBody>
      </p:sp>
      <p:sp>
        <p:nvSpPr>
          <p:cNvPr id="29" name="正方形/長方形 28">
            <a:extLst>
              <a:ext uri="{FF2B5EF4-FFF2-40B4-BE49-F238E27FC236}">
                <a16:creationId xmlns:a16="http://schemas.microsoft.com/office/drawing/2014/main" id="{4861DB06-FA79-4433-821E-AE3279448A72}"/>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ログイン</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ECF285C8-80AD-BD04-05F2-0B4C1B8C2716}"/>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ログイン画面です。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kumimoji="1" lang="ja-JP" altLang="en-US" sz="1400" dirty="0">
                <a:solidFill>
                  <a:schemeClr val="tx1"/>
                </a:solidFill>
                <a:latin typeface="Meiryo UI" panose="020B0604030504040204" pitchFamily="50" charset="-128"/>
                <a:ea typeface="Meiryo UI" panose="020B0604030504040204" pitchFamily="50" charset="-128"/>
              </a:rPr>
              <a:t>申請を開始する前に、必ず</a:t>
            </a:r>
            <a:r>
              <a:rPr kumimoji="1" lang="en-US" altLang="ja-JP" sz="1400" dirty="0">
                <a:solidFill>
                  <a:schemeClr val="tx1"/>
                </a:solidFill>
                <a:latin typeface="Meiryo UI" panose="020B0604030504040204" pitchFamily="50" charset="-128"/>
                <a:ea typeface="Meiryo UI" panose="020B0604030504040204" pitchFamily="50" charset="-128"/>
              </a:rPr>
              <a:t>G</a:t>
            </a:r>
            <a:r>
              <a:rPr kumimoji="1" lang="ja-JP" altLang="en-US" sz="1400" dirty="0">
                <a:solidFill>
                  <a:schemeClr val="tx1"/>
                </a:solidFill>
                <a:latin typeface="Meiryo UI" panose="020B0604030504040204" pitchFamily="50" charset="-128"/>
                <a:ea typeface="Meiryo UI" panose="020B0604030504040204" pitchFamily="50" charset="-128"/>
              </a:rPr>
              <a:t>ビズ</a:t>
            </a:r>
            <a:r>
              <a:rPr kumimoji="1" lang="en-US" altLang="ja-JP" sz="1400" dirty="0">
                <a:solidFill>
                  <a:schemeClr val="tx1"/>
                </a:solidFill>
                <a:latin typeface="Meiryo UI" panose="020B0604030504040204" pitchFamily="50" charset="-128"/>
                <a:ea typeface="Meiryo UI" panose="020B0604030504040204" pitchFamily="50" charset="-128"/>
              </a:rPr>
              <a:t>ID</a:t>
            </a:r>
            <a:r>
              <a:rPr kumimoji="1" lang="ja-JP" altLang="en-US" sz="1400" dirty="0">
                <a:solidFill>
                  <a:schemeClr val="tx1"/>
                </a:solidFill>
                <a:latin typeface="Meiryo UI" panose="020B0604030504040204" pitchFamily="50" charset="-128"/>
                <a:ea typeface="Meiryo UI" panose="020B0604030504040204" pitchFamily="50" charset="-128"/>
              </a:rPr>
              <a:t>を取得してください。</a:t>
            </a:r>
          </a:p>
        </p:txBody>
      </p:sp>
      <p:sp>
        <p:nvSpPr>
          <p:cNvPr id="7" name="正方形/長方形 6">
            <a:extLst>
              <a:ext uri="{FF2B5EF4-FFF2-40B4-BE49-F238E27FC236}">
                <a16:creationId xmlns:a16="http://schemas.microsoft.com/office/drawing/2014/main" id="{CB8FBF0B-B995-F123-CC95-EA4D1B82D092}"/>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3" name="図 12" descr="図形&#10;&#10;低い精度で自動的に生成された説明">
            <a:extLst>
              <a:ext uri="{FF2B5EF4-FFF2-40B4-BE49-F238E27FC236}">
                <a16:creationId xmlns:a16="http://schemas.microsoft.com/office/drawing/2014/main" id="{B99AB784-979A-41BD-E75E-9C8684CEB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sp>
        <p:nvSpPr>
          <p:cNvPr id="10" name="テキスト ボックス 9">
            <a:extLst>
              <a:ext uri="{FF2B5EF4-FFF2-40B4-BE49-F238E27FC236}">
                <a16:creationId xmlns:a16="http://schemas.microsoft.com/office/drawing/2014/main" id="{A17B0D50-549C-7B72-9318-78BA98A44431}"/>
              </a:ext>
            </a:extLst>
          </p:cNvPr>
          <p:cNvSpPr txBox="1"/>
          <p:nvPr/>
        </p:nvSpPr>
        <p:spPr>
          <a:xfrm>
            <a:off x="152179" y="2684377"/>
            <a:ext cx="415498" cy="369332"/>
          </a:xfrm>
          <a:prstGeom prst="rect">
            <a:avLst/>
          </a:prstGeom>
          <a:noFill/>
        </p:spPr>
        <p:txBody>
          <a:bodyPr wrap="none" rtlCol="0">
            <a:spAutoFit/>
          </a:bodyPr>
          <a:lstStyle/>
          <a:p>
            <a:r>
              <a:rPr lang="ja-JP" altLang="en-US" dirty="0">
                <a:solidFill>
                  <a:srgbClr val="FF0000"/>
                </a:solidFill>
                <a:latin typeface="Meiryo UI" panose="020B0604030504040204" pitchFamily="50" charset="-128"/>
                <a:ea typeface="Meiryo UI" panose="020B0604030504040204" pitchFamily="50" charset="-128"/>
              </a:rPr>
              <a:t>①</a:t>
            </a:r>
            <a:endParaRPr kumimoji="1" lang="ja-JP" altLang="en-US" dirty="0">
              <a:solidFill>
                <a:srgbClr val="FF0000"/>
              </a:solidFill>
              <a:latin typeface="Meiryo UI" panose="020B0604030504040204" pitchFamily="50" charset="-128"/>
              <a:ea typeface="Meiryo UI" panose="020B0604030504040204" pitchFamily="50" charset="-128"/>
            </a:endParaRPr>
          </a:p>
        </p:txBody>
      </p:sp>
      <p:pic>
        <p:nvPicPr>
          <p:cNvPr id="11" name="Picture 2">
            <a:extLst>
              <a:ext uri="{FF2B5EF4-FFF2-40B4-BE49-F238E27FC236}">
                <a16:creationId xmlns:a16="http://schemas.microsoft.com/office/drawing/2014/main" id="{815BFC24-E7F4-1819-B5DC-D6CE40F5502C}"/>
              </a:ext>
            </a:extLst>
          </p:cNvPr>
          <p:cNvPicPr>
            <a:picLocks noChangeAspect="1"/>
          </p:cNvPicPr>
          <p:nvPr/>
        </p:nvPicPr>
        <p:blipFill>
          <a:blip r:embed="rId5"/>
          <a:stretch>
            <a:fillRect/>
          </a:stretch>
        </p:blipFill>
        <p:spPr>
          <a:xfrm>
            <a:off x="571741" y="1409344"/>
            <a:ext cx="1862861" cy="4114800"/>
          </a:xfrm>
          <a:prstGeom prst="rect">
            <a:avLst/>
          </a:prstGeom>
        </p:spPr>
      </p:pic>
      <p:pic>
        <p:nvPicPr>
          <p:cNvPr id="12" name="Picture 4">
            <a:extLst>
              <a:ext uri="{FF2B5EF4-FFF2-40B4-BE49-F238E27FC236}">
                <a16:creationId xmlns:a16="http://schemas.microsoft.com/office/drawing/2014/main" id="{1B5DA949-98F1-2181-2EDA-181AFE47143B}"/>
              </a:ext>
            </a:extLst>
          </p:cNvPr>
          <p:cNvPicPr>
            <a:picLocks noChangeAspect="1"/>
          </p:cNvPicPr>
          <p:nvPr/>
        </p:nvPicPr>
        <p:blipFill>
          <a:blip r:embed="rId6"/>
          <a:stretch>
            <a:fillRect/>
          </a:stretch>
        </p:blipFill>
        <p:spPr>
          <a:xfrm>
            <a:off x="3619134" y="1409344"/>
            <a:ext cx="1862427" cy="4114800"/>
          </a:xfrm>
          <a:prstGeom prst="rect">
            <a:avLst/>
          </a:prstGeom>
        </p:spPr>
      </p:pic>
      <p:sp>
        <p:nvSpPr>
          <p:cNvPr id="14" name="角丸四角形 7">
            <a:extLst>
              <a:ext uri="{FF2B5EF4-FFF2-40B4-BE49-F238E27FC236}">
                <a16:creationId xmlns:a16="http://schemas.microsoft.com/office/drawing/2014/main" id="{DF8359F1-607B-F1A5-2351-5CAFF870A788}"/>
              </a:ext>
            </a:extLst>
          </p:cNvPr>
          <p:cNvSpPr/>
          <p:nvPr/>
        </p:nvSpPr>
        <p:spPr>
          <a:xfrm>
            <a:off x="3682526" y="3414600"/>
            <a:ext cx="1799035" cy="270432"/>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A3DA33C4-2640-89BE-5CD4-280B6B6D10A3}"/>
              </a:ext>
            </a:extLst>
          </p:cNvPr>
          <p:cNvSpPr txBox="1"/>
          <p:nvPr/>
        </p:nvSpPr>
        <p:spPr>
          <a:xfrm>
            <a:off x="3176601" y="2221992"/>
            <a:ext cx="505925" cy="378491"/>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②</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16" name="角丸四角形 7">
            <a:extLst>
              <a:ext uri="{FF2B5EF4-FFF2-40B4-BE49-F238E27FC236}">
                <a16:creationId xmlns:a16="http://schemas.microsoft.com/office/drawing/2014/main" id="{30169E1A-5602-4113-4B06-92D627512F4B}"/>
              </a:ext>
            </a:extLst>
          </p:cNvPr>
          <p:cNvSpPr/>
          <p:nvPr/>
        </p:nvSpPr>
        <p:spPr>
          <a:xfrm>
            <a:off x="611597" y="2783276"/>
            <a:ext cx="1823005" cy="34397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84634180-76D9-9E40-5F06-5BC0A3AB50DA}"/>
              </a:ext>
            </a:extLst>
          </p:cNvPr>
          <p:cNvSpPr txBox="1"/>
          <p:nvPr/>
        </p:nvSpPr>
        <p:spPr>
          <a:xfrm>
            <a:off x="6584672" y="5511644"/>
            <a:ext cx="5175100" cy="954107"/>
          </a:xfrm>
          <a:prstGeom prst="rect">
            <a:avLst/>
          </a:prstGeom>
          <a:solidFill>
            <a:schemeClr val="accent4">
              <a:lumMod val="20000"/>
              <a:lumOff val="80000"/>
            </a:schemeClr>
          </a:solidFill>
          <a:ln w="28575">
            <a:solidFill>
              <a:srgbClr val="FF0000"/>
            </a:solidFill>
          </a:ln>
        </p:spPr>
        <p:txBody>
          <a:bodyPr wrap="square" rtlCol="0">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pPr rtl="0">
              <a:spcBef>
                <a:spcPts val="600"/>
              </a:spcBef>
              <a:spcAft>
                <a:spcPts val="600"/>
              </a:spcAft>
            </a:pPr>
            <a:r>
              <a:rPr lang="en-US" altLang="ja-JP" b="1" dirty="0">
                <a:effectLst/>
                <a:latin typeface="-apple-system"/>
              </a:rPr>
              <a:t>※</a:t>
            </a:r>
            <a:r>
              <a:rPr lang="ja-JP" altLang="en-US" b="1" dirty="0">
                <a:effectLst/>
                <a:latin typeface="-apple-system"/>
              </a:rPr>
              <a:t>申請フォームは</a:t>
            </a:r>
            <a:r>
              <a:rPr lang="en-US" altLang="ja-JP" b="1" dirty="0">
                <a:solidFill>
                  <a:srgbClr val="FF0000"/>
                </a:solidFill>
                <a:latin typeface="Meiryo UI" panose="020B0604030504040204" pitchFamily="50" charset="-128"/>
                <a:ea typeface="Meiryo UI" panose="020B0604030504040204" pitchFamily="50" charset="-128"/>
              </a:rPr>
              <a:t>G</a:t>
            </a:r>
            <a:r>
              <a:rPr lang="ja-JP" altLang="en-US" b="1" dirty="0">
                <a:solidFill>
                  <a:srgbClr val="FF0000"/>
                </a:solidFill>
                <a:latin typeface="Meiryo UI" panose="020B0604030504040204" pitchFamily="50" charset="-128"/>
                <a:ea typeface="Meiryo UI" panose="020B0604030504040204" pitchFamily="50" charset="-128"/>
              </a:rPr>
              <a:t>ビズ</a:t>
            </a:r>
            <a:r>
              <a:rPr lang="en-US" altLang="ja-JP" b="1" dirty="0">
                <a:solidFill>
                  <a:srgbClr val="FF0000"/>
                </a:solidFill>
                <a:latin typeface="Meiryo UI" panose="020B0604030504040204" pitchFamily="50" charset="-128"/>
                <a:ea typeface="Meiryo UI" panose="020B0604030504040204" pitchFamily="50" charset="-128"/>
              </a:rPr>
              <a:t>ID</a:t>
            </a:r>
            <a:r>
              <a:rPr lang="ja-JP" altLang="en-US" b="1" dirty="0">
                <a:effectLst/>
                <a:latin typeface="-apple-system"/>
              </a:rPr>
              <a:t>の登録情報（個人事業主または法人・</a:t>
            </a:r>
            <a:r>
              <a:rPr lang="ja-JP" altLang="en-US" dirty="0">
                <a:solidFill>
                  <a:srgbClr val="FF0000"/>
                </a:solidFill>
                <a:latin typeface="Meiryo UI" panose="020B0604030504040204" pitchFamily="50" charset="-128"/>
                <a:ea typeface="Meiryo UI" panose="020B0604030504040204" pitchFamily="50" charset="-128"/>
              </a:rPr>
              <a:t>　</a:t>
            </a:r>
            <a:r>
              <a:rPr lang="en-US" altLang="ja-JP" b="1" dirty="0">
                <a:solidFill>
                  <a:srgbClr val="FF0000"/>
                </a:solidFill>
                <a:latin typeface="Meiryo UI" panose="020B0604030504040204" pitchFamily="50" charset="-128"/>
                <a:ea typeface="Meiryo UI" panose="020B0604030504040204" pitchFamily="50" charset="-128"/>
              </a:rPr>
              <a:t>NPO</a:t>
            </a:r>
            <a:r>
              <a:rPr lang="ja-JP" altLang="en-US" b="1" dirty="0">
                <a:solidFill>
                  <a:srgbClr val="FF0000"/>
                </a:solidFill>
                <a:latin typeface="Meiryo UI" panose="020B0604030504040204" pitchFamily="50" charset="-128"/>
                <a:ea typeface="Meiryo UI" panose="020B0604030504040204" pitchFamily="50" charset="-128"/>
              </a:rPr>
              <a:t>法人</a:t>
            </a:r>
            <a:r>
              <a:rPr lang="ja-JP" altLang="en-US" b="1" dirty="0">
                <a:effectLst/>
                <a:latin typeface="-apple-system"/>
              </a:rPr>
              <a:t>）</a:t>
            </a:r>
            <a:endParaRPr lang="en-US" altLang="ja-JP" b="1" dirty="0">
              <a:effectLst/>
              <a:latin typeface="-apple-system"/>
            </a:endParaRPr>
          </a:p>
          <a:p>
            <a:pPr rtl="0">
              <a:spcBef>
                <a:spcPts val="600"/>
              </a:spcBef>
              <a:spcAft>
                <a:spcPts val="600"/>
              </a:spcAft>
            </a:pPr>
            <a:r>
              <a:rPr lang="ja-JP" altLang="en-US" b="1" dirty="0">
                <a:latin typeface="-apple-system"/>
              </a:rPr>
              <a:t>　</a:t>
            </a:r>
            <a:r>
              <a:rPr lang="ja-JP" altLang="en-US" b="1" dirty="0">
                <a:effectLst/>
                <a:latin typeface="-apple-system"/>
              </a:rPr>
              <a:t>に紐づいて</a:t>
            </a:r>
            <a:r>
              <a:rPr lang="ja-JP" altLang="en-US" b="1" dirty="0">
                <a:latin typeface="-apple-system"/>
              </a:rPr>
              <a:t>おり</a:t>
            </a:r>
            <a:r>
              <a:rPr lang="ja-JP" altLang="en-US" b="1" dirty="0">
                <a:effectLst/>
                <a:latin typeface="-apple-system"/>
              </a:rPr>
              <a:t>ますので、事業形態が変わった場合（法人成り等）は必ず</a:t>
            </a:r>
            <a:endParaRPr lang="en-US" altLang="ja-JP" b="1" dirty="0">
              <a:effectLst/>
              <a:latin typeface="-apple-system"/>
            </a:endParaRPr>
          </a:p>
          <a:p>
            <a:pPr rtl="0">
              <a:spcBef>
                <a:spcPts val="600"/>
              </a:spcBef>
              <a:spcAft>
                <a:spcPts val="600"/>
              </a:spcAft>
            </a:pPr>
            <a:r>
              <a:rPr lang="ja-JP" altLang="en-US" b="1" dirty="0">
                <a:latin typeface="-apple-system"/>
              </a:rPr>
              <a:t>　</a:t>
            </a:r>
            <a:r>
              <a:rPr lang="ja-JP" altLang="en-US" b="1" dirty="0">
                <a:solidFill>
                  <a:srgbClr val="FF0000"/>
                </a:solidFill>
                <a:latin typeface="Meiryo UI" panose="020B0604030504040204" pitchFamily="50" charset="-128"/>
                <a:ea typeface="Meiryo UI" panose="020B0604030504040204" pitchFamily="50" charset="-128"/>
              </a:rPr>
              <a:t>　</a:t>
            </a:r>
            <a:r>
              <a:rPr lang="en-US" altLang="ja-JP" b="1" dirty="0">
                <a:solidFill>
                  <a:srgbClr val="FF0000"/>
                </a:solidFill>
                <a:latin typeface="Meiryo UI" panose="020B0604030504040204" pitchFamily="50" charset="-128"/>
                <a:ea typeface="Meiryo UI" panose="020B0604030504040204" pitchFamily="50" charset="-128"/>
              </a:rPr>
              <a:t>G</a:t>
            </a:r>
            <a:r>
              <a:rPr lang="ja-JP" altLang="en-US" b="1" dirty="0">
                <a:solidFill>
                  <a:srgbClr val="FF0000"/>
                </a:solidFill>
                <a:latin typeface="Meiryo UI" panose="020B0604030504040204" pitchFamily="50" charset="-128"/>
                <a:ea typeface="Meiryo UI" panose="020B0604030504040204" pitchFamily="50" charset="-128"/>
              </a:rPr>
              <a:t>ビズ</a:t>
            </a:r>
            <a:r>
              <a:rPr lang="en-US" altLang="ja-JP" b="1" dirty="0">
                <a:solidFill>
                  <a:srgbClr val="FF0000"/>
                </a:solidFill>
                <a:latin typeface="Meiryo UI" panose="020B0604030504040204" pitchFamily="50" charset="-128"/>
                <a:ea typeface="Meiryo UI" panose="020B0604030504040204" pitchFamily="50" charset="-128"/>
              </a:rPr>
              <a:t>ID</a:t>
            </a:r>
            <a:r>
              <a:rPr lang="ja-JP" altLang="en-US" b="1" dirty="0">
                <a:effectLst/>
                <a:latin typeface="-apple-system"/>
              </a:rPr>
              <a:t>の登録情報を更新のうえ、申請を行ってください。</a:t>
            </a:r>
          </a:p>
        </p:txBody>
      </p:sp>
    </p:spTree>
    <p:extLst>
      <p:ext uri="{BB962C8B-B14F-4D97-AF65-F5344CB8AC3E}">
        <p14:creationId xmlns:p14="http://schemas.microsoft.com/office/powerpoint/2010/main" val="2555590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B8535793-6BDA-6F21-5437-BA44D12095D5}"/>
              </a:ext>
            </a:extLst>
          </p:cNvPr>
          <p:cNvPicPr>
            <a:picLocks noChangeAspect="1"/>
          </p:cNvPicPr>
          <p:nvPr/>
        </p:nvPicPr>
        <p:blipFill>
          <a:blip r:embed="rId2"/>
          <a:stretch>
            <a:fillRect/>
          </a:stretch>
        </p:blipFill>
        <p:spPr>
          <a:xfrm>
            <a:off x="3218836" y="1324372"/>
            <a:ext cx="1934299" cy="3984746"/>
          </a:xfrm>
          <a:prstGeom prst="rect">
            <a:avLst/>
          </a:prstGeom>
          <a:ln>
            <a:solidFill>
              <a:schemeClr val="bg1">
                <a:lumMod val="75000"/>
              </a:schemeClr>
            </a:solidFill>
          </a:ln>
        </p:spPr>
      </p:pic>
      <p:sp>
        <p:nvSpPr>
          <p:cNvPr id="48" name="テキスト ボックス 47">
            <a:extLst>
              <a:ext uri="{FF2B5EF4-FFF2-40B4-BE49-F238E27FC236}">
                <a16:creationId xmlns:a16="http://schemas.microsoft.com/office/drawing/2014/main" id="{0101E7D8-C184-400A-B64C-DF6552ABEBAF}"/>
              </a:ext>
            </a:extLst>
          </p:cNvPr>
          <p:cNvSpPr txBox="1"/>
          <p:nvPr/>
        </p:nvSpPr>
        <p:spPr>
          <a:xfrm>
            <a:off x="6308688" y="2138638"/>
            <a:ext cx="5727069" cy="2246769"/>
          </a:xfrm>
          <a:prstGeom prst="rect">
            <a:avLst/>
          </a:prstGeom>
          <a:noFill/>
        </p:spPr>
        <p:txBody>
          <a:bodyPr wrap="square" rtlCol="0">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r>
              <a:rPr lang="en-US" altLang="ja-JP" sz="1400" dirty="0">
                <a:solidFill>
                  <a:schemeClr val="tx1"/>
                </a:solidFill>
              </a:rPr>
              <a:t>【</a:t>
            </a:r>
            <a:r>
              <a:rPr lang="ja-JP" altLang="en-US" sz="1400" dirty="0">
                <a:solidFill>
                  <a:schemeClr val="tx1"/>
                </a:solidFill>
              </a:rPr>
              <a:t>遵守事項</a:t>
            </a:r>
            <a:r>
              <a:rPr lang="en-US" altLang="ja-JP" sz="1400" dirty="0">
                <a:solidFill>
                  <a:schemeClr val="tx1"/>
                </a:solidFill>
              </a:rPr>
              <a:t>】</a:t>
            </a:r>
          </a:p>
          <a:p>
            <a:endParaRPr lang="en-US" altLang="ja-JP" sz="1400" dirty="0">
              <a:solidFill>
                <a:schemeClr val="tx1"/>
              </a:solidFill>
            </a:endParaRPr>
          </a:p>
          <a:p>
            <a:pPr marL="270000" indent="-270000"/>
            <a:r>
              <a:rPr lang="ja-JP" altLang="en-US" sz="1400" dirty="0"/>
              <a:t>①　</a:t>
            </a:r>
            <a:r>
              <a:rPr lang="ja-JP" altLang="en-US" sz="1400" dirty="0">
                <a:solidFill>
                  <a:schemeClr val="tx1"/>
                </a:solidFill>
              </a:rPr>
              <a:t>ログイン後、「申請システム利用にあたっての遵守事項」が表示されます。必ず最後までお読みください。</a:t>
            </a:r>
            <a:endParaRPr lang="en-US" altLang="ja-JP" sz="1400" dirty="0">
              <a:solidFill>
                <a:schemeClr val="tx1"/>
              </a:solidFill>
            </a:endParaRPr>
          </a:p>
          <a:p>
            <a:pPr marL="270000" indent="-270000"/>
            <a:endParaRPr lang="en-US" altLang="ja-JP" sz="1400" dirty="0">
              <a:solidFill>
                <a:schemeClr val="tx1"/>
              </a:solidFill>
              <a:latin typeface="Meiryo UI"/>
              <a:ea typeface="Meiryo UI"/>
            </a:endParaRPr>
          </a:p>
          <a:p>
            <a:pPr marL="270000" indent="-270000"/>
            <a:r>
              <a:rPr lang="ja-JP" altLang="en-US" sz="1400" dirty="0">
                <a:latin typeface="Meiryo UI"/>
                <a:ea typeface="Meiryo UI"/>
              </a:rPr>
              <a:t>②</a:t>
            </a:r>
            <a:r>
              <a:rPr lang="ja-JP" altLang="en-US" sz="1400" dirty="0">
                <a:solidFill>
                  <a:schemeClr val="tx1"/>
                </a:solidFill>
                <a:latin typeface="Meiryo UI"/>
                <a:ea typeface="Meiryo UI"/>
              </a:rPr>
              <a:t>　「同意する」にチェックを付け、「上記に同意して利用を開始する」を押してください。</a:t>
            </a:r>
            <a:endParaRPr lang="en-US" altLang="ja-JP" sz="1400" dirty="0">
              <a:solidFill>
                <a:schemeClr val="tx1"/>
              </a:solidFill>
              <a:latin typeface="Meiryo UI"/>
              <a:ea typeface="Meiryo UI"/>
            </a:endParaRPr>
          </a:p>
          <a:p>
            <a:pPr marL="270000" indent="-270000"/>
            <a:r>
              <a:rPr lang="ja-JP" altLang="en-US" sz="1400" dirty="0">
                <a:solidFill>
                  <a:schemeClr val="tx1"/>
                </a:solidFill>
                <a:latin typeface="Meiryo UI"/>
                <a:ea typeface="Meiryo UI"/>
              </a:rPr>
              <a:t>　　</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 「同意する」は最後までスクロールするとチェックがつけられるようになります。</a:t>
            </a:r>
            <a:endParaRPr lang="en-US" altLang="ja-JP" sz="1400" dirty="0">
              <a:solidFill>
                <a:schemeClr val="tx1"/>
              </a:solidFill>
              <a:latin typeface="Meiryo UI"/>
              <a:ea typeface="Meiryo UI"/>
            </a:endParaRPr>
          </a:p>
          <a:p>
            <a:pPr marL="270000" indent="-270000"/>
            <a:r>
              <a:rPr lang="ja-JP" altLang="en-US" sz="1400" dirty="0">
                <a:solidFill>
                  <a:schemeClr val="tx1"/>
                </a:solidFill>
                <a:latin typeface="Meiryo UI"/>
                <a:ea typeface="Meiryo UI"/>
              </a:rPr>
              <a:t>　　</a:t>
            </a:r>
            <a:r>
              <a:rPr lang="en-US" altLang="ja-JP" sz="1400" dirty="0">
                <a:solidFill>
                  <a:schemeClr val="tx1"/>
                </a:solidFill>
                <a:latin typeface="Meiryo UI"/>
                <a:ea typeface="Meiryo UI"/>
              </a:rPr>
              <a:t>※</a:t>
            </a:r>
            <a:r>
              <a:rPr lang="ja-JP" altLang="en-US" sz="1400" dirty="0">
                <a:solidFill>
                  <a:schemeClr val="tx1"/>
                </a:solidFill>
                <a:latin typeface="Meiryo UI"/>
                <a:ea typeface="Meiryo UI"/>
              </a:rPr>
              <a:t>次回のログインから表示しない場合は、「次回から表示しない」にチェックを付けてください。</a:t>
            </a:r>
            <a:endParaRPr lang="en-US" altLang="ja-JP" sz="1400" dirty="0">
              <a:solidFill>
                <a:schemeClr val="tx1"/>
              </a:solidFill>
              <a:latin typeface="Meiryo UI"/>
              <a:ea typeface="Meiryo UI"/>
            </a:endParaRPr>
          </a:p>
        </p:txBody>
      </p:sp>
      <p:sp>
        <p:nvSpPr>
          <p:cNvPr id="29" name="正方形/長方形 28">
            <a:extLst>
              <a:ext uri="{FF2B5EF4-FFF2-40B4-BE49-F238E27FC236}">
                <a16:creationId xmlns:a16="http://schemas.microsoft.com/office/drawing/2014/main" id="{4861DB06-FA79-4433-821E-AE3279448A72}"/>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遵守事項</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ECF285C8-80AD-BD04-05F2-0B4C1B8C2716}"/>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申請システム利用にあたっての遵守事項を確認し、同意の上でシステムの利用を開始してください</a:t>
            </a:r>
            <a:r>
              <a:rPr kumimoji="1" lang="ja-JP" altLang="en-US" sz="1400" dirty="0">
                <a:solidFill>
                  <a:schemeClr val="tx1"/>
                </a:solidFill>
                <a:latin typeface="Meiryo UI" panose="020B0604030504040204" pitchFamily="50" charset="-128"/>
                <a:ea typeface="Meiryo UI" panose="020B0604030504040204" pitchFamily="50" charset="-128"/>
              </a:rPr>
              <a:t>。</a:t>
            </a:r>
          </a:p>
        </p:txBody>
      </p:sp>
      <p:sp>
        <p:nvSpPr>
          <p:cNvPr id="7" name="正方形/長方形 6">
            <a:extLst>
              <a:ext uri="{FF2B5EF4-FFF2-40B4-BE49-F238E27FC236}">
                <a16:creationId xmlns:a16="http://schemas.microsoft.com/office/drawing/2014/main" id="{CB8FBF0B-B995-F123-CC95-EA4D1B82D092}"/>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13" name="図 12" descr="図形&#10;&#10;低い精度で自動的に生成された説明">
            <a:extLst>
              <a:ext uri="{FF2B5EF4-FFF2-40B4-BE49-F238E27FC236}">
                <a16:creationId xmlns:a16="http://schemas.microsoft.com/office/drawing/2014/main" id="{B99AB784-979A-41BD-E75E-9C8684CEB7B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92202" y="903242"/>
            <a:ext cx="422924" cy="422924"/>
          </a:xfrm>
          <a:prstGeom prst="rect">
            <a:avLst/>
          </a:prstGeom>
        </p:spPr>
      </p:pic>
      <p:pic>
        <p:nvPicPr>
          <p:cNvPr id="3" name="図 2">
            <a:extLst>
              <a:ext uri="{FF2B5EF4-FFF2-40B4-BE49-F238E27FC236}">
                <a16:creationId xmlns:a16="http://schemas.microsoft.com/office/drawing/2014/main" id="{33CC9FA3-9442-410B-DD91-569FEC2DC384}"/>
              </a:ext>
            </a:extLst>
          </p:cNvPr>
          <p:cNvPicPr>
            <a:picLocks noChangeAspect="1"/>
          </p:cNvPicPr>
          <p:nvPr/>
        </p:nvPicPr>
        <p:blipFill>
          <a:blip r:embed="rId4"/>
          <a:stretch>
            <a:fillRect/>
          </a:stretch>
        </p:blipFill>
        <p:spPr>
          <a:xfrm>
            <a:off x="746120" y="1324372"/>
            <a:ext cx="2015486" cy="3984746"/>
          </a:xfrm>
          <a:prstGeom prst="rect">
            <a:avLst/>
          </a:prstGeom>
          <a:ln>
            <a:solidFill>
              <a:schemeClr val="bg1">
                <a:lumMod val="75000"/>
              </a:schemeClr>
            </a:solidFill>
          </a:ln>
        </p:spPr>
      </p:pic>
      <p:sp>
        <p:nvSpPr>
          <p:cNvPr id="19" name="角丸四角形 7">
            <a:extLst>
              <a:ext uri="{FF2B5EF4-FFF2-40B4-BE49-F238E27FC236}">
                <a16:creationId xmlns:a16="http://schemas.microsoft.com/office/drawing/2014/main" id="{D6513352-3BAB-C22B-3888-3D08FBFC72DB}"/>
              </a:ext>
            </a:extLst>
          </p:cNvPr>
          <p:cNvSpPr/>
          <p:nvPr/>
        </p:nvSpPr>
        <p:spPr>
          <a:xfrm>
            <a:off x="818005" y="2288794"/>
            <a:ext cx="1840541" cy="1368806"/>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C7C57667-86D3-D66E-8C2A-43954CDE7B91}"/>
              </a:ext>
            </a:extLst>
          </p:cNvPr>
          <p:cNvSpPr txBox="1"/>
          <p:nvPr/>
        </p:nvSpPr>
        <p:spPr>
          <a:xfrm>
            <a:off x="3036536" y="3805407"/>
            <a:ext cx="415498" cy="369332"/>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②</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D35B065F-7CD8-3140-EABB-742A7F4544CA}"/>
              </a:ext>
            </a:extLst>
          </p:cNvPr>
          <p:cNvSpPr txBox="1"/>
          <p:nvPr/>
        </p:nvSpPr>
        <p:spPr>
          <a:xfrm>
            <a:off x="402507" y="2104128"/>
            <a:ext cx="415498" cy="369332"/>
          </a:xfrm>
          <a:prstGeom prst="rect">
            <a:avLst/>
          </a:prstGeom>
          <a:noFill/>
        </p:spPr>
        <p:txBody>
          <a:bodyPr wrap="none" rtlCol="0">
            <a:spAutoFit/>
          </a:bodyPr>
          <a:lstStyle/>
          <a:p>
            <a:r>
              <a:rPr lang="ja-JP" altLang="en-US" dirty="0">
                <a:solidFill>
                  <a:srgbClr val="FF0000"/>
                </a:solidFill>
                <a:latin typeface="Meiryo UI" panose="020B0604030504040204" pitchFamily="50" charset="-128"/>
                <a:ea typeface="Meiryo UI" panose="020B0604030504040204" pitchFamily="50" charset="-128"/>
              </a:rPr>
              <a:t>①</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23" name="角丸四角形 7">
            <a:extLst>
              <a:ext uri="{FF2B5EF4-FFF2-40B4-BE49-F238E27FC236}">
                <a16:creationId xmlns:a16="http://schemas.microsoft.com/office/drawing/2014/main" id="{7C3440CB-DFC1-97C7-CFC1-3D842A9BB673}"/>
              </a:ext>
            </a:extLst>
          </p:cNvPr>
          <p:cNvSpPr/>
          <p:nvPr/>
        </p:nvSpPr>
        <p:spPr>
          <a:xfrm>
            <a:off x="3448833" y="3990073"/>
            <a:ext cx="1459070" cy="609917"/>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53844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4861DB06-FA79-4433-821E-AE3279448A72}"/>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事業者トップ画面</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AD7CC421-AF2C-4B08-B2F2-9F6F2AFD7CB0}"/>
              </a:ext>
            </a:extLst>
          </p:cNvPr>
          <p:cNvSpPr txBox="1"/>
          <p:nvPr/>
        </p:nvSpPr>
        <p:spPr>
          <a:xfrm>
            <a:off x="6293786" y="1844905"/>
            <a:ext cx="5664533" cy="3477875"/>
          </a:xfrm>
          <a:prstGeom prst="rect">
            <a:avLst/>
          </a:prstGeom>
          <a:noFill/>
        </p:spPr>
        <p:txBody>
          <a:bodyPr wrap="square" lIns="91440" tIns="45720" rIns="91440" bIns="45720" rtlCol="0" anchor="t">
            <a:spAutoFit/>
          </a:bodyPr>
          <a:lstStyle>
            <a:defPPr>
              <a:defRPr lang="ja-JP"/>
            </a:defPPr>
            <a:lvl1pPr>
              <a:defRPr sz="1200">
                <a:solidFill>
                  <a:srgbClr val="FF0000"/>
                </a:solidFill>
                <a:latin typeface="Meiryo UI" panose="020B0604030504040204" pitchFamily="50" charset="-128"/>
                <a:ea typeface="Meiryo UI" panose="020B0604030504040204" pitchFamily="50" charset="-128"/>
              </a:defRPr>
            </a:lvl1pPr>
          </a:lstStyle>
          <a:p>
            <a:r>
              <a:rPr lang="en-US" altLang="ja-JP" sz="1400" dirty="0">
                <a:solidFill>
                  <a:schemeClr val="tx1"/>
                </a:solidFill>
              </a:rPr>
              <a:t>【</a:t>
            </a:r>
            <a:r>
              <a:rPr lang="ja-JP" altLang="en-US" sz="1400" dirty="0">
                <a:solidFill>
                  <a:schemeClr val="tx1"/>
                </a:solidFill>
              </a:rPr>
              <a:t>公募申請の開始</a:t>
            </a:r>
            <a:r>
              <a:rPr lang="en-US" altLang="ja-JP" sz="1400" dirty="0">
                <a:solidFill>
                  <a:schemeClr val="tx1"/>
                </a:solidFill>
              </a:rPr>
              <a:t>】</a:t>
            </a:r>
          </a:p>
          <a:p>
            <a:endParaRPr lang="en-US" altLang="ja-JP" sz="1400" dirty="0">
              <a:solidFill>
                <a:schemeClr val="tx1"/>
              </a:solidFill>
            </a:endParaRPr>
          </a:p>
          <a:p>
            <a:pPr marL="271145" marR="0" lvl="0" indent="-271145" algn="l" defTabSz="914400" rtl="0" eaLnBrk="1" fontAlgn="auto" latinLnBrk="0" hangingPunct="1">
              <a:lnSpc>
                <a:spcPct val="100000"/>
              </a:lnSpc>
              <a:spcBef>
                <a:spcPts val="0"/>
              </a:spcBef>
              <a:spcAft>
                <a:spcPts val="0"/>
              </a:spcAft>
              <a:buClrTx/>
              <a:buSzTx/>
              <a:buFontTx/>
              <a:buNone/>
              <a:tabLst/>
              <a:defRPr/>
            </a:pPr>
            <a:r>
              <a:rPr lang="en-US" altLang="ja-JP" dirty="0">
                <a:latin typeface="Meiryo UI"/>
                <a:ea typeface="Meiryo UI"/>
              </a:rPr>
              <a:t>※</a:t>
            </a:r>
            <a:r>
              <a:rPr lang="ja-JP" altLang="en-US" dirty="0">
                <a:solidFill>
                  <a:schemeClr val="tx1"/>
                </a:solidFill>
                <a:latin typeface="Meiryo UI"/>
                <a:ea typeface="Meiryo UI"/>
              </a:rPr>
              <a:t>メンテナンス等の情報が「お知らせ」欄に掲載されていることがありますので、ご確認ください。</a:t>
            </a:r>
            <a:endParaRPr lang="en-US" altLang="ja-JP" dirty="0">
              <a:solidFill>
                <a:schemeClr val="tx1"/>
              </a:solidFill>
              <a:latin typeface="Meiryo UI"/>
              <a:ea typeface="Meiryo UI"/>
            </a:endParaRPr>
          </a:p>
          <a:p>
            <a:pPr marL="271145" marR="0" lvl="0" indent="-271145" algn="l" defTabSz="914400" rtl="0" eaLnBrk="1" fontAlgn="auto" latinLnBrk="0" hangingPunct="1">
              <a:lnSpc>
                <a:spcPct val="100000"/>
              </a:lnSpc>
              <a:spcBef>
                <a:spcPts val="0"/>
              </a:spcBef>
              <a:spcAft>
                <a:spcPts val="0"/>
              </a:spcAft>
              <a:buClrTx/>
              <a:buSzTx/>
              <a:buFontTx/>
              <a:buNone/>
              <a:tabLst/>
              <a:defRPr/>
            </a:pPr>
            <a:endParaRPr lang="en-US" altLang="ja-JP" sz="1400" dirty="0">
              <a:solidFill>
                <a:schemeClr val="tx1"/>
              </a:solidFill>
              <a:latin typeface="Meiryo UI"/>
              <a:ea typeface="Meiryo UI"/>
            </a:endParaRPr>
          </a:p>
          <a:p>
            <a:pPr marL="271145" marR="0" lvl="0" indent="-271145" algn="l" defTabSz="914400" rtl="0" eaLnBrk="1" fontAlgn="auto" latinLnBrk="0" hangingPunct="1">
              <a:lnSpc>
                <a:spcPct val="100000"/>
              </a:lnSpc>
              <a:spcBef>
                <a:spcPts val="0"/>
              </a:spcBef>
              <a:spcAft>
                <a:spcPts val="0"/>
              </a:spcAft>
              <a:buClrTx/>
              <a:buSzTx/>
              <a:buFontTx/>
              <a:buNone/>
              <a:tabLst/>
              <a:defRPr/>
            </a:pPr>
            <a:r>
              <a:rPr lang="ja-JP" altLang="en-US" sz="1400" dirty="0">
                <a:latin typeface="Meiryo UI"/>
                <a:ea typeface="Meiryo UI"/>
              </a:rPr>
              <a:t>①</a:t>
            </a:r>
            <a:r>
              <a:rPr lang="ja-JP" altLang="en-US" sz="1400" dirty="0">
                <a:solidFill>
                  <a:schemeClr val="tx1"/>
                </a:solidFill>
                <a:latin typeface="Meiryo UI"/>
                <a:ea typeface="Meiryo UI"/>
              </a:rPr>
              <a:t>　「公募・交付申請を開始する」を押してください。</a:t>
            </a:r>
            <a:endParaRPr lang="en-US" altLang="ja-JP" sz="1400" dirty="0">
              <a:solidFill>
                <a:schemeClr val="tx1"/>
              </a:solidFill>
              <a:latin typeface="Meiryo UI"/>
              <a:ea typeface="Meiryo UI"/>
            </a:endParaRPr>
          </a:p>
          <a:p>
            <a:pPr marL="271145" marR="0" lvl="0" indent="-271145" algn="l" defTabSz="914400" rtl="0" eaLnBrk="1" fontAlgn="auto" latinLnBrk="0" hangingPunct="1">
              <a:lnSpc>
                <a:spcPct val="100000"/>
              </a:lnSpc>
              <a:spcBef>
                <a:spcPts val="0"/>
              </a:spcBef>
              <a:spcAft>
                <a:spcPts val="0"/>
              </a:spcAft>
              <a:buClrTx/>
              <a:buSzTx/>
              <a:buFontTx/>
              <a:buNone/>
              <a:tabLst/>
              <a:defRPr/>
            </a:pPr>
            <a:endParaRPr lang="en-US" altLang="ja-JP" sz="1400" dirty="0">
              <a:solidFill>
                <a:schemeClr val="tx1"/>
              </a:solidFill>
              <a:latin typeface="Meiryo UI"/>
              <a:ea typeface="Meiryo UI"/>
            </a:endParaRPr>
          </a:p>
          <a:p>
            <a:r>
              <a:rPr lang="ja-JP" altLang="en-US" sz="1400" dirty="0">
                <a:solidFill>
                  <a:srgbClr val="FF0000"/>
                </a:solidFill>
                <a:latin typeface="Meiryo UI" panose="020B0604030504040204" pitchFamily="50" charset="-128"/>
                <a:ea typeface="Meiryo UI" panose="020B0604030504040204" pitchFamily="50" charset="-128"/>
              </a:rPr>
              <a:t>②</a:t>
            </a:r>
            <a:r>
              <a:rPr lang="ja-JP" altLang="en-US" sz="1400" dirty="0">
                <a:solidFill>
                  <a:schemeClr val="tx1"/>
                </a:solidFill>
              </a:rPr>
              <a:t>　</a:t>
            </a:r>
            <a:r>
              <a:rPr lang="ja-JP" altLang="en-US" sz="1400" dirty="0">
                <a:solidFill>
                  <a:schemeClr val="tx1"/>
                </a:solidFill>
                <a:latin typeface="Meiryo UI"/>
                <a:ea typeface="Meiryo UI"/>
                <a:cs typeface="Malgun Gothic Semilight"/>
              </a:rPr>
              <a:t>誓約事項を最後までご確認いただき、同意いただける場合は、「同意する」</a:t>
            </a:r>
            <a:endParaRPr lang="en-US" altLang="ja-JP" sz="1400" dirty="0">
              <a:solidFill>
                <a:schemeClr val="tx1"/>
              </a:solidFill>
              <a:latin typeface="Meiryo UI"/>
              <a:ea typeface="Meiryo UI"/>
              <a:cs typeface="Malgun Gothic Semilight"/>
            </a:endParaRPr>
          </a:p>
          <a:p>
            <a:r>
              <a:rPr lang="ja-JP" altLang="en-US" sz="1400" dirty="0">
                <a:solidFill>
                  <a:schemeClr val="tx1"/>
                </a:solidFill>
                <a:latin typeface="Meiryo UI"/>
                <a:ea typeface="Meiryo UI"/>
                <a:cs typeface="Malgun Gothic Semilight"/>
              </a:rPr>
              <a:t>　　　　のチェックボックスにチェックをしてください。</a:t>
            </a:r>
            <a:br>
              <a:rPr lang="ja-JP" altLang="en-US" sz="14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br>
            <a:r>
              <a:rPr lang="ja-JP" altLang="en-US" sz="14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　　　　</a:t>
            </a:r>
            <a:r>
              <a:rPr lang="ja-JP" altLang="en-US"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※誓約事項にご同意いただけない場合は申請できません。</a:t>
            </a:r>
            <a:endParaRPr lang="en-US" altLang="ja-JP"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endParaRPr>
          </a:p>
          <a:p>
            <a:endParaRPr lang="en-US" altLang="ja-JP" sz="1400" dirty="0">
              <a:solidFill>
                <a:schemeClr val="tx1"/>
              </a:solidFill>
              <a:cs typeface="Malgun Gothic Semilight" panose="020B0502040204020203" pitchFamily="50" charset="-128"/>
            </a:endParaRPr>
          </a:p>
          <a:p>
            <a:r>
              <a:rPr lang="ja-JP" altLang="en-US" sz="1400" dirty="0">
                <a:latin typeface="Meiryo UI" panose="020B0604030504040204" pitchFamily="50" charset="-128"/>
                <a:ea typeface="Meiryo UI" panose="020B0604030504040204" pitchFamily="50" charset="-128"/>
                <a:cs typeface="Malgun Gothic Semilight" panose="020B0502040204020203" pitchFamily="50" charset="-128"/>
              </a:rPr>
              <a:t>③　</a:t>
            </a:r>
            <a:r>
              <a:rPr lang="ja-JP" altLang="en-US" sz="14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「申請を開始する」を押してください。</a:t>
            </a:r>
            <a:endParaRPr lang="en-US" altLang="ja-JP" sz="1400" dirty="0">
              <a:solidFill>
                <a:schemeClr val="tx1"/>
              </a:solidFill>
              <a:cs typeface="Malgun Gothic Semilight" panose="020B0502040204020203" pitchFamily="50" charset="-128"/>
            </a:endParaRPr>
          </a:p>
          <a:p>
            <a:br>
              <a:rPr lang="en-US" altLang="ja-JP" sz="14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br>
            <a:r>
              <a:rPr lang="en-US" altLang="ja-JP"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a:t>
            </a:r>
            <a:r>
              <a:rPr lang="ja-JP" altLang="en-US"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申請情報の一時保存及び申請再開につきましては</a:t>
            </a:r>
            <a:r>
              <a:rPr lang="en-US" altLang="ja-JP"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P.</a:t>
            </a:r>
            <a:r>
              <a:rPr lang="en-US" altLang="ja-JP" dirty="0">
                <a:solidFill>
                  <a:schemeClr val="tx1"/>
                </a:solidFill>
                <a:cs typeface="Malgun Gothic Semilight" panose="020B0502040204020203" pitchFamily="50" charset="-128"/>
              </a:rPr>
              <a:t>47</a:t>
            </a:r>
            <a:r>
              <a:rPr lang="ja-JP" altLang="en-US"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に記載しております</a:t>
            </a:r>
            <a:endParaRPr lang="ja-JP" altLang="en-US" sz="14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endParaRPr>
          </a:p>
          <a:p>
            <a:pPr marL="271145" marR="0" lvl="0" indent="-271145" algn="l" defTabSz="914400" rtl="0" eaLnBrk="1" fontAlgn="auto" latinLnBrk="0" hangingPunct="1">
              <a:lnSpc>
                <a:spcPct val="100000"/>
              </a:lnSpc>
              <a:spcBef>
                <a:spcPts val="0"/>
              </a:spcBef>
              <a:spcAft>
                <a:spcPts val="0"/>
              </a:spcAft>
              <a:buClrTx/>
              <a:buSzTx/>
              <a:buFontTx/>
              <a:buNone/>
              <a:tabLst/>
              <a:defRPr/>
            </a:pPr>
            <a:endParaRPr lang="en-US" altLang="ja-JP" sz="1400" dirty="0">
              <a:solidFill>
                <a:schemeClr val="tx1"/>
              </a:solidFill>
              <a:latin typeface="Meiryo UI"/>
              <a:ea typeface="Meiryo UI"/>
            </a:endParaRPr>
          </a:p>
          <a:p>
            <a:endParaRPr lang="en-US" altLang="ja-JP" sz="1400" dirty="0">
              <a:solidFill>
                <a:schemeClr val="tx1"/>
              </a:solidFill>
            </a:endParaRPr>
          </a:p>
          <a:p>
            <a:endParaRPr lang="en-US" altLang="ja-JP" sz="1400" dirty="0">
              <a:solidFill>
                <a:schemeClr val="tx1"/>
              </a:solidFill>
            </a:endParaRPr>
          </a:p>
        </p:txBody>
      </p:sp>
      <p:sp>
        <p:nvSpPr>
          <p:cNvPr id="2" name="正方形/長方形 1">
            <a:extLst>
              <a:ext uri="{FF2B5EF4-FFF2-40B4-BE49-F238E27FC236}">
                <a16:creationId xmlns:a16="http://schemas.microsoft.com/office/drawing/2014/main" id="{16CCC9E3-E80A-7D90-8BE7-1273D3BF72B4}"/>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ログイン後の最初のページ（マイページ）です。</a:t>
            </a:r>
            <a:endParaRPr lang="en-US" altLang="ja-JP" sz="1400" dirty="0">
              <a:solidFill>
                <a:schemeClr val="tx1"/>
              </a:solidFill>
              <a:latin typeface="Meiryo UI" panose="020B0604030504040204" pitchFamily="50" charset="-128"/>
              <a:ea typeface="Meiryo UI" panose="020B0604030504040204" pitchFamily="50" charset="-128"/>
            </a:endParaRPr>
          </a:p>
          <a:p>
            <a:pPr algn="l"/>
            <a:r>
              <a:rPr lang="ja-JP" altLang="en-US" sz="1400" dirty="0">
                <a:solidFill>
                  <a:schemeClr val="tx1"/>
                </a:solidFill>
                <a:latin typeface="Meiryo UI" panose="020B0604030504040204" pitchFamily="50" charset="-128"/>
                <a:ea typeface="Meiryo UI" panose="020B0604030504040204" pitchFamily="50" charset="-128"/>
              </a:rPr>
              <a:t>申請情報の入力を開始してください。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C0BB1521-D00B-201E-4836-1AB4259C7971}"/>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5" name="図 4" descr="図形&#10;&#10;低い精度で自動的に生成された説明">
            <a:extLst>
              <a:ext uri="{FF2B5EF4-FFF2-40B4-BE49-F238E27FC236}">
                <a16:creationId xmlns:a16="http://schemas.microsoft.com/office/drawing/2014/main" id="{496896E0-6027-C6C4-1CB9-2F233118B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3" name="Picture 2">
            <a:extLst>
              <a:ext uri="{FF2B5EF4-FFF2-40B4-BE49-F238E27FC236}">
                <a16:creationId xmlns:a16="http://schemas.microsoft.com/office/drawing/2014/main" id="{0424DC13-1350-0177-FACD-13E8470F2E87}"/>
              </a:ext>
            </a:extLst>
          </p:cNvPr>
          <p:cNvPicPr>
            <a:picLocks noChangeAspect="1"/>
          </p:cNvPicPr>
          <p:nvPr/>
        </p:nvPicPr>
        <p:blipFill>
          <a:blip r:embed="rId3"/>
          <a:stretch>
            <a:fillRect/>
          </a:stretch>
        </p:blipFill>
        <p:spPr>
          <a:xfrm>
            <a:off x="547232" y="1000685"/>
            <a:ext cx="2081825" cy="4560498"/>
          </a:xfrm>
          <a:prstGeom prst="rect">
            <a:avLst/>
          </a:prstGeom>
        </p:spPr>
      </p:pic>
      <p:pic>
        <p:nvPicPr>
          <p:cNvPr id="8" name="Picture 7">
            <a:extLst>
              <a:ext uri="{FF2B5EF4-FFF2-40B4-BE49-F238E27FC236}">
                <a16:creationId xmlns:a16="http://schemas.microsoft.com/office/drawing/2014/main" id="{2F2BC70E-170B-BBDB-6A14-53D87E481F5F}"/>
              </a:ext>
            </a:extLst>
          </p:cNvPr>
          <p:cNvPicPr>
            <a:picLocks noChangeAspect="1"/>
          </p:cNvPicPr>
          <p:nvPr/>
        </p:nvPicPr>
        <p:blipFill>
          <a:blip r:embed="rId4"/>
          <a:stretch>
            <a:fillRect/>
          </a:stretch>
        </p:blipFill>
        <p:spPr>
          <a:xfrm>
            <a:off x="3142650" y="935628"/>
            <a:ext cx="2068814" cy="4625555"/>
          </a:xfrm>
          <a:prstGeom prst="rect">
            <a:avLst/>
          </a:prstGeom>
        </p:spPr>
      </p:pic>
      <p:sp>
        <p:nvSpPr>
          <p:cNvPr id="10" name="テキスト ボックス 9">
            <a:extLst>
              <a:ext uri="{FF2B5EF4-FFF2-40B4-BE49-F238E27FC236}">
                <a16:creationId xmlns:a16="http://schemas.microsoft.com/office/drawing/2014/main" id="{BF91B922-B044-9621-6215-E4A658AA3D80}"/>
              </a:ext>
            </a:extLst>
          </p:cNvPr>
          <p:cNvSpPr txBox="1"/>
          <p:nvPr/>
        </p:nvSpPr>
        <p:spPr>
          <a:xfrm>
            <a:off x="196486" y="2650865"/>
            <a:ext cx="415498" cy="646331"/>
          </a:xfrm>
          <a:prstGeom prst="rect">
            <a:avLst/>
          </a:prstGeom>
          <a:noFill/>
        </p:spPr>
        <p:txBody>
          <a:bodyPr wrap="none" rtlCol="0">
            <a:spAutoFit/>
          </a:bodyPr>
          <a:lstStyle/>
          <a:p>
            <a:r>
              <a:rPr lang="ja-JP" altLang="en-US" sz="1800" dirty="0">
                <a:solidFill>
                  <a:srgbClr val="FF0000"/>
                </a:solidFill>
                <a:latin typeface="Meiryo UI" panose="020B0604030504040204" pitchFamily="50" charset="-128"/>
                <a:ea typeface="Meiryo UI" panose="020B0604030504040204" pitchFamily="50" charset="-128"/>
              </a:rPr>
              <a:t>①</a:t>
            </a:r>
            <a:endParaRPr kumimoji="1" lang="ja-JP" altLang="en-US" sz="1800" dirty="0">
              <a:solidFill>
                <a:srgbClr val="FF0000"/>
              </a:solidFill>
              <a:latin typeface="Meiryo UI" panose="020B0604030504040204" pitchFamily="50" charset="-128"/>
              <a:ea typeface="Meiryo UI" panose="020B0604030504040204" pitchFamily="50" charset="-128"/>
            </a:endParaRPr>
          </a:p>
          <a:p>
            <a:endParaRPr kumimoji="1" lang="ja-JP" altLang="en-US" dirty="0"/>
          </a:p>
        </p:txBody>
      </p:sp>
      <p:sp>
        <p:nvSpPr>
          <p:cNvPr id="15" name="角丸四角形 7">
            <a:extLst>
              <a:ext uri="{FF2B5EF4-FFF2-40B4-BE49-F238E27FC236}">
                <a16:creationId xmlns:a16="http://schemas.microsoft.com/office/drawing/2014/main" id="{B37CECCD-6406-9AE6-EC8F-4B2C010AB14E}"/>
              </a:ext>
            </a:extLst>
          </p:cNvPr>
          <p:cNvSpPr/>
          <p:nvPr/>
        </p:nvSpPr>
        <p:spPr>
          <a:xfrm>
            <a:off x="611984" y="2832333"/>
            <a:ext cx="1889629" cy="283397"/>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A0087980-F7FF-3A04-7C49-C5DDF29D5351}"/>
              </a:ext>
            </a:extLst>
          </p:cNvPr>
          <p:cNvSpPr txBox="1"/>
          <p:nvPr/>
        </p:nvSpPr>
        <p:spPr>
          <a:xfrm>
            <a:off x="3362600" y="3461111"/>
            <a:ext cx="415498" cy="646331"/>
          </a:xfrm>
          <a:prstGeom prst="rect">
            <a:avLst/>
          </a:prstGeom>
          <a:noFill/>
        </p:spPr>
        <p:txBody>
          <a:bodyPr wrap="none" rtlCol="0">
            <a:spAutoFit/>
          </a:bodyPr>
          <a:lstStyle/>
          <a:p>
            <a:r>
              <a:rPr kumimoji="1" lang="ja-JP" altLang="en-US" sz="1800" dirty="0">
                <a:solidFill>
                  <a:srgbClr val="FF0000"/>
                </a:solidFill>
                <a:latin typeface="Meiryo UI" panose="020B0604030504040204" pitchFamily="50" charset="-128"/>
                <a:ea typeface="Meiryo UI" panose="020B0604030504040204" pitchFamily="50" charset="-128"/>
              </a:rPr>
              <a:t>②</a:t>
            </a:r>
          </a:p>
          <a:p>
            <a:endParaRPr kumimoji="1" lang="ja-JP" altLang="en-US" dirty="0"/>
          </a:p>
        </p:txBody>
      </p:sp>
      <p:sp>
        <p:nvSpPr>
          <p:cNvPr id="20" name="角丸四角形 7">
            <a:extLst>
              <a:ext uri="{FF2B5EF4-FFF2-40B4-BE49-F238E27FC236}">
                <a16:creationId xmlns:a16="http://schemas.microsoft.com/office/drawing/2014/main" id="{F6360644-4EC9-29AE-5C31-6E8A7C4FC46E}"/>
              </a:ext>
            </a:extLst>
          </p:cNvPr>
          <p:cNvSpPr/>
          <p:nvPr/>
        </p:nvSpPr>
        <p:spPr>
          <a:xfrm>
            <a:off x="3806660" y="3595498"/>
            <a:ext cx="784458" cy="188779"/>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FAC30AC0-A04D-D638-5C6D-7F51870E6131}"/>
              </a:ext>
            </a:extLst>
          </p:cNvPr>
          <p:cNvSpPr txBox="1"/>
          <p:nvPr/>
        </p:nvSpPr>
        <p:spPr>
          <a:xfrm>
            <a:off x="3362600" y="3749335"/>
            <a:ext cx="415498" cy="646331"/>
          </a:xfrm>
          <a:prstGeom prst="rect">
            <a:avLst/>
          </a:prstGeom>
          <a:noFill/>
        </p:spPr>
        <p:txBody>
          <a:bodyPr wrap="none" rtlCol="0">
            <a:spAutoFit/>
          </a:bodyPr>
          <a:lstStyle/>
          <a:p>
            <a:r>
              <a:rPr lang="ja-JP" altLang="en-US" dirty="0">
                <a:solidFill>
                  <a:srgbClr val="FF0000"/>
                </a:solidFill>
                <a:latin typeface="Meiryo UI" panose="020B0604030504040204" pitchFamily="50" charset="-128"/>
                <a:ea typeface="Meiryo UI" panose="020B0604030504040204" pitchFamily="50" charset="-128"/>
              </a:rPr>
              <a:t>③</a:t>
            </a:r>
            <a:endParaRPr kumimoji="1" lang="ja-JP" altLang="en-US" sz="1800" dirty="0">
              <a:solidFill>
                <a:srgbClr val="FF0000"/>
              </a:solidFill>
              <a:latin typeface="Meiryo UI" panose="020B0604030504040204" pitchFamily="50" charset="-128"/>
              <a:ea typeface="Meiryo UI" panose="020B0604030504040204" pitchFamily="50" charset="-128"/>
            </a:endParaRPr>
          </a:p>
          <a:p>
            <a:endParaRPr kumimoji="1" lang="ja-JP" altLang="en-US" dirty="0"/>
          </a:p>
        </p:txBody>
      </p:sp>
      <p:sp>
        <p:nvSpPr>
          <p:cNvPr id="23" name="角丸四角形 7">
            <a:extLst>
              <a:ext uri="{FF2B5EF4-FFF2-40B4-BE49-F238E27FC236}">
                <a16:creationId xmlns:a16="http://schemas.microsoft.com/office/drawing/2014/main" id="{3CB2BB43-C4B4-1CEF-BBA0-C57FD24D7766}"/>
              </a:ext>
            </a:extLst>
          </p:cNvPr>
          <p:cNvSpPr/>
          <p:nvPr/>
        </p:nvSpPr>
        <p:spPr>
          <a:xfrm>
            <a:off x="3806660" y="3784277"/>
            <a:ext cx="784458" cy="188779"/>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6" name="角丸四角形 7">
            <a:extLst>
              <a:ext uri="{FF2B5EF4-FFF2-40B4-BE49-F238E27FC236}">
                <a16:creationId xmlns:a16="http://schemas.microsoft.com/office/drawing/2014/main" id="{2702C2FA-11AC-FB8E-9240-BAAC6CC9E332}"/>
              </a:ext>
            </a:extLst>
          </p:cNvPr>
          <p:cNvSpPr/>
          <p:nvPr/>
        </p:nvSpPr>
        <p:spPr>
          <a:xfrm>
            <a:off x="611984" y="2071230"/>
            <a:ext cx="636452" cy="238057"/>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234378D5-B82B-9F2B-B8F5-9AF678F2BFAE}"/>
              </a:ext>
            </a:extLst>
          </p:cNvPr>
          <p:cNvSpPr txBox="1"/>
          <p:nvPr/>
        </p:nvSpPr>
        <p:spPr>
          <a:xfrm>
            <a:off x="196486" y="1844905"/>
            <a:ext cx="415498" cy="369332"/>
          </a:xfrm>
          <a:prstGeom prst="rect">
            <a:avLst/>
          </a:prstGeom>
          <a:noFill/>
        </p:spPr>
        <p:txBody>
          <a:bodyPr wrap="square">
            <a:spAutoFit/>
          </a:bodyPr>
          <a:lstStyle/>
          <a:p>
            <a:r>
              <a:rPr lang="en-US" altLang="ja-JP" dirty="0">
                <a:solidFill>
                  <a:srgbClr val="FF0000"/>
                </a:solidFill>
                <a:latin typeface="Meiryo UI"/>
                <a:ea typeface="Meiryo UI"/>
              </a:rPr>
              <a:t>※</a:t>
            </a:r>
            <a:endParaRPr lang="ja-JP" altLang="en-US" dirty="0">
              <a:solidFill>
                <a:srgbClr val="FF0000"/>
              </a:solidFill>
            </a:endParaRPr>
          </a:p>
        </p:txBody>
      </p:sp>
    </p:spTree>
    <p:extLst>
      <p:ext uri="{BB962C8B-B14F-4D97-AF65-F5344CB8AC3E}">
        <p14:creationId xmlns:p14="http://schemas.microsoft.com/office/powerpoint/2010/main" val="1895438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8B60D1B-768C-EC47-81FC-732FEFDC4D42}"/>
              </a:ext>
            </a:extLst>
          </p:cNvPr>
          <p:cNvPicPr>
            <a:picLocks noChangeAspect="1"/>
          </p:cNvPicPr>
          <p:nvPr/>
        </p:nvPicPr>
        <p:blipFill>
          <a:blip r:embed="rId2"/>
          <a:stretch>
            <a:fillRect/>
          </a:stretch>
        </p:blipFill>
        <p:spPr>
          <a:xfrm>
            <a:off x="2723536" y="2138182"/>
            <a:ext cx="2886478" cy="2581635"/>
          </a:xfrm>
          <a:prstGeom prst="rect">
            <a:avLst/>
          </a:prstGeom>
        </p:spPr>
      </p:pic>
      <p:sp>
        <p:nvSpPr>
          <p:cNvPr id="29" name="正方形/長方形 28">
            <a:extLst>
              <a:ext uri="{FF2B5EF4-FFF2-40B4-BE49-F238E27FC236}">
                <a16:creationId xmlns:a16="http://schemas.microsoft.com/office/drawing/2014/main" id="{4861DB06-FA79-4433-821E-AE3279448A72}"/>
              </a:ext>
            </a:extLst>
          </p:cNvPr>
          <p:cNvSpPr/>
          <p:nvPr/>
        </p:nvSpPr>
        <p:spPr>
          <a:xfrm>
            <a:off x="156243" y="109871"/>
            <a:ext cx="7656668" cy="44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rgbClr val="0070C0"/>
                </a:solidFill>
                <a:latin typeface="Meiryo UI" panose="020B0604030504040204" pitchFamily="50" charset="-128"/>
                <a:ea typeface="Meiryo UI" panose="020B0604030504040204" pitchFamily="50" charset="-128"/>
              </a:rPr>
              <a:t>申請システム</a:t>
            </a:r>
            <a:r>
              <a:rPr lang="en-US" altLang="ja-JP" sz="2200" b="1" dirty="0">
                <a:solidFill>
                  <a:srgbClr val="0070C0"/>
                </a:solidFill>
                <a:latin typeface="Meiryo UI" panose="020B0604030504040204" pitchFamily="50" charset="-128"/>
                <a:ea typeface="Meiryo UI" panose="020B0604030504040204" pitchFamily="50" charset="-128"/>
              </a:rPr>
              <a:t>(</a:t>
            </a:r>
            <a:r>
              <a:rPr lang="ja-JP" altLang="en-US" sz="2200" b="1" dirty="0">
                <a:solidFill>
                  <a:srgbClr val="0070C0"/>
                </a:solidFill>
                <a:latin typeface="Meiryo UI" panose="020B0604030504040204" pitchFamily="50" charset="-128"/>
                <a:ea typeface="Meiryo UI" panose="020B0604030504040204" pitchFamily="50" charset="-128"/>
              </a:rPr>
              <a:t>操作時の注意事項</a:t>
            </a:r>
            <a:r>
              <a:rPr lang="en-US" altLang="ja-JP" sz="2200" b="1" dirty="0">
                <a:solidFill>
                  <a:srgbClr val="0070C0"/>
                </a:solidFill>
                <a:latin typeface="Meiryo UI" panose="020B0604030504040204" pitchFamily="50" charset="-128"/>
                <a:ea typeface="Meiryo UI" panose="020B0604030504040204" pitchFamily="50" charset="-128"/>
              </a:rPr>
              <a:t>)</a:t>
            </a:r>
            <a:endParaRPr lang="ja-JP" altLang="en-US" sz="2200" b="1" dirty="0">
              <a:solidFill>
                <a:srgbClr val="0070C0"/>
              </a:solidFill>
              <a:latin typeface="Meiryo UI" panose="020B0604030504040204" pitchFamily="50" charset="-128"/>
              <a:ea typeface="Meiryo UI" panose="020B0604030504040204" pitchFamily="50" charset="-128"/>
            </a:endParaRPr>
          </a:p>
        </p:txBody>
      </p:sp>
      <p:sp>
        <p:nvSpPr>
          <p:cNvPr id="18" name="角丸四角形 7">
            <a:extLst>
              <a:ext uri="{FF2B5EF4-FFF2-40B4-BE49-F238E27FC236}">
                <a16:creationId xmlns:a16="http://schemas.microsoft.com/office/drawing/2014/main" id="{62E45A42-94B7-02F3-4836-7148C7DB1D21}"/>
              </a:ext>
            </a:extLst>
          </p:cNvPr>
          <p:cNvSpPr/>
          <p:nvPr/>
        </p:nvSpPr>
        <p:spPr>
          <a:xfrm>
            <a:off x="3878057" y="4364871"/>
            <a:ext cx="558190" cy="290977"/>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D6691703-A17E-4CD2-8223-465F361668FF}"/>
              </a:ext>
            </a:extLst>
          </p:cNvPr>
          <p:cNvSpPr txBox="1"/>
          <p:nvPr/>
        </p:nvSpPr>
        <p:spPr>
          <a:xfrm>
            <a:off x="3445627" y="4328450"/>
            <a:ext cx="415498" cy="646331"/>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②</a:t>
            </a:r>
            <a:endParaRPr kumimoji="1" lang="ja-JP" altLang="en-US" sz="1800" dirty="0">
              <a:solidFill>
                <a:srgbClr val="FF0000"/>
              </a:solidFill>
              <a:latin typeface="Meiryo UI" panose="020B0604030504040204" pitchFamily="50" charset="-128"/>
              <a:ea typeface="Meiryo UI" panose="020B0604030504040204" pitchFamily="50" charset="-128"/>
            </a:endParaRPr>
          </a:p>
          <a:p>
            <a:endParaRPr kumimoji="1" lang="ja-JP" altLang="en-US" dirty="0"/>
          </a:p>
        </p:txBody>
      </p:sp>
      <p:sp>
        <p:nvSpPr>
          <p:cNvPr id="20" name="テキスト ボックス 19">
            <a:extLst>
              <a:ext uri="{FF2B5EF4-FFF2-40B4-BE49-F238E27FC236}">
                <a16:creationId xmlns:a16="http://schemas.microsoft.com/office/drawing/2014/main" id="{E73DF47A-BD93-4A21-7D60-0A37C42DD3E0}"/>
              </a:ext>
            </a:extLst>
          </p:cNvPr>
          <p:cNvSpPr txBox="1"/>
          <p:nvPr/>
        </p:nvSpPr>
        <p:spPr>
          <a:xfrm>
            <a:off x="6282612" y="2624256"/>
            <a:ext cx="5609142" cy="1384995"/>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各ページタイトルの下部に「操作時の注意事項」が表示されます。</a:t>
            </a:r>
            <a:endParaRPr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①　</a:t>
            </a:r>
            <a:r>
              <a:rPr lang="ja-JP" altLang="en-US" sz="1400" dirty="0">
                <a:latin typeface="Meiryo UI" panose="020B0604030504040204" pitchFamily="50" charset="-128"/>
                <a:ea typeface="Meiryo UI" panose="020B0604030504040204" pitchFamily="50" charset="-128"/>
              </a:rPr>
              <a:t>操作時の注意事項を確認する際は、「操作時の注意事項」を</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クリックしてください。</a:t>
            </a:r>
            <a:endParaRPr lang="en-US" altLang="ja-JP" sz="1400" dirty="0">
              <a:latin typeface="Meiryo UI" panose="020B0604030504040204" pitchFamily="50" charset="-128"/>
              <a:ea typeface="Meiryo UI" panose="020B0604030504040204" pitchFamily="50" charset="-128"/>
            </a:endParaRPr>
          </a:p>
          <a:p>
            <a:endParaRPr kumimoji="1" lang="en-US" altLang="ja-JP" sz="1400" dirty="0">
              <a:solidFill>
                <a:srgbClr val="FF0000"/>
              </a:solidFill>
              <a:latin typeface="Meiryo UI" panose="020B0604030504040204" pitchFamily="50" charset="-128"/>
              <a:ea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rPr>
              <a:t>②</a:t>
            </a:r>
            <a:r>
              <a:rPr lang="ja-JP" altLang="en-US" sz="1400" dirty="0">
                <a:latin typeface="Meiryo UI" panose="020B0604030504040204" pitchFamily="50" charset="-128"/>
                <a:ea typeface="Meiryo UI" panose="020B0604030504040204" pitchFamily="50" charset="-128"/>
              </a:rPr>
              <a:t>　閉じる場合は「閉じる」ボタン</a:t>
            </a:r>
            <a:r>
              <a:rPr kumimoji="1" lang="ja-JP" altLang="en-US" sz="1400" dirty="0">
                <a:latin typeface="Meiryo UI" panose="020B0604030504040204" pitchFamily="50" charset="-128"/>
                <a:ea typeface="Meiryo UI" panose="020B0604030504040204" pitchFamily="50" charset="-128"/>
              </a:rPr>
              <a:t>をクリックしてください。</a:t>
            </a:r>
            <a:endParaRPr lang="en-US" altLang="ja-JP" sz="1400" dirty="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675A87F9-838A-695D-C2A7-BD0A4B3A8E7E}"/>
              </a:ext>
            </a:extLst>
          </p:cNvPr>
          <p:cNvSpPr/>
          <p:nvPr/>
        </p:nvSpPr>
        <p:spPr>
          <a:xfrm>
            <a:off x="6898640" y="820064"/>
            <a:ext cx="5059680" cy="589280"/>
          </a:xfrm>
          <a:prstGeom prst="rect">
            <a:avLst/>
          </a:prstGeom>
          <a:solidFill>
            <a:schemeClr val="accent4">
              <a:lumMod val="20000"/>
              <a:lumOff val="8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ja-JP" altLang="en-US" sz="1400" dirty="0">
                <a:solidFill>
                  <a:schemeClr val="tx1"/>
                </a:solidFill>
                <a:latin typeface="Meiryo UI" panose="020B0604030504040204" pitchFamily="50" charset="-128"/>
                <a:ea typeface="Meiryo UI" panose="020B0604030504040204" pitchFamily="50" charset="-128"/>
              </a:rPr>
              <a:t>操作時の注意事項の画面です。</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注意事項を確認のうえ、申請を開始してください。</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9AAE0D57-CA72-B6B1-DF9A-F0E22A2B0415}"/>
              </a:ext>
            </a:extLst>
          </p:cNvPr>
          <p:cNvSpPr/>
          <p:nvPr/>
        </p:nvSpPr>
        <p:spPr>
          <a:xfrm>
            <a:off x="6308688" y="820064"/>
            <a:ext cx="589952" cy="5892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altLang="ja-JP" sz="1000" dirty="0">
              <a:solidFill>
                <a:schemeClr val="tx1"/>
              </a:solidFill>
              <a:latin typeface="Meiryo UI" panose="020B0604030504040204" pitchFamily="50" charset="-128"/>
              <a:ea typeface="Meiryo UI" panose="020B0604030504040204" pitchFamily="50" charset="-128"/>
            </a:endParaRPr>
          </a:p>
        </p:txBody>
      </p:sp>
      <p:pic>
        <p:nvPicPr>
          <p:cNvPr id="23" name="図 22" descr="図形&#10;&#10;低い精度で自動的に生成された説明">
            <a:extLst>
              <a:ext uri="{FF2B5EF4-FFF2-40B4-BE49-F238E27FC236}">
                <a16:creationId xmlns:a16="http://schemas.microsoft.com/office/drawing/2014/main" id="{6E08EB7F-4447-3823-8B69-2F4DB5053A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202" y="903242"/>
            <a:ext cx="422924" cy="422924"/>
          </a:xfrm>
          <a:prstGeom prst="rect">
            <a:avLst/>
          </a:prstGeom>
        </p:spPr>
      </p:pic>
      <p:pic>
        <p:nvPicPr>
          <p:cNvPr id="5" name="図 4">
            <a:extLst>
              <a:ext uri="{FF2B5EF4-FFF2-40B4-BE49-F238E27FC236}">
                <a16:creationId xmlns:a16="http://schemas.microsoft.com/office/drawing/2014/main" id="{1BC8D316-3BC4-CD85-D713-3E09C913B678}"/>
              </a:ext>
            </a:extLst>
          </p:cNvPr>
          <p:cNvPicPr>
            <a:picLocks noChangeAspect="1"/>
          </p:cNvPicPr>
          <p:nvPr/>
        </p:nvPicPr>
        <p:blipFill>
          <a:blip r:embed="rId4"/>
          <a:stretch>
            <a:fillRect/>
          </a:stretch>
        </p:blipFill>
        <p:spPr>
          <a:xfrm>
            <a:off x="455621" y="1621679"/>
            <a:ext cx="2188296" cy="3355981"/>
          </a:xfrm>
          <a:prstGeom prst="rect">
            <a:avLst/>
          </a:prstGeom>
        </p:spPr>
      </p:pic>
      <p:sp>
        <p:nvSpPr>
          <p:cNvPr id="10" name="角丸四角形 7">
            <a:extLst>
              <a:ext uri="{FF2B5EF4-FFF2-40B4-BE49-F238E27FC236}">
                <a16:creationId xmlns:a16="http://schemas.microsoft.com/office/drawing/2014/main" id="{53D9CDBD-AEF9-967D-CA6C-C42343515EA5}"/>
              </a:ext>
            </a:extLst>
          </p:cNvPr>
          <p:cNvSpPr/>
          <p:nvPr/>
        </p:nvSpPr>
        <p:spPr>
          <a:xfrm>
            <a:off x="1148426" y="2721558"/>
            <a:ext cx="834378" cy="185271"/>
          </a:xfrm>
          <a:prstGeom prst="roundRect">
            <a:avLst/>
          </a:pr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152F8298-1B2B-23AF-9424-20FA7104D3B9}"/>
              </a:ext>
            </a:extLst>
          </p:cNvPr>
          <p:cNvSpPr txBox="1"/>
          <p:nvPr/>
        </p:nvSpPr>
        <p:spPr>
          <a:xfrm>
            <a:off x="784684" y="2624256"/>
            <a:ext cx="415498" cy="646331"/>
          </a:xfrm>
          <a:prstGeom prst="rect">
            <a:avLst/>
          </a:prstGeom>
          <a:noFill/>
        </p:spPr>
        <p:txBody>
          <a:bodyPr wrap="square" rtlCol="0">
            <a:spAutoFit/>
          </a:bodyPr>
          <a:lstStyle/>
          <a:p>
            <a:r>
              <a:rPr lang="ja-JP" altLang="en-US" sz="1800" dirty="0">
                <a:solidFill>
                  <a:srgbClr val="FF0000"/>
                </a:solidFill>
                <a:latin typeface="Meiryo UI" panose="020B0604030504040204" pitchFamily="50" charset="-128"/>
                <a:ea typeface="Meiryo UI" panose="020B0604030504040204" pitchFamily="50" charset="-128"/>
              </a:rPr>
              <a:t>①</a:t>
            </a:r>
            <a:endParaRPr kumimoji="1" lang="ja-JP" altLang="en-US" sz="1800" dirty="0">
              <a:solidFill>
                <a:srgbClr val="FF0000"/>
              </a:solidFill>
              <a:latin typeface="Meiryo UI" panose="020B0604030504040204" pitchFamily="50" charset="-128"/>
              <a:ea typeface="Meiryo UI" panose="020B0604030504040204" pitchFamily="50" charset="-128"/>
            </a:endParaRPr>
          </a:p>
          <a:p>
            <a:endParaRPr kumimoji="1" lang="ja-JP" altLang="en-US" dirty="0"/>
          </a:p>
        </p:txBody>
      </p:sp>
    </p:spTree>
    <p:extLst>
      <p:ext uri="{BB962C8B-B14F-4D97-AF65-F5344CB8AC3E}">
        <p14:creationId xmlns:p14="http://schemas.microsoft.com/office/powerpoint/2010/main" val="26186495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a:noFill/>
        </a:ln>
      </a:spPr>
      <a:bodyPr wrap="square" rtlCol="0" anchor="ctr"/>
      <a:lstStyle>
        <a:defPPr algn="l">
          <a:defRPr kumimoji="1" sz="1000" dirty="0">
            <a:solidFill>
              <a:srgbClr val="FF0000"/>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e8b6f97-4262-4750-adba-14fb3eea88b8">
      <Terms xmlns="http://schemas.microsoft.com/office/infopath/2007/PartnerControls"/>
    </lcf76f155ced4ddcb4097134ff3c332f>
    <TaxCatchAll xmlns="5e80daff-72db-4470-b0bd-78675748b34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4851428EDD3FCD439E6ACE6569B5D5A9" ma:contentTypeVersion="14" ma:contentTypeDescription="新しいドキュメントを作成します。" ma:contentTypeScope="" ma:versionID="16d5bba405d3734ce99f34c5c61a4ba5">
  <xsd:schema xmlns:xsd="http://www.w3.org/2001/XMLSchema" xmlns:xs="http://www.w3.org/2001/XMLSchema" xmlns:p="http://schemas.microsoft.com/office/2006/metadata/properties" xmlns:ns2="3e8b6f97-4262-4750-adba-14fb3eea88b8" xmlns:ns3="5e80daff-72db-4470-b0bd-78675748b340" targetNamespace="http://schemas.microsoft.com/office/2006/metadata/properties" ma:root="true" ma:fieldsID="5524bc3ffcb94d0629994931745edf96" ns2:_="" ns3:_="">
    <xsd:import namespace="3e8b6f97-4262-4750-adba-14fb3eea88b8"/>
    <xsd:import namespace="5e80daff-72db-4470-b0bd-78675748b34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8b6f97-4262-4750-adba-14fb3eea88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6d165d17-9b79-46c3-82b9-c927e733c429"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80daff-72db-4470-b0bd-78675748b34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226ea309-7cc2-48d9-beec-766500193902}" ma:internalName="TaxCatchAll" ma:showField="CatchAllData" ma:web="5e80daff-72db-4470-b0bd-78675748b34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D0F12E-90D6-40B8-81D5-807EF7A06E6D}">
  <ds:schemaRefs>
    <ds:schemaRef ds:uri="http://schemas.microsoft.com/sharepoint/v3/contenttype/forms"/>
  </ds:schemaRefs>
</ds:datastoreItem>
</file>

<file path=customXml/itemProps2.xml><?xml version="1.0" encoding="utf-8"?>
<ds:datastoreItem xmlns:ds="http://schemas.openxmlformats.org/officeDocument/2006/customXml" ds:itemID="{1CD468D0-4841-4168-BB9D-01009C662AE0}">
  <ds:schemaRefs>
    <ds:schemaRef ds:uri="5e80daff-72db-4470-b0bd-78675748b340"/>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www.w3.org/XML/1998/namespace"/>
    <ds:schemaRef ds:uri="http://schemas.openxmlformats.org/package/2006/metadata/core-properties"/>
    <ds:schemaRef ds:uri="3e8b6f97-4262-4750-adba-14fb3eea88b8"/>
    <ds:schemaRef ds:uri="http://purl.org/dc/dcmitype/"/>
  </ds:schemaRefs>
</ds:datastoreItem>
</file>

<file path=customXml/itemProps3.xml><?xml version="1.0" encoding="utf-8"?>
<ds:datastoreItem xmlns:ds="http://schemas.openxmlformats.org/officeDocument/2006/customXml" ds:itemID="{E4D80089-904F-41C0-B982-5DFDF5D675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8b6f97-4262-4750-adba-14fb3eea88b8"/>
    <ds:schemaRef ds:uri="5e80daff-72db-4470-b0bd-78675748b3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otalTime>0</TotalTime>
  <Words>9563</Words>
  <Application>Microsoft Office PowerPoint</Application>
  <PresentationFormat>ワイド画面</PresentationFormat>
  <Paragraphs>1182</Paragraphs>
  <Slides>55</Slides>
  <Notes>24</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55</vt:i4>
      </vt:variant>
    </vt:vector>
  </HeadingPairs>
  <TitlesOfParts>
    <vt:vector size="65" baseType="lpstr">
      <vt:lpstr>-apple-system</vt:lpstr>
      <vt:lpstr>Malgun Gothic Semilight</vt:lpstr>
      <vt:lpstr>Meiryo UI</vt:lpstr>
      <vt:lpstr>メイリオ</vt:lpstr>
      <vt:lpstr>游ゴシック</vt:lpstr>
      <vt:lpstr>游ゴシック Light</vt:lpstr>
      <vt:lpstr>Arial</vt:lpstr>
      <vt:lpstr>Wingdings</vt:lpstr>
      <vt:lpstr>Office テーマ</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cp:revision>
  <dcterms:modified xsi:type="dcterms:W3CDTF">2024-03-04T06:48:55Z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0x0101004851428EDD3FCD439E6ACE6569B5D5A9</vt:lpwstr>
  </property>
</Properties>
</file>