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648" r:id="rId4"/>
  </p:sldMasterIdLst>
  <p:notesMasterIdLst>
    <p:notesMasterId r:id="rId69"/>
  </p:notesMasterIdLst>
  <p:handoutMasterIdLst>
    <p:handoutMasterId r:id="rId70"/>
  </p:handoutMasterIdLst>
  <p:sldIdLst>
    <p:sldId id="314" r:id="rId5"/>
    <p:sldId id="299" r:id="rId6"/>
    <p:sldId id="595" r:id="rId7"/>
    <p:sldId id="316" r:id="rId8"/>
    <p:sldId id="501" r:id="rId9"/>
    <p:sldId id="453" r:id="rId10"/>
    <p:sldId id="596" r:id="rId11"/>
    <p:sldId id="454" r:id="rId12"/>
    <p:sldId id="584" r:id="rId13"/>
    <p:sldId id="586" r:id="rId14"/>
    <p:sldId id="535" r:id="rId15"/>
    <p:sldId id="471" r:id="rId16"/>
    <p:sldId id="587" r:id="rId17"/>
    <p:sldId id="536" r:id="rId18"/>
    <p:sldId id="561" r:id="rId19"/>
    <p:sldId id="571" r:id="rId20"/>
    <p:sldId id="593" r:id="rId21"/>
    <p:sldId id="582" r:id="rId22"/>
    <p:sldId id="581" r:id="rId23"/>
    <p:sldId id="515" r:id="rId24"/>
    <p:sldId id="534" r:id="rId25"/>
    <p:sldId id="578" r:id="rId26"/>
    <p:sldId id="562" r:id="rId27"/>
    <p:sldId id="566" r:id="rId28"/>
    <p:sldId id="569" r:id="rId29"/>
    <p:sldId id="495" r:id="rId30"/>
    <p:sldId id="563" r:id="rId31"/>
    <p:sldId id="564" r:id="rId32"/>
    <p:sldId id="565" r:id="rId33"/>
    <p:sldId id="577" r:id="rId34"/>
    <p:sldId id="567" r:id="rId35"/>
    <p:sldId id="568" r:id="rId36"/>
    <p:sldId id="590" r:id="rId37"/>
    <p:sldId id="511" r:id="rId38"/>
    <p:sldId id="556" r:id="rId39"/>
    <p:sldId id="573" r:id="rId40"/>
    <p:sldId id="545" r:id="rId41"/>
    <p:sldId id="580" r:id="rId42"/>
    <p:sldId id="512" r:id="rId43"/>
    <p:sldId id="513" r:id="rId44"/>
    <p:sldId id="557" r:id="rId45"/>
    <p:sldId id="574" r:id="rId46"/>
    <p:sldId id="589" r:id="rId47"/>
    <p:sldId id="560" r:id="rId48"/>
    <p:sldId id="521" r:id="rId49"/>
    <p:sldId id="575" r:id="rId50"/>
    <p:sldId id="496" r:id="rId51"/>
    <p:sldId id="576" r:id="rId52"/>
    <p:sldId id="558" r:id="rId53"/>
    <p:sldId id="588" r:id="rId54"/>
    <p:sldId id="524" r:id="rId55"/>
    <p:sldId id="500" r:id="rId56"/>
    <p:sldId id="529" r:id="rId57"/>
    <p:sldId id="583" r:id="rId58"/>
    <p:sldId id="592" r:id="rId59"/>
    <p:sldId id="594" r:id="rId60"/>
    <p:sldId id="546" r:id="rId61"/>
    <p:sldId id="547" r:id="rId62"/>
    <p:sldId id="548" r:id="rId63"/>
    <p:sldId id="551" r:id="rId64"/>
    <p:sldId id="552" r:id="rId65"/>
    <p:sldId id="554" r:id="rId66"/>
    <p:sldId id="555" r:id="rId67"/>
    <p:sldId id="543" r:id="rId68"/>
  </p:sldIdLst>
  <p:sldSz cx="12192000" cy="6858000"/>
  <p:notesSz cx="6735763" cy="9866313"/>
  <p:custDataLst>
    <p:tags r:id="rId71"/>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3280BF43-870C-4885-8638-17B44BBE0BCD}">
          <p14:sldIdLst>
            <p14:sldId id="314"/>
            <p14:sldId id="299"/>
            <p14:sldId id="595"/>
          </p14:sldIdLst>
        </p14:section>
        <p14:section name="はじめに" id="{13BA1058-91E0-49E3-B361-52980461CD48}">
          <p14:sldIdLst>
            <p14:sldId id="316"/>
          </p14:sldIdLst>
        </p14:section>
        <p14:section name="申請システムを利用した公募申請の流れ" id="{A86F29AB-F785-4373-A5F7-FD4AB80F99FC}">
          <p14:sldIdLst>
            <p14:sldId id="501"/>
          </p14:sldIdLst>
        </p14:section>
        <p14:section name="ログイン" id="{6D549148-1890-4A10-B7B3-8FAF74FD1D22}">
          <p14:sldIdLst>
            <p14:sldId id="453"/>
            <p14:sldId id="596"/>
          </p14:sldIdLst>
        </p14:section>
        <p14:section name="事業者トップ画面" id="{3E06F7BB-CEBA-47EC-A00B-94F80CCC8A20}">
          <p14:sldIdLst>
            <p14:sldId id="454"/>
          </p14:sldIdLst>
        </p14:section>
        <p14:section name="申請システム操作時の注意事項" id="{9D5A6682-215A-4374-9F5D-CBDB3F458BEB}">
          <p14:sldIdLst>
            <p14:sldId id="584"/>
          </p14:sldIdLst>
        </p14:section>
        <p14:section name="申請情報入力の流れ" id="{CFE636A9-01BF-4824-A4D6-B1C455F03CE0}">
          <p14:sldIdLst>
            <p14:sldId id="586"/>
          </p14:sldIdLst>
        </p14:section>
        <p14:section name="申請情報入力" id="{F80F03F0-19AC-49A1-9627-51DAE5162A47}">
          <p14:sldIdLst>
            <p14:sldId id="535"/>
            <p14:sldId id="471"/>
            <p14:sldId id="587"/>
            <p14:sldId id="536"/>
            <p14:sldId id="561"/>
            <p14:sldId id="571"/>
            <p14:sldId id="593"/>
            <p14:sldId id="582"/>
            <p14:sldId id="581"/>
            <p14:sldId id="515"/>
            <p14:sldId id="534"/>
            <p14:sldId id="578"/>
            <p14:sldId id="562"/>
            <p14:sldId id="566"/>
            <p14:sldId id="569"/>
            <p14:sldId id="495"/>
            <p14:sldId id="563"/>
            <p14:sldId id="564"/>
            <p14:sldId id="565"/>
            <p14:sldId id="577"/>
            <p14:sldId id="567"/>
            <p14:sldId id="568"/>
            <p14:sldId id="590"/>
            <p14:sldId id="511"/>
            <p14:sldId id="556"/>
            <p14:sldId id="573"/>
            <p14:sldId id="545"/>
            <p14:sldId id="580"/>
            <p14:sldId id="512"/>
            <p14:sldId id="513"/>
            <p14:sldId id="557"/>
            <p14:sldId id="574"/>
            <p14:sldId id="589"/>
            <p14:sldId id="560"/>
            <p14:sldId id="521"/>
            <p14:sldId id="575"/>
          </p14:sldIdLst>
        </p14:section>
        <p14:section name="申請する" id="{2C50C394-0394-4285-8625-FB743A21E7A9}">
          <p14:sldIdLst>
            <p14:sldId id="496"/>
            <p14:sldId id="576"/>
          </p14:sldIdLst>
        </p14:section>
        <p14:section name="コメント確認・修正" id="{F2A2276B-5824-4B19-871D-1231EEBC86A6}">
          <p14:sldIdLst>
            <p14:sldId id="558"/>
            <p14:sldId id="588"/>
          </p14:sldIdLst>
        </p14:section>
        <p14:section name="ログアウト" id="{B3813E44-0ACE-485E-AD60-BA74BBAA3D4D}">
          <p14:sldIdLst>
            <p14:sldId id="524"/>
          </p14:sldIdLst>
        </p14:section>
        <p14:section name="印刷・PDF化" id="{E2F9DBE6-1199-4249-ABA2-D92A93DE1BBC}">
          <p14:sldIdLst>
            <p14:sldId id="500"/>
          </p14:sldIdLst>
        </p14:section>
        <p14:section name="ファイルアップロード方法" id="{A2C8E894-E8CC-48A0-950A-1306D80E7335}">
          <p14:sldIdLst>
            <p14:sldId id="529"/>
          </p14:sldIdLst>
        </p14:section>
        <p14:section name="経営計画/補助事業計画の入力説明" id="{CFC1FB16-F749-41C5-A905-699A41651D3E}">
          <p14:sldIdLst>
            <p14:sldId id="583"/>
            <p14:sldId id="592"/>
          </p14:sldIdLst>
        </p14:section>
        <p14:section name="Q&amp;A" id="{8DD0EE94-02AF-43F4-B550-88FEEE942A58}">
          <p14:sldIdLst>
            <p14:sldId id="594"/>
            <p14:sldId id="546"/>
            <p14:sldId id="547"/>
            <p14:sldId id="548"/>
            <p14:sldId id="551"/>
            <p14:sldId id="552"/>
            <p14:sldId id="554"/>
            <p14:sldId id="555"/>
            <p14:sldId id="54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4" pos="9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33CC"/>
    <a:srgbClr val="0563C1"/>
    <a:srgbClr val="CCECFF"/>
    <a:srgbClr val="C1D6F3"/>
    <a:srgbClr val="FFCCFF"/>
    <a:srgbClr val="FFCCCC"/>
    <a:srgbClr val="7F7F7F"/>
    <a:srgbClr val="686868"/>
    <a:srgbClr val="2662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淡色スタイル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32" autoAdjust="0"/>
    <p:restoredTop sz="94377" autoAdjust="0"/>
  </p:normalViewPr>
  <p:slideViewPr>
    <p:cSldViewPr snapToGrid="0">
      <p:cViewPr varScale="1">
        <p:scale>
          <a:sx n="108" d="100"/>
          <a:sy n="108" d="100"/>
        </p:scale>
        <p:origin x="1128" y="102"/>
      </p:cViewPr>
      <p:guideLst>
        <p:guide orient="horz" pos="2160"/>
        <p:guide pos="3840"/>
        <p:guide pos="98"/>
      </p:guideLst>
    </p:cSldViewPr>
  </p:slideViewPr>
  <p:outlineViewPr>
    <p:cViewPr>
      <p:scale>
        <a:sx n="33" d="100"/>
        <a:sy n="33" d="100"/>
      </p:scale>
      <p:origin x="0" y="0"/>
    </p:cViewPr>
  </p:outlineViewPr>
  <p:notesTextViewPr>
    <p:cViewPr>
      <p:scale>
        <a:sx n="50" d="100"/>
        <a:sy n="5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77"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tags" Target="tags/tag1.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18831" cy="495029"/>
          </a:xfrm>
          <a:prstGeom prst="rect">
            <a:avLst/>
          </a:prstGeom>
        </p:spPr>
        <p:txBody>
          <a:bodyPr vert="horz" lIns="90638" tIns="45318" rIns="90638" bIns="45318"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375" y="2"/>
            <a:ext cx="2918831" cy="495029"/>
          </a:xfrm>
          <a:prstGeom prst="rect">
            <a:avLst/>
          </a:prstGeom>
        </p:spPr>
        <p:txBody>
          <a:bodyPr vert="horz" lIns="90638" tIns="45318" rIns="90638" bIns="45318" rtlCol="0"/>
          <a:lstStyle>
            <a:lvl1pPr algn="r">
              <a:defRPr sz="1200"/>
            </a:lvl1pPr>
          </a:lstStyle>
          <a:p>
            <a:fld id="{4199A545-0086-45A0-8BA7-B12A40C8FA1E}" type="datetimeFigureOut">
              <a:rPr kumimoji="1" lang="ja-JP" altLang="en-US" smtClean="0"/>
              <a:t>2024/3/4</a:t>
            </a:fld>
            <a:endParaRPr kumimoji="1" lang="ja-JP" altLang="en-US"/>
          </a:p>
        </p:txBody>
      </p:sp>
      <p:sp>
        <p:nvSpPr>
          <p:cNvPr id="4" name="フッター プレースホルダー 3"/>
          <p:cNvSpPr>
            <a:spLocks noGrp="1"/>
          </p:cNvSpPr>
          <p:nvPr>
            <p:ph type="ftr" sz="quarter" idx="2"/>
          </p:nvPr>
        </p:nvSpPr>
        <p:spPr>
          <a:xfrm>
            <a:off x="1" y="9371286"/>
            <a:ext cx="2918831" cy="495028"/>
          </a:xfrm>
          <a:prstGeom prst="rect">
            <a:avLst/>
          </a:prstGeom>
        </p:spPr>
        <p:txBody>
          <a:bodyPr vert="horz" lIns="90638" tIns="45318" rIns="90638" bIns="45318"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375" y="9371286"/>
            <a:ext cx="2918831" cy="495028"/>
          </a:xfrm>
          <a:prstGeom prst="rect">
            <a:avLst/>
          </a:prstGeom>
        </p:spPr>
        <p:txBody>
          <a:bodyPr vert="horz" lIns="90638" tIns="45318" rIns="90638" bIns="45318" rtlCol="0" anchor="b"/>
          <a:lstStyle>
            <a:lvl1pPr algn="r">
              <a:defRPr sz="1200"/>
            </a:lvl1pPr>
          </a:lstStyle>
          <a:p>
            <a:fld id="{946F8FC5-BC43-41EE-A463-DA152AE473EC}" type="slidenum">
              <a:rPr kumimoji="1" lang="ja-JP" altLang="en-US" smtClean="0"/>
              <a:t>‹#›</a:t>
            </a:fld>
            <a:endParaRPr kumimoji="1" lang="ja-JP" altLang="en-US"/>
          </a:p>
        </p:txBody>
      </p:sp>
    </p:spTree>
    <p:extLst>
      <p:ext uri="{BB962C8B-B14F-4D97-AF65-F5344CB8AC3E}">
        <p14:creationId xmlns:p14="http://schemas.microsoft.com/office/powerpoint/2010/main" val="19430446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18831" cy="495029"/>
          </a:xfrm>
          <a:prstGeom prst="rect">
            <a:avLst/>
          </a:prstGeom>
        </p:spPr>
        <p:txBody>
          <a:bodyPr vert="horz" lIns="90638" tIns="45318" rIns="90638" bIns="4531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5" y="2"/>
            <a:ext cx="2918831" cy="495029"/>
          </a:xfrm>
          <a:prstGeom prst="rect">
            <a:avLst/>
          </a:prstGeom>
        </p:spPr>
        <p:txBody>
          <a:bodyPr vert="horz" lIns="90638" tIns="45318" rIns="90638" bIns="45318" rtlCol="0"/>
          <a:lstStyle>
            <a:lvl1pPr algn="r">
              <a:defRPr sz="1200"/>
            </a:lvl1pPr>
          </a:lstStyle>
          <a:p>
            <a:fld id="{29956B4E-332E-4E29-8434-F43272B7374F}" type="datetimeFigureOut">
              <a:rPr kumimoji="1" lang="ja-JP" altLang="en-US" smtClean="0"/>
              <a:t>2024/3/4</a:t>
            </a:fld>
            <a:endParaRPr kumimoji="1" lang="ja-JP" altLang="en-US"/>
          </a:p>
        </p:txBody>
      </p:sp>
      <p:sp>
        <p:nvSpPr>
          <p:cNvPr id="4" name="スライド イメージ プレースホルダー 3"/>
          <p:cNvSpPr>
            <a:spLocks noGrp="1" noRot="1" noChangeAspect="1"/>
          </p:cNvSpPr>
          <p:nvPr>
            <p:ph type="sldImg" idx="2"/>
          </p:nvPr>
        </p:nvSpPr>
        <p:spPr>
          <a:xfrm>
            <a:off x="407988" y="1233488"/>
            <a:ext cx="5919787" cy="3330575"/>
          </a:xfrm>
          <a:prstGeom prst="rect">
            <a:avLst/>
          </a:prstGeom>
          <a:noFill/>
          <a:ln w="12700">
            <a:solidFill>
              <a:prstClr val="black"/>
            </a:solidFill>
          </a:ln>
        </p:spPr>
        <p:txBody>
          <a:bodyPr vert="horz" lIns="90638" tIns="45318" rIns="90638" bIns="45318" rtlCol="0" anchor="ctr"/>
          <a:lstStyle/>
          <a:p>
            <a:endParaRPr lang="ja-JP" altLang="en-US"/>
          </a:p>
        </p:txBody>
      </p:sp>
      <p:sp>
        <p:nvSpPr>
          <p:cNvPr id="5" name="ノート プレースホルダー 4"/>
          <p:cNvSpPr>
            <a:spLocks noGrp="1"/>
          </p:cNvSpPr>
          <p:nvPr>
            <p:ph type="body" sz="quarter" idx="3"/>
          </p:nvPr>
        </p:nvSpPr>
        <p:spPr>
          <a:xfrm>
            <a:off x="673577" y="4748164"/>
            <a:ext cx="5388610" cy="3884860"/>
          </a:xfrm>
          <a:prstGeom prst="rect">
            <a:avLst/>
          </a:prstGeom>
        </p:spPr>
        <p:txBody>
          <a:bodyPr vert="horz" lIns="90638" tIns="45318" rIns="90638" bIns="4531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286"/>
            <a:ext cx="2918831" cy="495028"/>
          </a:xfrm>
          <a:prstGeom prst="rect">
            <a:avLst/>
          </a:prstGeom>
        </p:spPr>
        <p:txBody>
          <a:bodyPr vert="horz" lIns="90638" tIns="45318" rIns="90638" bIns="4531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5" y="9371286"/>
            <a:ext cx="2918831" cy="495028"/>
          </a:xfrm>
          <a:prstGeom prst="rect">
            <a:avLst/>
          </a:prstGeom>
        </p:spPr>
        <p:txBody>
          <a:bodyPr vert="horz" lIns="90638" tIns="45318" rIns="90638" bIns="45318" rtlCol="0" anchor="b"/>
          <a:lstStyle>
            <a:lvl1pPr algn="r">
              <a:defRPr sz="1200"/>
            </a:lvl1pPr>
          </a:lstStyle>
          <a:p>
            <a:fld id="{DC0F848D-D126-4885-8B11-9F0ABE8E3E4E}" type="slidenum">
              <a:rPr kumimoji="1" lang="ja-JP" altLang="en-US" smtClean="0"/>
              <a:t>‹#›</a:t>
            </a:fld>
            <a:endParaRPr kumimoji="1" lang="ja-JP" altLang="en-US"/>
          </a:p>
        </p:txBody>
      </p:sp>
    </p:spTree>
    <p:extLst>
      <p:ext uri="{BB962C8B-B14F-4D97-AF65-F5344CB8AC3E}">
        <p14:creationId xmlns:p14="http://schemas.microsoft.com/office/powerpoint/2010/main" val="174551228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2622928-4E76-4A0F-BF3F-FC1B0E312799}" type="slidenum">
              <a:rPr kumimoji="1" lang="ja-JP" altLang="en-US" smtClean="0"/>
              <a:t>1</a:t>
            </a:fld>
            <a:endParaRPr kumimoji="1" lang="ja-JP" altLang="en-US"/>
          </a:p>
        </p:txBody>
      </p:sp>
    </p:spTree>
    <p:extLst>
      <p:ext uri="{BB962C8B-B14F-4D97-AF65-F5344CB8AC3E}">
        <p14:creationId xmlns:p14="http://schemas.microsoft.com/office/powerpoint/2010/main" val="273951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5A456-1CC6-90B5-7942-2CAE411426C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4770E25-39F8-365F-C5AE-96411B4CC38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19C5A4A-5EE0-B899-BADE-2CFB3D1EB03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7F72433-ADAE-F133-E417-14DFF7710AE3}"/>
              </a:ext>
            </a:extLst>
          </p:cNvPr>
          <p:cNvSpPr>
            <a:spLocks noGrp="1"/>
          </p:cNvSpPr>
          <p:nvPr>
            <p:ph type="sldNum" sz="quarter" idx="5"/>
          </p:nvPr>
        </p:nvSpPr>
        <p:spPr/>
        <p:txBody>
          <a:bodyPr/>
          <a:lstStyle/>
          <a:p>
            <a:fld id="{DC0F848D-D126-4885-8B11-9F0ABE8E3E4E}" type="slidenum">
              <a:rPr kumimoji="1" lang="ja-JP" altLang="en-US" smtClean="0"/>
              <a:t>17</a:t>
            </a:fld>
            <a:endParaRPr kumimoji="1" lang="ja-JP" altLang="en-US"/>
          </a:p>
        </p:txBody>
      </p:sp>
    </p:spTree>
    <p:extLst>
      <p:ext uri="{BB962C8B-B14F-4D97-AF65-F5344CB8AC3E}">
        <p14:creationId xmlns:p14="http://schemas.microsoft.com/office/powerpoint/2010/main" val="4204362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18</a:t>
            </a:fld>
            <a:endParaRPr kumimoji="1" lang="ja-JP" altLang="en-US"/>
          </a:p>
        </p:txBody>
      </p:sp>
    </p:spTree>
    <p:extLst>
      <p:ext uri="{BB962C8B-B14F-4D97-AF65-F5344CB8AC3E}">
        <p14:creationId xmlns:p14="http://schemas.microsoft.com/office/powerpoint/2010/main" val="2663444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19</a:t>
            </a:fld>
            <a:endParaRPr kumimoji="1" lang="ja-JP" altLang="en-US"/>
          </a:p>
        </p:txBody>
      </p:sp>
    </p:spTree>
    <p:extLst>
      <p:ext uri="{BB962C8B-B14F-4D97-AF65-F5344CB8AC3E}">
        <p14:creationId xmlns:p14="http://schemas.microsoft.com/office/powerpoint/2010/main" val="3386951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20</a:t>
            </a:fld>
            <a:endParaRPr kumimoji="1" lang="ja-JP" altLang="en-US"/>
          </a:p>
        </p:txBody>
      </p:sp>
    </p:spTree>
    <p:extLst>
      <p:ext uri="{BB962C8B-B14F-4D97-AF65-F5344CB8AC3E}">
        <p14:creationId xmlns:p14="http://schemas.microsoft.com/office/powerpoint/2010/main" val="1018046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21</a:t>
            </a:fld>
            <a:endParaRPr kumimoji="1" lang="ja-JP" altLang="en-US"/>
          </a:p>
        </p:txBody>
      </p:sp>
    </p:spTree>
    <p:extLst>
      <p:ext uri="{BB962C8B-B14F-4D97-AF65-F5344CB8AC3E}">
        <p14:creationId xmlns:p14="http://schemas.microsoft.com/office/powerpoint/2010/main" val="3318298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61A36-FBA0-8826-ACCA-0E0340F8821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E6A086E-45A1-32D8-D29A-AD9D7DABD83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E076A74-591D-336F-49ED-7E1D9EA5203D}"/>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5D22ACB-AA03-BAD9-C558-597FE08B7C13}"/>
              </a:ext>
            </a:extLst>
          </p:cNvPr>
          <p:cNvSpPr>
            <a:spLocks noGrp="1"/>
          </p:cNvSpPr>
          <p:nvPr>
            <p:ph type="sldNum" sz="quarter" idx="5"/>
          </p:nvPr>
        </p:nvSpPr>
        <p:spPr/>
        <p:txBody>
          <a:bodyPr/>
          <a:lstStyle/>
          <a:p>
            <a:fld id="{DC0F848D-D126-4885-8B11-9F0ABE8E3E4E}" type="slidenum">
              <a:rPr kumimoji="1" lang="ja-JP" altLang="en-US" smtClean="0"/>
              <a:t>22</a:t>
            </a:fld>
            <a:endParaRPr kumimoji="1" lang="ja-JP" altLang="en-US"/>
          </a:p>
        </p:txBody>
      </p:sp>
    </p:spTree>
    <p:extLst>
      <p:ext uri="{BB962C8B-B14F-4D97-AF65-F5344CB8AC3E}">
        <p14:creationId xmlns:p14="http://schemas.microsoft.com/office/powerpoint/2010/main" val="1731294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31</a:t>
            </a:fld>
            <a:endParaRPr kumimoji="1" lang="ja-JP" altLang="en-US"/>
          </a:p>
        </p:txBody>
      </p:sp>
    </p:spTree>
    <p:extLst>
      <p:ext uri="{BB962C8B-B14F-4D97-AF65-F5344CB8AC3E}">
        <p14:creationId xmlns:p14="http://schemas.microsoft.com/office/powerpoint/2010/main" val="1442727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32</a:t>
            </a:fld>
            <a:endParaRPr kumimoji="1" lang="ja-JP" altLang="en-US"/>
          </a:p>
        </p:txBody>
      </p:sp>
    </p:spTree>
    <p:extLst>
      <p:ext uri="{BB962C8B-B14F-4D97-AF65-F5344CB8AC3E}">
        <p14:creationId xmlns:p14="http://schemas.microsoft.com/office/powerpoint/2010/main" val="3081547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33</a:t>
            </a:fld>
            <a:endParaRPr kumimoji="1" lang="ja-JP" altLang="en-US"/>
          </a:p>
        </p:txBody>
      </p:sp>
    </p:spTree>
    <p:extLst>
      <p:ext uri="{BB962C8B-B14F-4D97-AF65-F5344CB8AC3E}">
        <p14:creationId xmlns:p14="http://schemas.microsoft.com/office/powerpoint/2010/main" val="3266455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34</a:t>
            </a:fld>
            <a:endParaRPr kumimoji="1" lang="ja-JP" altLang="en-US"/>
          </a:p>
        </p:txBody>
      </p:sp>
    </p:spTree>
    <p:extLst>
      <p:ext uri="{BB962C8B-B14F-4D97-AF65-F5344CB8AC3E}">
        <p14:creationId xmlns:p14="http://schemas.microsoft.com/office/powerpoint/2010/main" val="1842860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2</a:t>
            </a:fld>
            <a:endParaRPr kumimoji="1" lang="ja-JP" altLang="en-US"/>
          </a:p>
        </p:txBody>
      </p:sp>
    </p:spTree>
    <p:extLst>
      <p:ext uri="{BB962C8B-B14F-4D97-AF65-F5344CB8AC3E}">
        <p14:creationId xmlns:p14="http://schemas.microsoft.com/office/powerpoint/2010/main" val="2668693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35</a:t>
            </a:fld>
            <a:endParaRPr kumimoji="1" lang="ja-JP" altLang="en-US"/>
          </a:p>
        </p:txBody>
      </p:sp>
    </p:spTree>
    <p:extLst>
      <p:ext uri="{BB962C8B-B14F-4D97-AF65-F5344CB8AC3E}">
        <p14:creationId xmlns:p14="http://schemas.microsoft.com/office/powerpoint/2010/main" val="3498280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37</a:t>
            </a:fld>
            <a:endParaRPr kumimoji="1" lang="ja-JP" altLang="en-US"/>
          </a:p>
        </p:txBody>
      </p:sp>
    </p:spTree>
    <p:extLst>
      <p:ext uri="{BB962C8B-B14F-4D97-AF65-F5344CB8AC3E}">
        <p14:creationId xmlns:p14="http://schemas.microsoft.com/office/powerpoint/2010/main" val="857448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41</a:t>
            </a:fld>
            <a:endParaRPr kumimoji="1" lang="ja-JP" altLang="en-US"/>
          </a:p>
        </p:txBody>
      </p:sp>
    </p:spTree>
    <p:extLst>
      <p:ext uri="{BB962C8B-B14F-4D97-AF65-F5344CB8AC3E}">
        <p14:creationId xmlns:p14="http://schemas.microsoft.com/office/powerpoint/2010/main" val="4172117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42</a:t>
            </a:fld>
            <a:endParaRPr kumimoji="1" lang="ja-JP" altLang="en-US"/>
          </a:p>
        </p:txBody>
      </p:sp>
    </p:spTree>
    <p:extLst>
      <p:ext uri="{BB962C8B-B14F-4D97-AF65-F5344CB8AC3E}">
        <p14:creationId xmlns:p14="http://schemas.microsoft.com/office/powerpoint/2010/main" val="2132701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44</a:t>
            </a:fld>
            <a:endParaRPr kumimoji="1" lang="ja-JP" altLang="en-US"/>
          </a:p>
        </p:txBody>
      </p:sp>
    </p:spTree>
    <p:extLst>
      <p:ext uri="{BB962C8B-B14F-4D97-AF65-F5344CB8AC3E}">
        <p14:creationId xmlns:p14="http://schemas.microsoft.com/office/powerpoint/2010/main" val="32612312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45</a:t>
            </a:fld>
            <a:endParaRPr kumimoji="1" lang="ja-JP" altLang="en-US"/>
          </a:p>
        </p:txBody>
      </p:sp>
    </p:spTree>
    <p:extLst>
      <p:ext uri="{BB962C8B-B14F-4D97-AF65-F5344CB8AC3E}">
        <p14:creationId xmlns:p14="http://schemas.microsoft.com/office/powerpoint/2010/main" val="11543041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48</a:t>
            </a:fld>
            <a:endParaRPr kumimoji="1" lang="ja-JP" altLang="en-US"/>
          </a:p>
        </p:txBody>
      </p:sp>
    </p:spTree>
    <p:extLst>
      <p:ext uri="{BB962C8B-B14F-4D97-AF65-F5344CB8AC3E}">
        <p14:creationId xmlns:p14="http://schemas.microsoft.com/office/powerpoint/2010/main" val="7628729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51</a:t>
            </a:fld>
            <a:endParaRPr kumimoji="1" lang="ja-JP" altLang="en-US"/>
          </a:p>
        </p:txBody>
      </p:sp>
    </p:spTree>
    <p:extLst>
      <p:ext uri="{BB962C8B-B14F-4D97-AF65-F5344CB8AC3E}">
        <p14:creationId xmlns:p14="http://schemas.microsoft.com/office/powerpoint/2010/main" val="4004100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10</a:t>
            </a:fld>
            <a:endParaRPr kumimoji="1" lang="ja-JP" altLang="en-US"/>
          </a:p>
        </p:txBody>
      </p:sp>
    </p:spTree>
    <p:extLst>
      <p:ext uri="{BB962C8B-B14F-4D97-AF65-F5344CB8AC3E}">
        <p14:creationId xmlns:p14="http://schemas.microsoft.com/office/powerpoint/2010/main" val="3346154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11</a:t>
            </a:fld>
            <a:endParaRPr kumimoji="1" lang="ja-JP" altLang="en-US"/>
          </a:p>
        </p:txBody>
      </p:sp>
    </p:spTree>
    <p:extLst>
      <p:ext uri="{BB962C8B-B14F-4D97-AF65-F5344CB8AC3E}">
        <p14:creationId xmlns:p14="http://schemas.microsoft.com/office/powerpoint/2010/main" val="4246511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12</a:t>
            </a:fld>
            <a:endParaRPr kumimoji="1" lang="ja-JP" altLang="en-US"/>
          </a:p>
        </p:txBody>
      </p:sp>
    </p:spTree>
    <p:extLst>
      <p:ext uri="{BB962C8B-B14F-4D97-AF65-F5344CB8AC3E}">
        <p14:creationId xmlns:p14="http://schemas.microsoft.com/office/powerpoint/2010/main" val="4246511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13</a:t>
            </a:fld>
            <a:endParaRPr kumimoji="1" lang="ja-JP" altLang="en-US"/>
          </a:p>
        </p:txBody>
      </p:sp>
    </p:spTree>
    <p:extLst>
      <p:ext uri="{BB962C8B-B14F-4D97-AF65-F5344CB8AC3E}">
        <p14:creationId xmlns:p14="http://schemas.microsoft.com/office/powerpoint/2010/main" val="855965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14</a:t>
            </a:fld>
            <a:endParaRPr kumimoji="1" lang="ja-JP" altLang="en-US"/>
          </a:p>
        </p:txBody>
      </p:sp>
    </p:spTree>
    <p:extLst>
      <p:ext uri="{BB962C8B-B14F-4D97-AF65-F5344CB8AC3E}">
        <p14:creationId xmlns:p14="http://schemas.microsoft.com/office/powerpoint/2010/main" val="3361204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A5ECC-4B72-0852-4D7A-A259C4BB2DD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FBE6AB0-3E7B-D94D-3473-923DDB5422F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4079261-B88C-92AE-FFEC-1D4678EE2DF2}"/>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6BF87A8-217E-5262-C6E4-49AD677B59C4}"/>
              </a:ext>
            </a:extLst>
          </p:cNvPr>
          <p:cNvSpPr>
            <a:spLocks noGrp="1"/>
          </p:cNvSpPr>
          <p:nvPr>
            <p:ph type="sldNum" sz="quarter" idx="5"/>
          </p:nvPr>
        </p:nvSpPr>
        <p:spPr/>
        <p:txBody>
          <a:bodyPr/>
          <a:lstStyle/>
          <a:p>
            <a:fld id="{DC0F848D-D126-4885-8B11-9F0ABE8E3E4E}" type="slidenum">
              <a:rPr kumimoji="1" lang="ja-JP" altLang="en-US" smtClean="0"/>
              <a:t>15</a:t>
            </a:fld>
            <a:endParaRPr kumimoji="1" lang="ja-JP" altLang="en-US"/>
          </a:p>
        </p:txBody>
      </p:sp>
    </p:spTree>
    <p:extLst>
      <p:ext uri="{BB962C8B-B14F-4D97-AF65-F5344CB8AC3E}">
        <p14:creationId xmlns:p14="http://schemas.microsoft.com/office/powerpoint/2010/main" val="4238248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16</a:t>
            </a:fld>
            <a:endParaRPr kumimoji="1" lang="ja-JP" altLang="en-US"/>
          </a:p>
        </p:txBody>
      </p:sp>
    </p:spTree>
    <p:extLst>
      <p:ext uri="{BB962C8B-B14F-4D97-AF65-F5344CB8AC3E}">
        <p14:creationId xmlns:p14="http://schemas.microsoft.com/office/powerpoint/2010/main" val="1041574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547161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タイトルとコンテンツ">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5D7F1274-40C9-4741-B660-4EF8F65F3A04}"/>
              </a:ext>
            </a:extLst>
          </p:cNvPr>
          <p:cNvCxnSpPr/>
          <p:nvPr userDrawn="1"/>
        </p:nvCxnSpPr>
        <p:spPr>
          <a:xfrm>
            <a:off x="0" y="648585"/>
            <a:ext cx="1219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0F7C34F9-0A83-4A4A-8C3D-A730A71A15D6}"/>
              </a:ext>
            </a:extLst>
          </p:cNvPr>
          <p:cNvSpPr/>
          <p:nvPr userDrawn="1"/>
        </p:nvSpPr>
        <p:spPr>
          <a:xfrm>
            <a:off x="156243" y="110323"/>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59040707-CF76-4985-B64D-C438296E7D18}"/>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cxnSp>
        <p:nvCxnSpPr>
          <p:cNvPr id="12" name="直線コネクタ 11">
            <a:extLst>
              <a:ext uri="{FF2B5EF4-FFF2-40B4-BE49-F238E27FC236}">
                <a16:creationId xmlns:a16="http://schemas.microsoft.com/office/drawing/2014/main" id="{4E63716E-E5BC-49E3-BA06-68B99AB410E5}"/>
              </a:ext>
            </a:extLst>
          </p:cNvPr>
          <p:cNvCxnSpPr>
            <a:cxnSpLocks/>
          </p:cNvCxnSpPr>
          <p:nvPr userDrawn="1"/>
        </p:nvCxnSpPr>
        <p:spPr>
          <a:xfrm flipV="1">
            <a:off x="5188688" y="648586"/>
            <a:ext cx="0" cy="6209414"/>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サブタイトル 2">
            <a:extLst>
              <a:ext uri="{FF2B5EF4-FFF2-40B4-BE49-F238E27FC236}">
                <a16:creationId xmlns:a16="http://schemas.microsoft.com/office/drawing/2014/main" id="{48F1241B-591B-C6AC-4EEE-FBD6B43272DA}"/>
              </a:ext>
            </a:extLst>
          </p:cNvPr>
          <p:cNvSpPr txBox="1">
            <a:spLocks/>
          </p:cNvSpPr>
          <p:nvPr userDrawn="1"/>
        </p:nvSpPr>
        <p:spPr>
          <a:xfrm>
            <a:off x="11073384" y="0"/>
            <a:ext cx="1118616" cy="64858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1450" lvl="1" indent="0" algn="l">
              <a:lnSpc>
                <a:spcPct val="150000"/>
              </a:lnSpc>
              <a:buFont typeface="Wingdings" panose="05000000000000000000" pitchFamily="2" charset="2"/>
              <a:buNone/>
            </a:pPr>
            <a:r>
              <a:rPr lang="ja-JP" altLang="en-US" sz="900" b="0" dirty="0">
                <a:solidFill>
                  <a:schemeClr val="bg1">
                    <a:lumMod val="50000"/>
                  </a:schemeClr>
                </a:solidFill>
                <a:latin typeface="Meiryo UI"/>
                <a:ea typeface="Meiryo UI"/>
              </a:rPr>
              <a:t>公募申請</a:t>
            </a:r>
          </a:p>
        </p:txBody>
      </p:sp>
    </p:spTree>
    <p:extLst>
      <p:ext uri="{BB962C8B-B14F-4D97-AF65-F5344CB8AC3E}">
        <p14:creationId xmlns:p14="http://schemas.microsoft.com/office/powerpoint/2010/main" val="247471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448800" y="6356350"/>
            <a:ext cx="2743200" cy="365125"/>
          </a:xfrm>
          <a:prstGeom prst="rect">
            <a:avLst/>
          </a:prstGeom>
        </p:spPr>
        <p:txBody>
          <a:bodyPr/>
          <a:lstStyle/>
          <a:p>
            <a:fld id="{46C7E415-ABA1-4895-A703-0C658E50193C}" type="slidenum">
              <a:rPr kumimoji="1" lang="ja-JP" altLang="en-US" smtClean="0"/>
              <a:t>‹#›</a:t>
            </a:fld>
            <a:endParaRPr kumimoji="1" lang="ja-JP" altLang="en-US"/>
          </a:p>
        </p:txBody>
      </p:sp>
    </p:spTree>
    <p:extLst>
      <p:ext uri="{BB962C8B-B14F-4D97-AF65-F5344CB8AC3E}">
        <p14:creationId xmlns:p14="http://schemas.microsoft.com/office/powerpoint/2010/main" val="2374276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448800" y="6356350"/>
            <a:ext cx="2743200" cy="365125"/>
          </a:xfrm>
          <a:prstGeom prst="rect">
            <a:avLst/>
          </a:prstGeom>
        </p:spPr>
        <p:txBody>
          <a:bodyPr/>
          <a:lstStyle/>
          <a:p>
            <a:fld id="{46C7E415-ABA1-4895-A703-0C658E50193C}" type="slidenum">
              <a:rPr kumimoji="1" lang="ja-JP" altLang="en-US" smtClean="0"/>
              <a:t>‹#›</a:t>
            </a:fld>
            <a:endParaRPr kumimoji="1" lang="ja-JP" altLang="en-US"/>
          </a:p>
        </p:txBody>
      </p:sp>
    </p:spTree>
    <p:extLst>
      <p:ext uri="{BB962C8B-B14F-4D97-AF65-F5344CB8AC3E}">
        <p14:creationId xmlns:p14="http://schemas.microsoft.com/office/powerpoint/2010/main" val="1558740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a:xfrm>
            <a:off x="9448800" y="6356350"/>
            <a:ext cx="2743200" cy="365125"/>
          </a:xfrm>
          <a:prstGeom prst="rect">
            <a:avLst/>
          </a:prstGeom>
        </p:spPr>
        <p:txBody>
          <a:bodyPr/>
          <a:lstStyle/>
          <a:p>
            <a:fld id="{46C7E415-ABA1-4895-A703-0C658E50193C}" type="slidenum">
              <a:rPr kumimoji="1" lang="ja-JP" altLang="en-US" smtClean="0"/>
              <a:t>‹#›</a:t>
            </a:fld>
            <a:endParaRPr kumimoji="1" lang="ja-JP" altLang="en-US"/>
          </a:p>
        </p:txBody>
      </p:sp>
    </p:spTree>
    <p:extLst>
      <p:ext uri="{BB962C8B-B14F-4D97-AF65-F5344CB8AC3E}">
        <p14:creationId xmlns:p14="http://schemas.microsoft.com/office/powerpoint/2010/main" val="2638208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6" name="テキスト ボックス 5">
            <a:extLst>
              <a:ext uri="{FF2B5EF4-FFF2-40B4-BE49-F238E27FC236}">
                <a16:creationId xmlns:a16="http://schemas.microsoft.com/office/drawing/2014/main" id="{C1E0E322-A51E-4099-AA0D-E8CF449D887F}"/>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01124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783603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448800" y="6356350"/>
            <a:ext cx="2743200" cy="365125"/>
          </a:xfrm>
          <a:prstGeom prst="rect">
            <a:avLst/>
          </a:prstGeom>
        </p:spPr>
        <p:txBody>
          <a:bodyPr/>
          <a:lstStyle/>
          <a:p>
            <a:fld id="{46C7E415-ABA1-4895-A703-0C658E50193C}" type="slidenum">
              <a:rPr kumimoji="1" lang="ja-JP" altLang="en-US" smtClean="0"/>
              <a:t>‹#›</a:t>
            </a:fld>
            <a:endParaRPr kumimoji="1" lang="ja-JP" altLang="en-US"/>
          </a:p>
        </p:txBody>
      </p:sp>
    </p:spTree>
    <p:extLst>
      <p:ext uri="{BB962C8B-B14F-4D97-AF65-F5344CB8AC3E}">
        <p14:creationId xmlns:p14="http://schemas.microsoft.com/office/powerpoint/2010/main" val="1444245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448800" y="6356349"/>
            <a:ext cx="2743200" cy="365125"/>
          </a:xfrm>
          <a:prstGeom prst="rect">
            <a:avLst/>
          </a:prstGeom>
        </p:spPr>
        <p:txBody>
          <a:bodyPr/>
          <a:lstStyle/>
          <a:p>
            <a:fld id="{46C7E415-ABA1-4895-A703-0C658E50193C}" type="slidenum">
              <a:rPr kumimoji="1" lang="ja-JP" altLang="en-US" smtClean="0"/>
              <a:t>‹#›</a:t>
            </a:fld>
            <a:endParaRPr kumimoji="1" lang="ja-JP" altLang="en-US"/>
          </a:p>
        </p:txBody>
      </p:sp>
    </p:spTree>
    <p:extLst>
      <p:ext uri="{BB962C8B-B14F-4D97-AF65-F5344CB8AC3E}">
        <p14:creationId xmlns:p14="http://schemas.microsoft.com/office/powerpoint/2010/main" val="3918041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448800" y="6356350"/>
            <a:ext cx="2743200" cy="365125"/>
          </a:xfrm>
          <a:prstGeom prst="rect">
            <a:avLst/>
          </a:prstGeom>
        </p:spPr>
        <p:txBody>
          <a:bodyPr/>
          <a:lstStyle/>
          <a:p>
            <a:fld id="{46C7E415-ABA1-4895-A703-0C658E50193C}" type="slidenum">
              <a:rPr kumimoji="1" lang="ja-JP" altLang="en-US" smtClean="0"/>
              <a:t>‹#›</a:t>
            </a:fld>
            <a:endParaRPr kumimoji="1" lang="ja-JP" altLang="en-US"/>
          </a:p>
        </p:txBody>
      </p:sp>
    </p:spTree>
    <p:extLst>
      <p:ext uri="{BB962C8B-B14F-4D97-AF65-F5344CB8AC3E}">
        <p14:creationId xmlns:p14="http://schemas.microsoft.com/office/powerpoint/2010/main" val="1181101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448800" y="6380463"/>
            <a:ext cx="2743200" cy="365125"/>
          </a:xfrm>
          <a:prstGeom prst="rect">
            <a:avLst/>
          </a:prstGeom>
        </p:spPr>
        <p:txBody>
          <a:bodyPr/>
          <a:lstStyle/>
          <a:p>
            <a:fld id="{46C7E415-ABA1-4895-A703-0C658E50193C}" type="slidenum">
              <a:rPr kumimoji="1" lang="ja-JP" altLang="en-US" smtClean="0"/>
              <a:t>‹#›</a:t>
            </a:fld>
            <a:endParaRPr kumimoji="1" lang="ja-JP" altLang="en-US"/>
          </a:p>
        </p:txBody>
      </p:sp>
    </p:spTree>
    <p:extLst>
      <p:ext uri="{BB962C8B-B14F-4D97-AF65-F5344CB8AC3E}">
        <p14:creationId xmlns:p14="http://schemas.microsoft.com/office/powerpoint/2010/main" val="3255935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タイトルとコンテンツ">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5D7F1274-40C9-4741-B660-4EF8F65F3A04}"/>
              </a:ext>
            </a:extLst>
          </p:cNvPr>
          <p:cNvCxnSpPr/>
          <p:nvPr userDrawn="1"/>
        </p:nvCxnSpPr>
        <p:spPr>
          <a:xfrm>
            <a:off x="0" y="648585"/>
            <a:ext cx="1219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0F7C34F9-0A83-4A4A-8C3D-A730A71A15D6}"/>
              </a:ext>
            </a:extLst>
          </p:cNvPr>
          <p:cNvSpPr/>
          <p:nvPr userDrawn="1"/>
        </p:nvSpPr>
        <p:spPr>
          <a:xfrm>
            <a:off x="156243" y="110323"/>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59040707-CF76-4985-B64D-C438296E7D18}"/>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6" name="サブタイトル 2">
            <a:extLst>
              <a:ext uri="{FF2B5EF4-FFF2-40B4-BE49-F238E27FC236}">
                <a16:creationId xmlns:a16="http://schemas.microsoft.com/office/drawing/2014/main" id="{7099B852-D664-453D-AD85-370CCCE11E6C}"/>
              </a:ext>
            </a:extLst>
          </p:cNvPr>
          <p:cNvSpPr txBox="1">
            <a:spLocks/>
          </p:cNvSpPr>
          <p:nvPr userDrawn="1"/>
        </p:nvSpPr>
        <p:spPr>
          <a:xfrm>
            <a:off x="11073384" y="0"/>
            <a:ext cx="1118616" cy="64858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1450" lvl="1" indent="0" algn="l">
              <a:lnSpc>
                <a:spcPct val="150000"/>
              </a:lnSpc>
              <a:buFont typeface="Wingdings" panose="05000000000000000000" pitchFamily="2" charset="2"/>
              <a:buNone/>
            </a:pPr>
            <a:r>
              <a:rPr lang="ja-JP" altLang="en-US" sz="900" b="0" dirty="0">
                <a:solidFill>
                  <a:schemeClr val="bg1">
                    <a:lumMod val="50000"/>
                  </a:schemeClr>
                </a:solidFill>
                <a:latin typeface="Meiryo UI"/>
                <a:ea typeface="Meiryo UI"/>
              </a:rPr>
              <a:t>公募申請</a:t>
            </a:r>
          </a:p>
        </p:txBody>
      </p:sp>
    </p:spTree>
    <p:extLst>
      <p:ext uri="{BB962C8B-B14F-4D97-AF65-F5344CB8AC3E}">
        <p14:creationId xmlns:p14="http://schemas.microsoft.com/office/powerpoint/2010/main" val="3609970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タイトルとコンテンツ">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5D7F1274-40C9-4741-B660-4EF8F65F3A04}"/>
              </a:ext>
            </a:extLst>
          </p:cNvPr>
          <p:cNvCxnSpPr/>
          <p:nvPr userDrawn="1"/>
        </p:nvCxnSpPr>
        <p:spPr>
          <a:xfrm>
            <a:off x="0" y="648585"/>
            <a:ext cx="1219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0F7C34F9-0A83-4A4A-8C3D-A730A71A15D6}"/>
              </a:ext>
            </a:extLst>
          </p:cNvPr>
          <p:cNvSpPr/>
          <p:nvPr userDrawn="1"/>
        </p:nvSpPr>
        <p:spPr>
          <a:xfrm>
            <a:off x="156243" y="110323"/>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59040707-CF76-4985-B64D-C438296E7D18}"/>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cxnSp>
        <p:nvCxnSpPr>
          <p:cNvPr id="12" name="直線コネクタ 11">
            <a:extLst>
              <a:ext uri="{FF2B5EF4-FFF2-40B4-BE49-F238E27FC236}">
                <a16:creationId xmlns:a16="http://schemas.microsoft.com/office/drawing/2014/main" id="{4E63716E-E5BC-49E3-BA06-68B99AB410E5}"/>
              </a:ext>
            </a:extLst>
          </p:cNvPr>
          <p:cNvCxnSpPr>
            <a:cxnSpLocks/>
          </p:cNvCxnSpPr>
          <p:nvPr userDrawn="1"/>
        </p:nvCxnSpPr>
        <p:spPr>
          <a:xfrm flipV="1">
            <a:off x="6117265" y="648586"/>
            <a:ext cx="0" cy="6209414"/>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サブタイトル 2">
            <a:extLst>
              <a:ext uri="{FF2B5EF4-FFF2-40B4-BE49-F238E27FC236}">
                <a16:creationId xmlns:a16="http://schemas.microsoft.com/office/drawing/2014/main" id="{FAEF4DF9-F9F1-BF61-2A9B-295E23F3032C}"/>
              </a:ext>
            </a:extLst>
          </p:cNvPr>
          <p:cNvSpPr txBox="1">
            <a:spLocks/>
          </p:cNvSpPr>
          <p:nvPr userDrawn="1"/>
        </p:nvSpPr>
        <p:spPr>
          <a:xfrm>
            <a:off x="11073384" y="0"/>
            <a:ext cx="1118616" cy="64858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1450" lvl="1" indent="0" algn="l">
              <a:lnSpc>
                <a:spcPct val="150000"/>
              </a:lnSpc>
              <a:buFont typeface="Wingdings" panose="05000000000000000000" pitchFamily="2" charset="2"/>
              <a:buNone/>
            </a:pPr>
            <a:r>
              <a:rPr lang="ja-JP" altLang="en-US" sz="900" b="0" dirty="0">
                <a:solidFill>
                  <a:schemeClr val="bg1">
                    <a:lumMod val="50000"/>
                  </a:schemeClr>
                </a:solidFill>
                <a:latin typeface="Meiryo UI"/>
                <a:ea typeface="Meiryo UI"/>
              </a:rPr>
              <a:t>公募申請</a:t>
            </a:r>
          </a:p>
        </p:txBody>
      </p:sp>
    </p:spTree>
    <p:extLst>
      <p:ext uri="{BB962C8B-B14F-4D97-AF65-F5344CB8AC3E}">
        <p14:creationId xmlns:p14="http://schemas.microsoft.com/office/powerpoint/2010/main" val="4231478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5D7F1274-40C9-4741-B660-4EF8F65F3A04}"/>
              </a:ext>
            </a:extLst>
          </p:cNvPr>
          <p:cNvCxnSpPr/>
          <p:nvPr userDrawn="1"/>
        </p:nvCxnSpPr>
        <p:spPr>
          <a:xfrm>
            <a:off x="0" y="648585"/>
            <a:ext cx="1219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0F7C34F9-0A83-4A4A-8C3D-A730A71A15D6}"/>
              </a:ext>
            </a:extLst>
          </p:cNvPr>
          <p:cNvSpPr/>
          <p:nvPr userDrawn="1"/>
        </p:nvSpPr>
        <p:spPr>
          <a:xfrm>
            <a:off x="156243" y="110323"/>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59040707-CF76-4985-B64D-C438296E7D18}"/>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2" name="サブタイトル 2">
            <a:extLst>
              <a:ext uri="{FF2B5EF4-FFF2-40B4-BE49-F238E27FC236}">
                <a16:creationId xmlns:a16="http://schemas.microsoft.com/office/drawing/2014/main" id="{E89D98C2-8C97-3348-7365-7E4C1A71CB2C}"/>
              </a:ext>
            </a:extLst>
          </p:cNvPr>
          <p:cNvSpPr txBox="1">
            <a:spLocks/>
          </p:cNvSpPr>
          <p:nvPr userDrawn="1"/>
        </p:nvSpPr>
        <p:spPr>
          <a:xfrm>
            <a:off x="11073384" y="0"/>
            <a:ext cx="1118616" cy="64858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1450" lvl="1" indent="0" algn="l">
              <a:lnSpc>
                <a:spcPct val="150000"/>
              </a:lnSpc>
              <a:buFont typeface="Wingdings" panose="05000000000000000000" pitchFamily="2" charset="2"/>
              <a:buNone/>
            </a:pPr>
            <a:r>
              <a:rPr lang="ja-JP" altLang="en-US" sz="900" b="0" dirty="0">
                <a:solidFill>
                  <a:schemeClr val="bg1">
                    <a:lumMod val="50000"/>
                  </a:schemeClr>
                </a:solidFill>
                <a:latin typeface="Meiryo UI"/>
                <a:ea typeface="Meiryo UI"/>
              </a:rPr>
              <a:t>公募申請</a:t>
            </a:r>
          </a:p>
        </p:txBody>
      </p:sp>
    </p:spTree>
    <p:extLst>
      <p:ext uri="{BB962C8B-B14F-4D97-AF65-F5344CB8AC3E}">
        <p14:creationId xmlns:p14="http://schemas.microsoft.com/office/powerpoint/2010/main" val="3609970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タイトルとコンテンツ">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5D7F1274-40C9-4741-B660-4EF8F65F3A04}"/>
              </a:ext>
            </a:extLst>
          </p:cNvPr>
          <p:cNvCxnSpPr/>
          <p:nvPr userDrawn="1"/>
        </p:nvCxnSpPr>
        <p:spPr>
          <a:xfrm>
            <a:off x="0" y="648585"/>
            <a:ext cx="1219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0F7C34F9-0A83-4A4A-8C3D-A730A71A15D6}"/>
              </a:ext>
            </a:extLst>
          </p:cNvPr>
          <p:cNvSpPr/>
          <p:nvPr userDrawn="1"/>
        </p:nvSpPr>
        <p:spPr>
          <a:xfrm>
            <a:off x="156243" y="110323"/>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59040707-CF76-4985-B64D-C438296E7D18}"/>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cxnSp>
        <p:nvCxnSpPr>
          <p:cNvPr id="12" name="直線コネクタ 11">
            <a:extLst>
              <a:ext uri="{FF2B5EF4-FFF2-40B4-BE49-F238E27FC236}">
                <a16:creationId xmlns:a16="http://schemas.microsoft.com/office/drawing/2014/main" id="{4E63716E-E5BC-49E3-BA06-68B99AB410E5}"/>
              </a:ext>
            </a:extLst>
          </p:cNvPr>
          <p:cNvCxnSpPr>
            <a:cxnSpLocks/>
          </p:cNvCxnSpPr>
          <p:nvPr userDrawn="1"/>
        </p:nvCxnSpPr>
        <p:spPr>
          <a:xfrm flipV="1">
            <a:off x="6117265" y="648586"/>
            <a:ext cx="0" cy="6209414"/>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テキスト プレースホルダ 38">
            <a:extLst>
              <a:ext uri="{FF2B5EF4-FFF2-40B4-BE49-F238E27FC236}">
                <a16:creationId xmlns:a16="http://schemas.microsoft.com/office/drawing/2014/main" id="{F0998E2A-A11F-4FCA-972A-1609E8A58B7C}"/>
              </a:ext>
            </a:extLst>
          </p:cNvPr>
          <p:cNvSpPr txBox="1">
            <a:spLocks/>
          </p:cNvSpPr>
          <p:nvPr userDrawn="1"/>
        </p:nvSpPr>
        <p:spPr>
          <a:xfrm>
            <a:off x="156242" y="734211"/>
            <a:ext cx="5742782" cy="433553"/>
          </a:xfrm>
          <a:prstGeom prst="rect">
            <a:avLst/>
          </a:prstGeom>
          <a:solidFill>
            <a:schemeClr val="accent1">
              <a:lumMod val="20000"/>
              <a:lumOff val="80000"/>
            </a:schemeClr>
          </a:solidFill>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R="0" lvl="0" algn="l" defTabSz="914400" rtl="0" eaLnBrk="1" fontAlgn="auto" latinLnBrk="0" hangingPunct="1">
              <a:lnSpc>
                <a:spcPct val="100000"/>
              </a:lnSpc>
              <a:spcBef>
                <a:spcPts val="600"/>
              </a:spcBef>
              <a:spcAft>
                <a:spcPts val="0"/>
              </a:spcAft>
              <a:buClr>
                <a:srgbClr val="002060"/>
              </a:buClr>
              <a:buSzTx/>
              <a:buFont typeface="Wingdings" panose="05000000000000000000" pitchFamily="2" charset="2"/>
              <a:buChar char="Ø"/>
              <a:tabLst/>
              <a:defRPr/>
            </a:pPr>
            <a:endParaRPr kumimoji="1" lang="en-US" altLang="ja-JP" sz="1400" b="1"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 name="サブタイトル 2">
            <a:extLst>
              <a:ext uri="{FF2B5EF4-FFF2-40B4-BE49-F238E27FC236}">
                <a16:creationId xmlns:a16="http://schemas.microsoft.com/office/drawing/2014/main" id="{2B69F2BB-2F92-C5D0-E645-289F5A28E9CA}"/>
              </a:ext>
            </a:extLst>
          </p:cNvPr>
          <p:cNvSpPr txBox="1">
            <a:spLocks/>
          </p:cNvSpPr>
          <p:nvPr userDrawn="1"/>
        </p:nvSpPr>
        <p:spPr>
          <a:xfrm>
            <a:off x="11073384" y="0"/>
            <a:ext cx="1118616" cy="64858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1450" lvl="1" indent="0" algn="l">
              <a:lnSpc>
                <a:spcPct val="150000"/>
              </a:lnSpc>
              <a:buFont typeface="Wingdings" panose="05000000000000000000" pitchFamily="2" charset="2"/>
              <a:buNone/>
            </a:pPr>
            <a:r>
              <a:rPr lang="ja-JP" altLang="en-US" sz="900" b="0" dirty="0">
                <a:solidFill>
                  <a:schemeClr val="bg1">
                    <a:lumMod val="50000"/>
                  </a:schemeClr>
                </a:solidFill>
                <a:latin typeface="Meiryo UI"/>
                <a:ea typeface="Meiryo UI"/>
              </a:rPr>
              <a:t>公募申請</a:t>
            </a:r>
          </a:p>
        </p:txBody>
      </p:sp>
    </p:spTree>
    <p:extLst>
      <p:ext uri="{BB962C8B-B14F-4D97-AF65-F5344CB8AC3E}">
        <p14:creationId xmlns:p14="http://schemas.microsoft.com/office/powerpoint/2010/main" val="2860520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タイトルとコンテンツ">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5D7F1274-40C9-4741-B660-4EF8F65F3A04}"/>
              </a:ext>
            </a:extLst>
          </p:cNvPr>
          <p:cNvCxnSpPr/>
          <p:nvPr userDrawn="1"/>
        </p:nvCxnSpPr>
        <p:spPr>
          <a:xfrm>
            <a:off x="0" y="648585"/>
            <a:ext cx="1219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0F7C34F9-0A83-4A4A-8C3D-A730A71A15D6}"/>
              </a:ext>
            </a:extLst>
          </p:cNvPr>
          <p:cNvSpPr/>
          <p:nvPr userDrawn="1"/>
        </p:nvSpPr>
        <p:spPr>
          <a:xfrm>
            <a:off x="156243" y="110323"/>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59040707-CF76-4985-B64D-C438296E7D18}"/>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cxnSp>
        <p:nvCxnSpPr>
          <p:cNvPr id="12" name="直線コネクタ 11">
            <a:extLst>
              <a:ext uri="{FF2B5EF4-FFF2-40B4-BE49-F238E27FC236}">
                <a16:creationId xmlns:a16="http://schemas.microsoft.com/office/drawing/2014/main" id="{4E63716E-E5BC-49E3-BA06-68B99AB410E5}"/>
              </a:ext>
            </a:extLst>
          </p:cNvPr>
          <p:cNvCxnSpPr>
            <a:cxnSpLocks/>
          </p:cNvCxnSpPr>
          <p:nvPr userDrawn="1"/>
        </p:nvCxnSpPr>
        <p:spPr>
          <a:xfrm flipV="1">
            <a:off x="6117265" y="648586"/>
            <a:ext cx="0" cy="6209414"/>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テキスト プレースホルダ 38">
            <a:extLst>
              <a:ext uri="{FF2B5EF4-FFF2-40B4-BE49-F238E27FC236}">
                <a16:creationId xmlns:a16="http://schemas.microsoft.com/office/drawing/2014/main" id="{F0998E2A-A11F-4FCA-972A-1609E8A58B7C}"/>
              </a:ext>
            </a:extLst>
          </p:cNvPr>
          <p:cNvSpPr txBox="1">
            <a:spLocks/>
          </p:cNvSpPr>
          <p:nvPr userDrawn="1"/>
        </p:nvSpPr>
        <p:spPr>
          <a:xfrm>
            <a:off x="156242" y="734211"/>
            <a:ext cx="5742782" cy="725941"/>
          </a:xfrm>
          <a:prstGeom prst="rect">
            <a:avLst/>
          </a:prstGeom>
          <a:solidFill>
            <a:schemeClr val="accent1">
              <a:lumMod val="20000"/>
              <a:lumOff val="80000"/>
            </a:schemeClr>
          </a:solidFill>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R="0" lvl="0" algn="l" defTabSz="914400" rtl="0" eaLnBrk="1" fontAlgn="auto" latinLnBrk="0" hangingPunct="1">
              <a:lnSpc>
                <a:spcPct val="100000"/>
              </a:lnSpc>
              <a:spcBef>
                <a:spcPts val="600"/>
              </a:spcBef>
              <a:spcAft>
                <a:spcPts val="0"/>
              </a:spcAft>
              <a:buClr>
                <a:srgbClr val="002060"/>
              </a:buClr>
              <a:buSzTx/>
              <a:buFont typeface="Wingdings" panose="05000000000000000000" pitchFamily="2" charset="2"/>
              <a:buChar char="Ø"/>
              <a:tabLst/>
              <a:defRPr/>
            </a:pPr>
            <a:endParaRPr kumimoji="1" lang="en-US" altLang="ja-JP" sz="1400" b="1"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R="0" lvl="0" algn="l" defTabSz="914400" rtl="0" eaLnBrk="1" fontAlgn="auto" latinLnBrk="0" hangingPunct="1">
              <a:lnSpc>
                <a:spcPct val="100000"/>
              </a:lnSpc>
              <a:spcBef>
                <a:spcPts val="600"/>
              </a:spcBef>
              <a:spcAft>
                <a:spcPts val="0"/>
              </a:spcAft>
              <a:buClr>
                <a:srgbClr val="002060"/>
              </a:buClr>
              <a:buSzTx/>
              <a:buFont typeface="Wingdings" panose="05000000000000000000" pitchFamily="2" charset="2"/>
              <a:buChar char="Ø"/>
              <a:tabLst/>
              <a:defRPr/>
            </a:pPr>
            <a:endParaRPr kumimoji="1" lang="en-US" altLang="ja-JP" sz="1400" b="1"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 name="サブタイトル 2">
            <a:extLst>
              <a:ext uri="{FF2B5EF4-FFF2-40B4-BE49-F238E27FC236}">
                <a16:creationId xmlns:a16="http://schemas.microsoft.com/office/drawing/2014/main" id="{10BB9D02-6675-CD95-22C8-ADA40928C705}"/>
              </a:ext>
            </a:extLst>
          </p:cNvPr>
          <p:cNvSpPr txBox="1">
            <a:spLocks/>
          </p:cNvSpPr>
          <p:nvPr userDrawn="1"/>
        </p:nvSpPr>
        <p:spPr>
          <a:xfrm>
            <a:off x="11073384" y="0"/>
            <a:ext cx="1118616" cy="64858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1450" lvl="1" indent="0" algn="l">
              <a:lnSpc>
                <a:spcPct val="150000"/>
              </a:lnSpc>
              <a:buFont typeface="Wingdings" panose="05000000000000000000" pitchFamily="2" charset="2"/>
              <a:buNone/>
            </a:pPr>
            <a:r>
              <a:rPr lang="ja-JP" altLang="en-US" sz="900" b="0" dirty="0">
                <a:solidFill>
                  <a:schemeClr val="bg1">
                    <a:lumMod val="50000"/>
                  </a:schemeClr>
                </a:solidFill>
                <a:latin typeface="Meiryo UI"/>
                <a:ea typeface="Meiryo UI"/>
              </a:rPr>
              <a:t>公募申請</a:t>
            </a:r>
          </a:p>
        </p:txBody>
      </p:sp>
    </p:spTree>
    <p:extLst>
      <p:ext uri="{BB962C8B-B14F-4D97-AF65-F5344CB8AC3E}">
        <p14:creationId xmlns:p14="http://schemas.microsoft.com/office/powerpoint/2010/main" val="3390069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タイトルとコンテンツ">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5D7F1274-40C9-4741-B660-4EF8F65F3A04}"/>
              </a:ext>
            </a:extLst>
          </p:cNvPr>
          <p:cNvCxnSpPr/>
          <p:nvPr userDrawn="1"/>
        </p:nvCxnSpPr>
        <p:spPr>
          <a:xfrm>
            <a:off x="0" y="648585"/>
            <a:ext cx="1219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0F7C34F9-0A83-4A4A-8C3D-A730A71A15D6}"/>
              </a:ext>
            </a:extLst>
          </p:cNvPr>
          <p:cNvSpPr/>
          <p:nvPr userDrawn="1"/>
        </p:nvSpPr>
        <p:spPr>
          <a:xfrm>
            <a:off x="156243" y="110323"/>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59040707-CF76-4985-B64D-C438296E7D18}"/>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cxnSp>
        <p:nvCxnSpPr>
          <p:cNvPr id="12" name="直線コネクタ 11">
            <a:extLst>
              <a:ext uri="{FF2B5EF4-FFF2-40B4-BE49-F238E27FC236}">
                <a16:creationId xmlns:a16="http://schemas.microsoft.com/office/drawing/2014/main" id="{4E63716E-E5BC-49E3-BA06-68B99AB410E5}"/>
              </a:ext>
            </a:extLst>
          </p:cNvPr>
          <p:cNvCxnSpPr>
            <a:cxnSpLocks/>
          </p:cNvCxnSpPr>
          <p:nvPr userDrawn="1"/>
        </p:nvCxnSpPr>
        <p:spPr>
          <a:xfrm flipV="1">
            <a:off x="6117265" y="648586"/>
            <a:ext cx="0" cy="6209414"/>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サブタイトル 2">
            <a:extLst>
              <a:ext uri="{FF2B5EF4-FFF2-40B4-BE49-F238E27FC236}">
                <a16:creationId xmlns:a16="http://schemas.microsoft.com/office/drawing/2014/main" id="{70A09057-539A-AA9D-9A6E-3FFCDA8D6E22}"/>
              </a:ext>
            </a:extLst>
          </p:cNvPr>
          <p:cNvSpPr txBox="1">
            <a:spLocks/>
          </p:cNvSpPr>
          <p:nvPr userDrawn="1"/>
        </p:nvSpPr>
        <p:spPr>
          <a:xfrm>
            <a:off x="11073384" y="0"/>
            <a:ext cx="1118616" cy="64858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1450" lvl="1" indent="0" algn="l">
              <a:lnSpc>
                <a:spcPct val="150000"/>
              </a:lnSpc>
              <a:buFont typeface="Wingdings" panose="05000000000000000000" pitchFamily="2" charset="2"/>
              <a:buNone/>
            </a:pPr>
            <a:r>
              <a:rPr lang="ja-JP" altLang="en-US" sz="900" b="0" dirty="0">
                <a:solidFill>
                  <a:schemeClr val="bg1">
                    <a:lumMod val="50000"/>
                  </a:schemeClr>
                </a:solidFill>
                <a:latin typeface="Meiryo UI"/>
                <a:ea typeface="Meiryo UI"/>
              </a:rPr>
              <a:t>公募申請</a:t>
            </a:r>
          </a:p>
        </p:txBody>
      </p:sp>
    </p:spTree>
    <p:extLst>
      <p:ext uri="{BB962C8B-B14F-4D97-AF65-F5344CB8AC3E}">
        <p14:creationId xmlns:p14="http://schemas.microsoft.com/office/powerpoint/2010/main" val="4231478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タイトルとコンテンツ">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5D7F1274-40C9-4741-B660-4EF8F65F3A04}"/>
              </a:ext>
            </a:extLst>
          </p:cNvPr>
          <p:cNvCxnSpPr/>
          <p:nvPr userDrawn="1"/>
        </p:nvCxnSpPr>
        <p:spPr>
          <a:xfrm>
            <a:off x="0" y="648585"/>
            <a:ext cx="1219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0F7C34F9-0A83-4A4A-8C3D-A730A71A15D6}"/>
              </a:ext>
            </a:extLst>
          </p:cNvPr>
          <p:cNvSpPr/>
          <p:nvPr userDrawn="1"/>
        </p:nvSpPr>
        <p:spPr>
          <a:xfrm>
            <a:off x="156243" y="110323"/>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59040707-CF76-4985-B64D-C438296E7D18}"/>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cxnSp>
        <p:nvCxnSpPr>
          <p:cNvPr id="12" name="直線コネクタ 11">
            <a:extLst>
              <a:ext uri="{FF2B5EF4-FFF2-40B4-BE49-F238E27FC236}">
                <a16:creationId xmlns:a16="http://schemas.microsoft.com/office/drawing/2014/main" id="{4E63716E-E5BC-49E3-BA06-68B99AB410E5}"/>
              </a:ext>
            </a:extLst>
          </p:cNvPr>
          <p:cNvCxnSpPr>
            <a:cxnSpLocks/>
          </p:cNvCxnSpPr>
          <p:nvPr userDrawn="1"/>
        </p:nvCxnSpPr>
        <p:spPr>
          <a:xfrm flipV="1">
            <a:off x="5188688" y="648586"/>
            <a:ext cx="0" cy="6209414"/>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サブタイトル 2">
            <a:extLst>
              <a:ext uri="{FF2B5EF4-FFF2-40B4-BE49-F238E27FC236}">
                <a16:creationId xmlns:a16="http://schemas.microsoft.com/office/drawing/2014/main" id="{4AE414AD-5F0C-B652-7E8E-432EC50F59AA}"/>
              </a:ext>
            </a:extLst>
          </p:cNvPr>
          <p:cNvSpPr txBox="1">
            <a:spLocks/>
          </p:cNvSpPr>
          <p:nvPr userDrawn="1"/>
        </p:nvSpPr>
        <p:spPr>
          <a:xfrm>
            <a:off x="11073384" y="0"/>
            <a:ext cx="1118616" cy="64858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1450" lvl="1" indent="0" algn="l">
              <a:lnSpc>
                <a:spcPct val="150000"/>
              </a:lnSpc>
              <a:buFont typeface="Wingdings" panose="05000000000000000000" pitchFamily="2" charset="2"/>
              <a:buNone/>
            </a:pPr>
            <a:r>
              <a:rPr lang="ja-JP" altLang="en-US" sz="900" b="0" dirty="0">
                <a:solidFill>
                  <a:schemeClr val="bg1">
                    <a:lumMod val="50000"/>
                  </a:schemeClr>
                </a:solidFill>
                <a:latin typeface="Meiryo UI"/>
                <a:ea typeface="Meiryo UI"/>
              </a:rPr>
              <a:t>公募申請</a:t>
            </a:r>
          </a:p>
        </p:txBody>
      </p:sp>
    </p:spTree>
    <p:extLst>
      <p:ext uri="{BB962C8B-B14F-4D97-AF65-F5344CB8AC3E}">
        <p14:creationId xmlns:p14="http://schemas.microsoft.com/office/powerpoint/2010/main" val="247471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5D7F1274-40C9-4741-B660-4EF8F65F3A04}"/>
              </a:ext>
            </a:extLst>
          </p:cNvPr>
          <p:cNvCxnSpPr/>
          <p:nvPr userDrawn="1"/>
        </p:nvCxnSpPr>
        <p:spPr>
          <a:xfrm>
            <a:off x="0" y="648585"/>
            <a:ext cx="1219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0F7C34F9-0A83-4A4A-8C3D-A730A71A15D6}"/>
              </a:ext>
            </a:extLst>
          </p:cNvPr>
          <p:cNvSpPr/>
          <p:nvPr userDrawn="1"/>
        </p:nvSpPr>
        <p:spPr>
          <a:xfrm>
            <a:off x="156243" y="110323"/>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59040707-CF76-4985-B64D-C438296E7D18}"/>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cxnSp>
        <p:nvCxnSpPr>
          <p:cNvPr id="12" name="直線コネクタ 11">
            <a:extLst>
              <a:ext uri="{FF2B5EF4-FFF2-40B4-BE49-F238E27FC236}">
                <a16:creationId xmlns:a16="http://schemas.microsoft.com/office/drawing/2014/main" id="{4E63716E-E5BC-49E3-BA06-68B99AB410E5}"/>
              </a:ext>
            </a:extLst>
          </p:cNvPr>
          <p:cNvCxnSpPr>
            <a:cxnSpLocks/>
          </p:cNvCxnSpPr>
          <p:nvPr userDrawn="1"/>
        </p:nvCxnSpPr>
        <p:spPr>
          <a:xfrm flipV="1">
            <a:off x="6432698" y="648586"/>
            <a:ext cx="0" cy="6209414"/>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サブタイトル 2">
            <a:extLst>
              <a:ext uri="{FF2B5EF4-FFF2-40B4-BE49-F238E27FC236}">
                <a16:creationId xmlns:a16="http://schemas.microsoft.com/office/drawing/2014/main" id="{3C957EAD-D4E4-0972-3CAD-93720A1000D8}"/>
              </a:ext>
            </a:extLst>
          </p:cNvPr>
          <p:cNvSpPr txBox="1">
            <a:spLocks/>
          </p:cNvSpPr>
          <p:nvPr userDrawn="1"/>
        </p:nvSpPr>
        <p:spPr>
          <a:xfrm>
            <a:off x="11073384" y="0"/>
            <a:ext cx="1118616" cy="64858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1450" lvl="1" indent="0" algn="l">
              <a:lnSpc>
                <a:spcPct val="150000"/>
              </a:lnSpc>
              <a:buFont typeface="Wingdings" panose="05000000000000000000" pitchFamily="2" charset="2"/>
              <a:buNone/>
            </a:pPr>
            <a:r>
              <a:rPr lang="ja-JP" altLang="en-US" sz="900" b="0" dirty="0">
                <a:solidFill>
                  <a:schemeClr val="bg1">
                    <a:lumMod val="50000"/>
                  </a:schemeClr>
                </a:solidFill>
                <a:latin typeface="Meiryo UI"/>
                <a:ea typeface="Meiryo UI"/>
              </a:rPr>
              <a:t>公募申請</a:t>
            </a:r>
          </a:p>
        </p:txBody>
      </p:sp>
    </p:spTree>
    <p:extLst>
      <p:ext uri="{BB962C8B-B14F-4D97-AF65-F5344CB8AC3E}">
        <p14:creationId xmlns:p14="http://schemas.microsoft.com/office/powerpoint/2010/main" val="1683983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F5E27924-4AAE-4F0F-9110-A7F97C9145BA}"/>
              </a:ext>
            </a:extLst>
          </p:cNvPr>
          <p:cNvGraphicFramePr>
            <a:graphicFrameLocks noChangeAspect="1"/>
          </p:cNvGraphicFramePr>
          <p:nvPr userDrawn="1">
            <p:custDataLst>
              <p:tags r:id="rId21"/>
            </p:custDataLst>
            <p:extLst>
              <p:ext uri="{D42A27DB-BD31-4B8C-83A1-F6EECF244321}">
                <p14:modId xmlns:p14="http://schemas.microsoft.com/office/powerpoint/2010/main" val="6290863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22" imgW="499" imgH="499" progId="TCLayout.ActiveDocument.1">
                  <p:embed/>
                </p:oleObj>
              </mc:Choice>
              <mc:Fallback>
                <p:oleObj name="think-cell スライド" r:id="rId22" imgW="499" imgH="499" progId="TCLayout.ActiveDocument.1">
                  <p:embed/>
                  <p:pic>
                    <p:nvPicPr>
                      <p:cNvPr id="7" name="オブジェクト 6" hidden="1">
                        <a:extLst>
                          <a:ext uri="{FF2B5EF4-FFF2-40B4-BE49-F238E27FC236}">
                            <a16:creationId xmlns:a16="http://schemas.microsoft.com/office/drawing/2014/main" id="{F5E27924-4AAE-4F0F-9110-A7F97C9145BA}"/>
                          </a:ext>
                        </a:extLst>
                      </p:cNvPr>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Tree>
    <p:extLst>
      <p:ext uri="{BB962C8B-B14F-4D97-AF65-F5344CB8AC3E}">
        <p14:creationId xmlns:p14="http://schemas.microsoft.com/office/powerpoint/2010/main" val="103405487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2" r:id="rId3"/>
    <p:sldLayoutId id="2147483663" r:id="rId4"/>
    <p:sldLayoutId id="2147483666" r:id="rId5"/>
    <p:sldLayoutId id="2147483667" r:id="rId6"/>
    <p:sldLayoutId id="2147483665" r:id="rId7"/>
    <p:sldLayoutId id="2147483664" r:id="rId8"/>
    <p:sldLayoutId id="2147483650" r:id="rId9"/>
    <p:sldLayoutId id="2147483661" r:id="rId10"/>
    <p:sldLayoutId id="2147483651" r:id="rId11"/>
    <p:sldLayoutId id="2147483652" r:id="rId12"/>
    <p:sldLayoutId id="2147483653" r:id="rId13"/>
    <p:sldLayoutId id="2147483654" r:id="rId14"/>
    <p:sldLayoutId id="2147483655" r:id="rId15"/>
    <p:sldLayoutId id="2147483656" r:id="rId16"/>
    <p:sldLayoutId id="2147483657" r:id="rId17"/>
    <p:sldLayoutId id="2147483658" r:id="rId18"/>
    <p:sldLayoutId id="2147483659" r:id="rId19"/>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gbiz-id.go.jp/top/" TargetMode="Externa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hyperlink" Target="https://www.shokokai.or.jp/jizokuka_r1h/doc/kobo/r5_12/&#19968;&#33324;&#22411;_&#21029;&#32025;_&#21442;&#32771;&#36039;&#26009;_&#31532;12&#29256;.pdf" TargetMode="External"/><Relationship Id="rId4" Type="http://schemas.openxmlformats.org/officeDocument/2006/relationships/image" Target="../media/image19.pn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4.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0.png"/><Relationship Id="rId7" Type="http://schemas.openxmlformats.org/officeDocument/2006/relationships/hyperlink" Target="https://www.shokokai.or.jp/jizokuka_r1h/doc/kobo/r5_12/&#19968;&#33324;&#22411;_&#21029;&#32025;_&#21442;&#32771;&#36039;&#26009;_&#31532;12&#29256;.pdf"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hyperlink" Target="https://www.shokokai.or.jp/jizokuka_r1h/doc/kobo/r5_12/&#19968;&#33324;&#22411;_&#21029;&#32025;_&#21442;&#32771;&#36039;&#26009;_&#31532;12&#29256;.pdf" TargetMode="Externa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hyperlink" Target="https://www.shokokai.or.jp/jizokuka_r1h/doc/kobo/r5_12/&#19968;&#33324;&#22411;_&#21029;&#32025;_&#21442;&#32771;&#36039;&#26009;_&#31532;12&#29256;.pdf"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66.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hyperlink" Target="https://www.shokokai.or.jp/jizokuka_r1h/" TargetMode="Externa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78.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81.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5.xml"/><Relationship Id="rId5" Type="http://schemas.openxmlformats.org/officeDocument/2006/relationships/image" Target="../media/image85.pn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87.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s://gbiz-id.go.jp/" TargetMode="External"/><Relationship Id="rId2" Type="http://schemas.openxmlformats.org/officeDocument/2006/relationships/hyperlink" Target="https://www.shokokai.or.jp/jizokuka_r1h/" TargetMode="Externa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90.png"/></Relationships>
</file>

<file path=ppt/slides/_rels/slide5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image" Target="../media/image96.png"/><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10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5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 Id="rId9" Type="http://schemas.openxmlformats.org/officeDocument/2006/relationships/image" Target="../media/image117.png"/></Relationships>
</file>

<file path=ppt/slides/_rels/slide56.xml.rels><?xml version="1.0" encoding="UTF-8" standalone="yes"?>
<Relationships xmlns="http://schemas.openxmlformats.org/package/2006/relationships"><Relationship Id="rId2" Type="http://schemas.openxmlformats.org/officeDocument/2006/relationships/hyperlink" Target="https://www.shokokai.or.jp/jizokuka_r1h/" TargetMode="Externa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hyperlink" Target="https://gbiz-id.go.jp/" TargetMode="External"/><Relationship Id="rId4" Type="http://schemas.openxmlformats.org/officeDocument/2006/relationships/hyperlink" Target="https://www.jizokuka-portal.info/"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773723" y="468086"/>
            <a:ext cx="10700239" cy="2046511"/>
          </a:xfrm>
          <a:prstGeom prst="roundRect">
            <a:avLst>
              <a:gd name="adj" fmla="val 125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chemeClr val="bg1"/>
                </a:solidFill>
                <a:latin typeface="Meiryo UI" panose="020B0604030504040204" pitchFamily="50" charset="-128"/>
                <a:ea typeface="Meiryo UI" panose="020B0604030504040204" pitchFamily="50" charset="-128"/>
              </a:rPr>
              <a:t>小規模事業者持続化補助金</a:t>
            </a:r>
            <a:r>
              <a:rPr lang="en-US" altLang="ja-JP" sz="3200" dirty="0">
                <a:solidFill>
                  <a:schemeClr val="bg1"/>
                </a:solidFill>
                <a:latin typeface="Meiryo UI" panose="020B0604030504040204" pitchFamily="50" charset="-128"/>
                <a:ea typeface="Meiryo UI" panose="020B0604030504040204" pitchFamily="50" charset="-128"/>
              </a:rPr>
              <a:t>&lt;</a:t>
            </a:r>
            <a:r>
              <a:rPr lang="ja-JP" altLang="en-US" sz="3200" dirty="0">
                <a:solidFill>
                  <a:schemeClr val="bg1"/>
                </a:solidFill>
                <a:latin typeface="Meiryo UI" panose="020B0604030504040204" pitchFamily="50" charset="-128"/>
                <a:ea typeface="Meiryo UI" panose="020B0604030504040204" pitchFamily="50" charset="-128"/>
              </a:rPr>
              <a:t>一般型</a:t>
            </a:r>
            <a:r>
              <a:rPr lang="en-US" altLang="ja-JP" sz="3200" dirty="0">
                <a:solidFill>
                  <a:schemeClr val="bg1"/>
                </a:solidFill>
                <a:latin typeface="Meiryo UI" panose="020B0604030504040204" pitchFamily="50" charset="-128"/>
                <a:ea typeface="Meiryo UI" panose="020B0604030504040204" pitchFamily="50" charset="-128"/>
              </a:rPr>
              <a:t>&gt;</a:t>
            </a:r>
          </a:p>
          <a:p>
            <a:pPr algn="ctr"/>
            <a:r>
              <a:rPr lang="ja-JP" altLang="en-US" sz="3200" dirty="0">
                <a:solidFill>
                  <a:schemeClr val="bg1"/>
                </a:solidFill>
                <a:latin typeface="Meiryo UI" panose="020B0604030504040204" pitchFamily="50" charset="-128"/>
                <a:ea typeface="Meiryo UI" panose="020B0604030504040204" pitchFamily="50" charset="-128"/>
              </a:rPr>
              <a:t>申請システム操作手引き</a:t>
            </a:r>
          </a:p>
        </p:txBody>
      </p:sp>
      <p:sp>
        <p:nvSpPr>
          <p:cNvPr id="5" name="テキスト ボックス 4"/>
          <p:cNvSpPr txBox="1"/>
          <p:nvPr/>
        </p:nvSpPr>
        <p:spPr>
          <a:xfrm>
            <a:off x="4583837" y="5706206"/>
            <a:ext cx="3024325" cy="461665"/>
          </a:xfrm>
          <a:prstGeom prst="rect">
            <a:avLst/>
          </a:prstGeom>
          <a:noFill/>
        </p:spPr>
        <p:txBody>
          <a:bodyPr wrap="square" rtlCol="0">
            <a:spAutoFit/>
          </a:bodyPr>
          <a:lstStyle/>
          <a:p>
            <a:pPr algn="ctr"/>
            <a:r>
              <a:rPr kumimoji="1" lang="en-US" altLang="ja-JP" sz="2400" b="1" dirty="0">
                <a:latin typeface="Meiryo UI" panose="020B0604030504040204" pitchFamily="50" charset="-128"/>
                <a:ea typeface="Meiryo UI" panose="020B0604030504040204" pitchFamily="50" charset="-128"/>
              </a:rPr>
              <a:t>2024</a:t>
            </a:r>
            <a:r>
              <a:rPr lang="en-US" altLang="ja-JP" sz="2400" b="1" dirty="0">
                <a:latin typeface="Meiryo UI" panose="020B0604030504040204" pitchFamily="50" charset="-128"/>
                <a:ea typeface="Meiryo UI" panose="020B0604030504040204" pitchFamily="50" charset="-128"/>
              </a:rPr>
              <a:t>/3/4</a:t>
            </a:r>
            <a:endParaRPr kumimoji="1" lang="ja-JP" altLang="en-US" sz="2400" b="1" dirty="0">
              <a:latin typeface="Meiryo UI" panose="020B0604030504040204" pitchFamily="50" charset="-128"/>
              <a:ea typeface="Meiryo UI" panose="020B0604030504040204" pitchFamily="50" charset="-128"/>
            </a:endParaRPr>
          </a:p>
        </p:txBody>
      </p:sp>
      <p:sp>
        <p:nvSpPr>
          <p:cNvPr id="7" name="角丸四角形 3">
            <a:extLst>
              <a:ext uri="{FF2B5EF4-FFF2-40B4-BE49-F238E27FC236}">
                <a16:creationId xmlns:a16="http://schemas.microsoft.com/office/drawing/2014/main" id="{00377304-6F35-4BFC-9E37-5A4950BC8C35}"/>
              </a:ext>
            </a:extLst>
          </p:cNvPr>
          <p:cNvSpPr/>
          <p:nvPr/>
        </p:nvSpPr>
        <p:spPr>
          <a:xfrm>
            <a:off x="3945465" y="3429000"/>
            <a:ext cx="4301068" cy="830793"/>
          </a:xfrm>
          <a:prstGeom prst="roundRect">
            <a:avLst>
              <a:gd name="adj" fmla="val 125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Meiryo UI" panose="020B0604030504040204" pitchFamily="50" charset="-128"/>
                <a:ea typeface="Meiryo UI" panose="020B0604030504040204" pitchFamily="50" charset="-128"/>
              </a:rPr>
              <a:t>公募申請</a:t>
            </a:r>
          </a:p>
          <a:p>
            <a:pPr algn="ctr"/>
            <a:r>
              <a:rPr lang="en-US" altLang="ja-JP" sz="2800" dirty="0">
                <a:solidFill>
                  <a:schemeClr val="tx1"/>
                </a:solidFill>
                <a:latin typeface="Meiryo UI" panose="020B0604030504040204" pitchFamily="50" charset="-128"/>
                <a:ea typeface="Meiryo UI" panose="020B0604030504040204" pitchFamily="50" charset="-128"/>
              </a:rPr>
              <a:t>(</a:t>
            </a:r>
            <a:r>
              <a:rPr lang="ja-JP" altLang="en-US" sz="2800" dirty="0">
                <a:solidFill>
                  <a:schemeClr val="tx1"/>
                </a:solidFill>
                <a:latin typeface="Meiryo UI" panose="020B0604030504040204" pitchFamily="50" charset="-128"/>
                <a:ea typeface="Meiryo UI" panose="020B0604030504040204" pitchFamily="50" charset="-128"/>
              </a:rPr>
              <a:t>商工会地区</a:t>
            </a:r>
            <a:r>
              <a:rPr lang="en-US" altLang="ja-JP" sz="2800" dirty="0">
                <a:solidFill>
                  <a:schemeClr val="tx1"/>
                </a:solidFill>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2823935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53AED1C-7F49-81E3-822D-37339929C32D}"/>
              </a:ext>
            </a:extLst>
          </p:cNvPr>
          <p:cNvSpPr/>
          <p:nvPr/>
        </p:nvSpPr>
        <p:spPr>
          <a:xfrm>
            <a:off x="156243" y="109871"/>
            <a:ext cx="10348992"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申請情報入力の流れ</a:t>
            </a:r>
            <a:endParaRPr lang="ja-JP" altLang="en-US" sz="2200" b="1" dirty="0">
              <a:solidFill>
                <a:srgbClr val="FF000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7277EDC7-E5B8-37F6-11FE-C35EB2088FD6}"/>
              </a:ext>
            </a:extLst>
          </p:cNvPr>
          <p:cNvSpPr txBox="1"/>
          <p:nvPr/>
        </p:nvSpPr>
        <p:spPr>
          <a:xfrm>
            <a:off x="6346398" y="1685798"/>
            <a:ext cx="5617001" cy="4775897"/>
          </a:xfrm>
          <a:prstGeom prst="rect">
            <a:avLst/>
          </a:prstGeom>
          <a:noFill/>
        </p:spPr>
        <p:txBody>
          <a:bodyPr wrap="square" lIns="91440" tIns="45720" rIns="91440" bIns="45720" rtlCol="0" anchor="t">
            <a:noAutofit/>
          </a:bodyPr>
          <a:lstStyle>
            <a:defPPr>
              <a:defRPr lang="ja-JP"/>
            </a:defPPr>
            <a:lvl1pPr>
              <a:defRPr sz="1400">
                <a:latin typeface="Meiryo UI" panose="020B0604030504040204" pitchFamily="50" charset="-128"/>
                <a:ea typeface="Meiryo UI" panose="020B0604030504040204" pitchFamily="50" charset="-128"/>
              </a:defRPr>
            </a:lvl1pPr>
          </a:lstStyle>
          <a:p>
            <a:pPr marL="228600" indent="-228600">
              <a:lnSpc>
                <a:spcPct val="150000"/>
              </a:lnSpc>
              <a:spcBef>
                <a:spcPts val="600"/>
              </a:spcBef>
              <a:buFont typeface="+mj-lt"/>
              <a:buAutoNum type="arabicPeriod"/>
            </a:pPr>
            <a:r>
              <a:rPr lang="ja-JP" altLang="en-US" dirty="0">
                <a:latin typeface="Meiryo UI"/>
                <a:ea typeface="Meiryo UI"/>
              </a:rPr>
              <a:t>誓約事項</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P.7</a:t>
            </a:r>
            <a:endParaRPr lang="en-US" altLang="ja-JP" dirty="0">
              <a:latin typeface="Meiryo UI"/>
              <a:ea typeface="Meiryo UI"/>
            </a:endParaRPr>
          </a:p>
          <a:p>
            <a:pPr marL="228600" indent="-228600">
              <a:lnSpc>
                <a:spcPct val="150000"/>
              </a:lnSpc>
              <a:spcBef>
                <a:spcPts val="600"/>
              </a:spcBef>
              <a:buFont typeface="+mj-lt"/>
              <a:buAutoNum type="arabicPeriod"/>
            </a:pPr>
            <a:r>
              <a:rPr lang="ja-JP" altLang="en-US" dirty="0">
                <a:latin typeface="Meiryo UI"/>
                <a:ea typeface="Meiryo UI"/>
              </a:rPr>
              <a:t>申請情報入力</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P.10</a:t>
            </a:r>
            <a:endParaRPr lang="en-US" altLang="ja-JP" dirty="0">
              <a:latin typeface="Meiryo UI"/>
              <a:ea typeface="Meiryo UI"/>
            </a:endParaRPr>
          </a:p>
          <a:p>
            <a:pPr marL="228600" indent="-228600">
              <a:lnSpc>
                <a:spcPct val="150000"/>
              </a:lnSpc>
              <a:spcBef>
                <a:spcPts val="600"/>
              </a:spcBef>
              <a:buFont typeface="+mj-lt"/>
              <a:buAutoNum type="arabicPeriod"/>
            </a:pPr>
            <a:r>
              <a:rPr lang="ja-JP" altLang="en-US" dirty="0">
                <a:latin typeface="Meiryo UI"/>
                <a:ea typeface="Meiryo UI"/>
              </a:rPr>
              <a:t>基本情報入力</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P.11-12</a:t>
            </a:r>
            <a:endParaRPr lang="ja-JP" altLang="en-US" dirty="0">
              <a:latin typeface="Meiryo UI"/>
              <a:ea typeface="Meiryo UI"/>
            </a:endParaRPr>
          </a:p>
          <a:p>
            <a:pPr marL="228600" indent="-228600">
              <a:lnSpc>
                <a:spcPct val="150000"/>
              </a:lnSpc>
              <a:spcBef>
                <a:spcPts val="600"/>
              </a:spcBef>
              <a:buFont typeface="+mj-lt"/>
              <a:buAutoNum type="arabicPeriod"/>
            </a:pPr>
            <a:r>
              <a:rPr lang="ja-JP" altLang="en-US" dirty="0">
                <a:latin typeface="Meiryo UI"/>
                <a:ea typeface="Meiryo UI"/>
              </a:rPr>
              <a:t>応募者概要入力（様式２）</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P.13-19</a:t>
            </a:r>
            <a:endParaRPr lang="en-US" altLang="ja-JP" dirty="0">
              <a:latin typeface="Meiryo UI"/>
              <a:ea typeface="Meiryo UI"/>
            </a:endParaRPr>
          </a:p>
          <a:p>
            <a:pPr marL="228600" indent="-228600">
              <a:lnSpc>
                <a:spcPct val="150000"/>
              </a:lnSpc>
              <a:spcBef>
                <a:spcPts val="600"/>
              </a:spcBef>
              <a:buFont typeface="+mj-lt"/>
              <a:buAutoNum type="arabicPeriod"/>
            </a:pPr>
            <a:r>
              <a:rPr lang="zh-TW" altLang="en-US" dirty="0">
                <a:latin typeface="Meiryo UI"/>
                <a:ea typeface="Meiryo UI"/>
              </a:rPr>
              <a:t>確認事項入力（様式２）</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P.</a:t>
            </a:r>
            <a:r>
              <a:rPr lang="en-US" altLang="ja-JP" dirty="0"/>
              <a:t>20</a:t>
            </a:r>
            <a:r>
              <a:rPr lang="en-US" altLang="ja-JP" sz="1400" dirty="0">
                <a:solidFill>
                  <a:schemeClr val="tx1"/>
                </a:solidFill>
                <a:latin typeface="Meiryo UI" panose="020B0604030504040204" pitchFamily="50" charset="-128"/>
                <a:ea typeface="Meiryo UI" panose="020B0604030504040204" pitchFamily="50" charset="-128"/>
              </a:rPr>
              <a:t>-22</a:t>
            </a:r>
            <a:endParaRPr lang="en-US" altLang="zh-TW" dirty="0">
              <a:latin typeface="Meiryo UI"/>
              <a:ea typeface="Meiryo UI"/>
            </a:endParaRPr>
          </a:p>
          <a:p>
            <a:pPr marL="228600" indent="-228600">
              <a:lnSpc>
                <a:spcPct val="150000"/>
              </a:lnSpc>
              <a:spcBef>
                <a:spcPts val="600"/>
              </a:spcBef>
              <a:buFont typeface="+mj-lt"/>
              <a:buAutoNum type="arabicPeriod"/>
            </a:pPr>
            <a:r>
              <a:rPr lang="ja-JP" altLang="en-US" dirty="0">
                <a:latin typeface="Meiryo UI"/>
                <a:ea typeface="Meiryo UI"/>
              </a:rPr>
              <a:t>希望する枠及び加点項目（様式２）</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P.23-37</a:t>
            </a:r>
            <a:endParaRPr lang="en-US" altLang="ja-JP" dirty="0">
              <a:latin typeface="Meiryo UI"/>
              <a:ea typeface="Meiryo UI"/>
            </a:endParaRPr>
          </a:p>
          <a:p>
            <a:pPr marL="228600" indent="-228600">
              <a:lnSpc>
                <a:spcPct val="150000"/>
              </a:lnSpc>
              <a:spcBef>
                <a:spcPts val="600"/>
              </a:spcBef>
              <a:buFont typeface="+mj-lt"/>
              <a:buAutoNum type="arabicPeriod"/>
            </a:pPr>
            <a:r>
              <a:rPr lang="ja-JP" altLang="en-US" dirty="0">
                <a:latin typeface="Meiryo UI"/>
                <a:ea typeface="Meiryo UI"/>
              </a:rPr>
              <a:t>経営計画入力（様式２）</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P.38</a:t>
            </a:r>
            <a:endParaRPr lang="ja-JP" altLang="en-US" dirty="0">
              <a:latin typeface="Meiryo UI"/>
              <a:ea typeface="Meiryo UI"/>
            </a:endParaRPr>
          </a:p>
          <a:p>
            <a:pPr marL="228600" indent="-228600">
              <a:lnSpc>
                <a:spcPct val="150000"/>
              </a:lnSpc>
              <a:spcBef>
                <a:spcPts val="600"/>
              </a:spcBef>
              <a:buFont typeface="+mj-lt"/>
              <a:buAutoNum type="arabicPeriod"/>
            </a:pPr>
            <a:r>
              <a:rPr lang="zh-TW" altLang="en-US" dirty="0">
                <a:latin typeface="Meiryo UI"/>
                <a:ea typeface="Meiryo UI"/>
              </a:rPr>
              <a:t>補助事業計画入力（様式２）</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P.39-40</a:t>
            </a:r>
            <a:endParaRPr lang="en-US" altLang="zh-TW" dirty="0">
              <a:latin typeface="Meiryo UI"/>
              <a:ea typeface="Meiryo UI"/>
            </a:endParaRPr>
          </a:p>
          <a:p>
            <a:pPr marL="228600" indent="-228600">
              <a:lnSpc>
                <a:spcPct val="150000"/>
              </a:lnSpc>
              <a:spcBef>
                <a:spcPts val="600"/>
              </a:spcBef>
              <a:buFont typeface="+mj-lt"/>
              <a:buAutoNum type="arabicPeriod"/>
            </a:pPr>
            <a:r>
              <a:rPr lang="ja-JP" altLang="en-US" dirty="0">
                <a:latin typeface="Meiryo UI"/>
                <a:ea typeface="Meiryo UI"/>
              </a:rPr>
              <a:t>経費明細表・資金調達方法（様式３）</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P.41-45</a:t>
            </a:r>
            <a:endParaRPr lang="en-US" altLang="ja-JP" dirty="0">
              <a:latin typeface="Meiryo UI"/>
              <a:ea typeface="Meiryo UI"/>
            </a:endParaRPr>
          </a:p>
          <a:p>
            <a:pPr marL="228600" indent="-228600">
              <a:lnSpc>
                <a:spcPct val="150000"/>
              </a:lnSpc>
              <a:spcBef>
                <a:spcPts val="600"/>
              </a:spcBef>
              <a:buFont typeface="+mj-lt"/>
              <a:buAutoNum type="arabicPeriod"/>
            </a:pPr>
            <a:r>
              <a:rPr lang="ja-JP" altLang="en-US" dirty="0">
                <a:latin typeface="Meiryo UI"/>
                <a:ea typeface="Meiryo UI"/>
              </a:rPr>
              <a:t>宣誓・同意</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P.46</a:t>
            </a:r>
            <a:endParaRPr lang="ja-JP" altLang="en-US" dirty="0">
              <a:latin typeface="Meiryo UI"/>
              <a:ea typeface="Meiryo UI"/>
            </a:endParaRPr>
          </a:p>
          <a:p>
            <a:pPr marL="228600" indent="-228600">
              <a:lnSpc>
                <a:spcPct val="150000"/>
              </a:lnSpc>
              <a:spcBef>
                <a:spcPts val="600"/>
              </a:spcBef>
              <a:buFont typeface="+mj-lt"/>
              <a:buAutoNum type="arabicPeriod"/>
            </a:pPr>
            <a:r>
              <a:rPr lang="zh-TW" altLang="en-US" dirty="0">
                <a:latin typeface="Meiryo UI"/>
                <a:ea typeface="Meiryo UI"/>
              </a:rPr>
              <a:t>申請内容確認</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P.47</a:t>
            </a:r>
            <a:endParaRPr lang="en-US" altLang="zh-TW" dirty="0">
              <a:latin typeface="Meiryo UI"/>
              <a:ea typeface="Meiryo UI"/>
            </a:endParaRPr>
          </a:p>
          <a:p>
            <a:pPr marL="228600" indent="-228600">
              <a:lnSpc>
                <a:spcPct val="150000"/>
              </a:lnSpc>
              <a:spcBef>
                <a:spcPts val="600"/>
              </a:spcBef>
              <a:buFont typeface="+mj-lt"/>
              <a:buAutoNum type="arabicPeriod"/>
            </a:pPr>
            <a:r>
              <a:rPr lang="ja-JP" altLang="en-US" dirty="0">
                <a:latin typeface="Meiryo UI"/>
                <a:ea typeface="Meiryo UI"/>
              </a:rPr>
              <a:t>提出</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P.47</a:t>
            </a:r>
            <a:endParaRPr lang="en-US" altLang="ja-JP" dirty="0">
              <a:latin typeface="Meiryo UI"/>
              <a:ea typeface="Meiryo UI"/>
            </a:endParaRPr>
          </a:p>
        </p:txBody>
      </p:sp>
      <p:sp>
        <p:nvSpPr>
          <p:cNvPr id="7" name="角丸四角形 94">
            <a:extLst>
              <a:ext uri="{FF2B5EF4-FFF2-40B4-BE49-F238E27FC236}">
                <a16:creationId xmlns:a16="http://schemas.microsoft.com/office/drawing/2014/main" id="{F974769D-EE61-53AE-AA2D-643E3BF26DA6}"/>
              </a:ext>
            </a:extLst>
          </p:cNvPr>
          <p:cNvSpPr/>
          <p:nvPr/>
        </p:nvSpPr>
        <p:spPr>
          <a:xfrm>
            <a:off x="1829602" y="956872"/>
            <a:ext cx="2383206" cy="294357"/>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b="1" dirty="0">
                <a:latin typeface="Meiryo UI" panose="020B0604030504040204" pitchFamily="50" charset="-128"/>
                <a:ea typeface="Meiryo UI" panose="020B0604030504040204" pitchFamily="50" charset="-128"/>
              </a:rPr>
              <a:t>電子</a:t>
            </a:r>
            <a:r>
              <a:rPr kumimoji="1" lang="ja-JP" altLang="en-US" b="1">
                <a:latin typeface="Meiryo UI" panose="020B0604030504040204" pitchFamily="50" charset="-128"/>
                <a:ea typeface="Meiryo UI" panose="020B0604030504040204" pitchFamily="50" charset="-128"/>
              </a:rPr>
              <a:t>申請</a:t>
            </a:r>
          </a:p>
        </p:txBody>
      </p:sp>
      <p:sp>
        <p:nvSpPr>
          <p:cNvPr id="9" name="フローチャート: 処理 8">
            <a:extLst>
              <a:ext uri="{FF2B5EF4-FFF2-40B4-BE49-F238E27FC236}">
                <a16:creationId xmlns:a16="http://schemas.microsoft.com/office/drawing/2014/main" id="{335141B9-94F0-7660-F144-84812186E870}"/>
              </a:ext>
            </a:extLst>
          </p:cNvPr>
          <p:cNvSpPr/>
          <p:nvPr/>
        </p:nvSpPr>
        <p:spPr>
          <a:xfrm>
            <a:off x="521912" y="4678311"/>
            <a:ext cx="2579786"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45720" rIns="108000" bIns="45720" numCol="1" spcCol="0" rtlCol="0" fromWordArt="0" anchor="ctr" anchorCtr="0" forceAA="0" compatLnSpc="1">
            <a:prstTxWarp prst="textNoShape">
              <a:avLst/>
            </a:prstTxWarp>
            <a:no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rPr>
              <a:t>5</a:t>
            </a:r>
            <a:r>
              <a:rPr kumimoji="1" lang="ja-JP" altLang="en-US" sz="1400" b="1" dirty="0">
                <a:solidFill>
                  <a:schemeClr val="tx1"/>
                </a:solidFill>
                <a:latin typeface="Meiryo UI" panose="020B0604030504040204" pitchFamily="50" charset="-128"/>
                <a:ea typeface="Meiryo UI" panose="020B0604030504040204" pitchFamily="50" charset="-128"/>
              </a:rPr>
              <a:t>．</a:t>
            </a:r>
            <a:r>
              <a:rPr kumimoji="1" lang="zh-TW" altLang="en-US" sz="1400" b="1" dirty="0">
                <a:solidFill>
                  <a:schemeClr val="tx1"/>
                </a:solidFill>
                <a:latin typeface="Meiryo UI" panose="020B0604030504040204" pitchFamily="50" charset="-128"/>
                <a:ea typeface="Meiryo UI" panose="020B0604030504040204" pitchFamily="50" charset="-128"/>
              </a:rPr>
              <a:t>確認事項入力（様式２）</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11" name="フローチャート: 処理 10">
            <a:extLst>
              <a:ext uri="{FF2B5EF4-FFF2-40B4-BE49-F238E27FC236}">
                <a16:creationId xmlns:a16="http://schemas.microsoft.com/office/drawing/2014/main" id="{75E112CE-7A0B-DB56-84E0-BCE867D837B1}"/>
              </a:ext>
            </a:extLst>
          </p:cNvPr>
          <p:cNvSpPr/>
          <p:nvPr/>
        </p:nvSpPr>
        <p:spPr>
          <a:xfrm>
            <a:off x="518485" y="1786331"/>
            <a:ext cx="2579786" cy="302252"/>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kumimoji="1" lang="en-US" altLang="ja-JP" sz="1400" b="1" dirty="0">
                <a:solidFill>
                  <a:schemeClr val="tx1"/>
                </a:solidFill>
                <a:latin typeface="Meiryo UI" panose="020B0604030504040204" pitchFamily="50" charset="-128"/>
                <a:ea typeface="Meiryo UI" panose="020B0604030504040204" pitchFamily="50" charset="-128"/>
              </a:rPr>
              <a:t>1</a:t>
            </a:r>
            <a:r>
              <a:rPr kumimoji="1" lang="ja-JP" altLang="en-US" sz="1400" b="1">
                <a:solidFill>
                  <a:schemeClr val="tx1"/>
                </a:solidFill>
                <a:latin typeface="Meiryo UI" panose="020B0604030504040204" pitchFamily="50" charset="-128"/>
                <a:ea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rPr>
              <a:t>誓約</a:t>
            </a:r>
            <a:r>
              <a:rPr lang="ja-JP" altLang="en-US" sz="1400" b="1">
                <a:solidFill>
                  <a:schemeClr val="tx1"/>
                </a:solidFill>
                <a:latin typeface="Meiryo UI" panose="020B0604030504040204" pitchFamily="50" charset="-128"/>
                <a:ea typeface="Meiryo UI" panose="020B0604030504040204" pitchFamily="50" charset="-128"/>
              </a:rPr>
              <a:t>事項</a:t>
            </a:r>
            <a:endParaRPr kumimoji="1" lang="ja-JP" altLang="en-US" sz="1400" b="1">
              <a:solidFill>
                <a:schemeClr val="tx1"/>
              </a:solidFill>
              <a:latin typeface="Meiryo UI" panose="020B0604030504040204" pitchFamily="50" charset="-128"/>
              <a:ea typeface="Meiryo UI" panose="020B0604030504040204" pitchFamily="50" charset="-128"/>
            </a:endParaRPr>
          </a:p>
        </p:txBody>
      </p:sp>
      <p:cxnSp>
        <p:nvCxnSpPr>
          <p:cNvPr id="12" name="直線矢印コネクタ 11">
            <a:extLst>
              <a:ext uri="{FF2B5EF4-FFF2-40B4-BE49-F238E27FC236}">
                <a16:creationId xmlns:a16="http://schemas.microsoft.com/office/drawing/2014/main" id="{B9708C4E-F395-191C-BC75-63D02DFB3C2C}"/>
              </a:ext>
            </a:extLst>
          </p:cNvPr>
          <p:cNvCxnSpPr>
            <a:cxnSpLocks/>
            <a:stCxn id="25" idx="2"/>
            <a:endCxn id="17" idx="0"/>
          </p:cNvCxnSpPr>
          <p:nvPr/>
        </p:nvCxnSpPr>
        <p:spPr>
          <a:xfrm>
            <a:off x="1808376" y="3527447"/>
            <a:ext cx="2"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直線矢印コネクタ 12">
            <a:extLst>
              <a:ext uri="{FF2B5EF4-FFF2-40B4-BE49-F238E27FC236}">
                <a16:creationId xmlns:a16="http://schemas.microsoft.com/office/drawing/2014/main" id="{E3781B60-A4BF-0176-844B-DB51DD15F14C}"/>
              </a:ext>
            </a:extLst>
          </p:cNvPr>
          <p:cNvCxnSpPr>
            <a:cxnSpLocks/>
            <a:stCxn id="17" idx="2"/>
            <a:endCxn id="9" idx="0"/>
          </p:cNvCxnSpPr>
          <p:nvPr/>
        </p:nvCxnSpPr>
        <p:spPr>
          <a:xfrm>
            <a:off x="1808378" y="4246879"/>
            <a:ext cx="3427"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フローチャート: 処理 15">
            <a:extLst>
              <a:ext uri="{FF2B5EF4-FFF2-40B4-BE49-F238E27FC236}">
                <a16:creationId xmlns:a16="http://schemas.microsoft.com/office/drawing/2014/main" id="{88F54C91-0B91-0937-67F3-2EB0847551CE}"/>
              </a:ext>
            </a:extLst>
          </p:cNvPr>
          <p:cNvSpPr/>
          <p:nvPr/>
        </p:nvSpPr>
        <p:spPr>
          <a:xfrm>
            <a:off x="517812" y="5397742"/>
            <a:ext cx="2579785" cy="4608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kumimoji="1" lang="en-US" altLang="ja-JP" sz="1400" b="1" dirty="0">
                <a:solidFill>
                  <a:schemeClr val="tx1"/>
                </a:solidFill>
                <a:latin typeface="Meiryo UI" panose="020B0604030504040204" pitchFamily="50" charset="-128"/>
                <a:ea typeface="Meiryo UI" panose="020B0604030504040204" pitchFamily="50" charset="-128"/>
              </a:rPr>
              <a:t>6</a:t>
            </a:r>
            <a:r>
              <a:rPr kumimoji="1" lang="ja-JP" altLang="en-US" sz="1400" b="1" dirty="0">
                <a:solidFill>
                  <a:schemeClr val="tx1"/>
                </a:solidFill>
                <a:latin typeface="Meiryo UI" panose="020B0604030504040204" pitchFamily="50" charset="-128"/>
                <a:ea typeface="Meiryo UI" panose="020B0604030504040204" pitchFamily="50" charset="-128"/>
              </a:rPr>
              <a:t>．希望する枠及び加点項目（様式２）</a:t>
            </a:r>
          </a:p>
        </p:txBody>
      </p:sp>
      <p:sp>
        <p:nvSpPr>
          <p:cNvPr id="17" name="フローチャート: 処理 9">
            <a:extLst>
              <a:ext uri="{FF2B5EF4-FFF2-40B4-BE49-F238E27FC236}">
                <a16:creationId xmlns:a16="http://schemas.microsoft.com/office/drawing/2014/main" id="{466B24A7-5285-8CD3-4EAA-F9EBDDF59FBE}"/>
              </a:ext>
            </a:extLst>
          </p:cNvPr>
          <p:cNvSpPr/>
          <p:nvPr/>
        </p:nvSpPr>
        <p:spPr>
          <a:xfrm>
            <a:off x="518485" y="3958879"/>
            <a:ext cx="2579785"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rPr>
              <a:t>4</a:t>
            </a:r>
            <a:r>
              <a:rPr lang="ja-JP" altLang="en-US" sz="1400" b="1" dirty="0">
                <a:solidFill>
                  <a:schemeClr val="tx1"/>
                </a:solidFill>
                <a:latin typeface="Meiryo UI" panose="020B0604030504040204" pitchFamily="50" charset="-128"/>
                <a:ea typeface="Meiryo UI" panose="020B0604030504040204" pitchFamily="50" charset="-128"/>
              </a:rPr>
              <a:t>．</a:t>
            </a:r>
            <a:r>
              <a:rPr lang="ja-JP" altLang="en-US" sz="1400" b="1">
                <a:solidFill>
                  <a:schemeClr val="tx1"/>
                </a:solidFill>
                <a:latin typeface="Meiryo UI" panose="020B0604030504040204" pitchFamily="50" charset="-128"/>
                <a:ea typeface="Meiryo UI" panose="020B0604030504040204" pitchFamily="50" charset="-128"/>
              </a:rPr>
              <a:t>応募者概要入力（様式２）</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18" name="フローチャート: 処理 48">
            <a:extLst>
              <a:ext uri="{FF2B5EF4-FFF2-40B4-BE49-F238E27FC236}">
                <a16:creationId xmlns:a16="http://schemas.microsoft.com/office/drawing/2014/main" id="{102BB3BF-EDAA-AE70-DD93-207392A78195}"/>
              </a:ext>
            </a:extLst>
          </p:cNvPr>
          <p:cNvSpPr/>
          <p:nvPr/>
        </p:nvSpPr>
        <p:spPr>
          <a:xfrm>
            <a:off x="518483" y="2520015"/>
            <a:ext cx="2579786"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rPr>
              <a:t>2</a:t>
            </a:r>
            <a:r>
              <a:rPr lang="ja-JP" altLang="en-US" sz="1400" b="1" dirty="0">
                <a:solidFill>
                  <a:schemeClr val="tx1"/>
                </a:solidFill>
                <a:latin typeface="Meiryo UI" panose="020B0604030504040204" pitchFamily="50" charset="-128"/>
                <a:ea typeface="Meiryo UI" panose="020B0604030504040204" pitchFamily="50" charset="-128"/>
              </a:rPr>
              <a:t>．申請</a:t>
            </a:r>
            <a:r>
              <a:rPr lang="ja-JP" altLang="en-US" sz="1400" b="1">
                <a:solidFill>
                  <a:schemeClr val="tx1"/>
                </a:solidFill>
                <a:latin typeface="Meiryo UI" panose="020B0604030504040204" pitchFamily="50" charset="-128"/>
                <a:ea typeface="Meiryo UI" panose="020B0604030504040204" pitchFamily="50" charset="-128"/>
              </a:rPr>
              <a:t>情報入力</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cxnSp>
        <p:nvCxnSpPr>
          <p:cNvPr id="20" name="直線矢印コネクタ 26">
            <a:extLst>
              <a:ext uri="{FF2B5EF4-FFF2-40B4-BE49-F238E27FC236}">
                <a16:creationId xmlns:a16="http://schemas.microsoft.com/office/drawing/2014/main" id="{FE1243CD-6ADC-FC75-A71F-FF69B481EBF6}"/>
              </a:ext>
            </a:extLst>
          </p:cNvPr>
          <p:cNvCxnSpPr>
            <a:cxnSpLocks/>
            <a:stCxn id="11" idx="2"/>
            <a:endCxn id="18" idx="0"/>
          </p:cNvCxnSpPr>
          <p:nvPr/>
        </p:nvCxnSpPr>
        <p:spPr>
          <a:xfrm flipH="1">
            <a:off x="1808376" y="2088583"/>
            <a:ext cx="2"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直線矢印コネクタ 78">
            <a:extLst>
              <a:ext uri="{FF2B5EF4-FFF2-40B4-BE49-F238E27FC236}">
                <a16:creationId xmlns:a16="http://schemas.microsoft.com/office/drawing/2014/main" id="{80AFCB97-9E2A-A645-0772-382442237E86}"/>
              </a:ext>
            </a:extLst>
          </p:cNvPr>
          <p:cNvCxnSpPr>
            <a:cxnSpLocks/>
            <a:stCxn id="18" idx="2"/>
            <a:endCxn id="25" idx="0"/>
          </p:cNvCxnSpPr>
          <p:nvPr/>
        </p:nvCxnSpPr>
        <p:spPr>
          <a:xfrm>
            <a:off x="1808376" y="2808015"/>
            <a:ext cx="0"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フローチャート: 処理 42">
            <a:extLst>
              <a:ext uri="{FF2B5EF4-FFF2-40B4-BE49-F238E27FC236}">
                <a16:creationId xmlns:a16="http://schemas.microsoft.com/office/drawing/2014/main" id="{91B5A5ED-D0B2-AF80-1536-3E4DCEBDBFE6}"/>
              </a:ext>
            </a:extLst>
          </p:cNvPr>
          <p:cNvSpPr/>
          <p:nvPr/>
        </p:nvSpPr>
        <p:spPr>
          <a:xfrm>
            <a:off x="518483" y="3239447"/>
            <a:ext cx="2579786"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rPr>
              <a:t>3</a:t>
            </a:r>
            <a:r>
              <a:rPr lang="ja-JP" altLang="en-US" sz="1400" b="1" dirty="0">
                <a:solidFill>
                  <a:schemeClr val="tx1"/>
                </a:solidFill>
                <a:latin typeface="Meiryo UI" panose="020B0604030504040204" pitchFamily="50" charset="-128"/>
                <a:ea typeface="Meiryo UI" panose="020B0604030504040204" pitchFamily="50" charset="-128"/>
              </a:rPr>
              <a:t>．基本情報入力</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cxnSp>
        <p:nvCxnSpPr>
          <p:cNvPr id="6" name="直線矢印コネクタ 5">
            <a:extLst>
              <a:ext uri="{FF2B5EF4-FFF2-40B4-BE49-F238E27FC236}">
                <a16:creationId xmlns:a16="http://schemas.microsoft.com/office/drawing/2014/main" id="{F211FC1C-98B5-9C37-53C3-096EB53CEDBB}"/>
              </a:ext>
            </a:extLst>
          </p:cNvPr>
          <p:cNvCxnSpPr>
            <a:cxnSpLocks/>
            <a:stCxn id="9" idx="2"/>
            <a:endCxn id="16" idx="0"/>
          </p:cNvCxnSpPr>
          <p:nvPr/>
        </p:nvCxnSpPr>
        <p:spPr>
          <a:xfrm flipH="1">
            <a:off x="1807705" y="4966311"/>
            <a:ext cx="4100" cy="4314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フローチャート: 処理 2">
            <a:extLst>
              <a:ext uri="{FF2B5EF4-FFF2-40B4-BE49-F238E27FC236}">
                <a16:creationId xmlns:a16="http://schemas.microsoft.com/office/drawing/2014/main" id="{F2D8B1A5-C4A8-99A7-94FE-34184C0828C2}"/>
              </a:ext>
            </a:extLst>
          </p:cNvPr>
          <p:cNvSpPr/>
          <p:nvPr/>
        </p:nvSpPr>
        <p:spPr>
          <a:xfrm>
            <a:off x="3265817" y="5625261"/>
            <a:ext cx="2579786"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45720" rIns="108000" bIns="45720" numCol="1" spcCol="0" rtlCol="0" fromWordArt="0" anchor="ctr" anchorCtr="0" forceAA="0" compatLnSpc="1">
            <a:prstTxWarp prst="textNoShape">
              <a:avLst/>
            </a:prstTxWarp>
            <a:noAutofit/>
          </a:bodyP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１２．</a:t>
            </a:r>
            <a:r>
              <a:rPr lang="ja-JP" altLang="en-US" sz="1400" b="1" dirty="0">
                <a:solidFill>
                  <a:schemeClr val="tx1"/>
                </a:solidFill>
                <a:latin typeface="Meiryo UI" panose="020B0604030504040204" pitchFamily="50" charset="-128"/>
                <a:ea typeface="Meiryo UI" panose="020B0604030504040204" pitchFamily="50" charset="-128"/>
              </a:rPr>
              <a:t>提出</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4" name="フローチャート: 処理 3">
            <a:extLst>
              <a:ext uri="{FF2B5EF4-FFF2-40B4-BE49-F238E27FC236}">
                <a16:creationId xmlns:a16="http://schemas.microsoft.com/office/drawing/2014/main" id="{45DB13EE-9F57-8662-C8DD-1C114D5EC389}"/>
              </a:ext>
            </a:extLst>
          </p:cNvPr>
          <p:cNvSpPr/>
          <p:nvPr/>
        </p:nvSpPr>
        <p:spPr>
          <a:xfrm>
            <a:off x="3262390" y="2733279"/>
            <a:ext cx="2579786" cy="4608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８．</a:t>
            </a:r>
            <a:r>
              <a:rPr kumimoji="1" lang="zh-TW" altLang="en-US" sz="1400" b="1" dirty="0">
                <a:solidFill>
                  <a:schemeClr val="tx1"/>
                </a:solidFill>
                <a:latin typeface="Meiryo UI" panose="020B0604030504040204" pitchFamily="50" charset="-128"/>
                <a:ea typeface="Meiryo UI" panose="020B0604030504040204" pitchFamily="50" charset="-128"/>
              </a:rPr>
              <a:t>補助事業計画入力（様式２）</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cxnSp>
        <p:nvCxnSpPr>
          <p:cNvPr id="8" name="直線矢印コネクタ 7">
            <a:extLst>
              <a:ext uri="{FF2B5EF4-FFF2-40B4-BE49-F238E27FC236}">
                <a16:creationId xmlns:a16="http://schemas.microsoft.com/office/drawing/2014/main" id="{45FA04F4-3918-896C-4947-305E33DE6DAA}"/>
              </a:ext>
            </a:extLst>
          </p:cNvPr>
          <p:cNvCxnSpPr>
            <a:cxnSpLocks/>
            <a:stCxn id="26" idx="2"/>
            <a:endCxn id="19" idx="0"/>
          </p:cNvCxnSpPr>
          <p:nvPr/>
        </p:nvCxnSpPr>
        <p:spPr>
          <a:xfrm>
            <a:off x="4552281" y="4474397"/>
            <a:ext cx="2"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直線矢印コネクタ 9">
            <a:extLst>
              <a:ext uri="{FF2B5EF4-FFF2-40B4-BE49-F238E27FC236}">
                <a16:creationId xmlns:a16="http://schemas.microsoft.com/office/drawing/2014/main" id="{D9EE21BB-0745-E0C6-70AE-6D8F7875305F}"/>
              </a:ext>
            </a:extLst>
          </p:cNvPr>
          <p:cNvCxnSpPr>
            <a:cxnSpLocks/>
            <a:stCxn id="19" idx="2"/>
            <a:endCxn id="3" idx="0"/>
          </p:cNvCxnSpPr>
          <p:nvPr/>
        </p:nvCxnSpPr>
        <p:spPr>
          <a:xfrm>
            <a:off x="4552283" y="5193829"/>
            <a:ext cx="3427"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フローチャート: 処理 9">
            <a:extLst>
              <a:ext uri="{FF2B5EF4-FFF2-40B4-BE49-F238E27FC236}">
                <a16:creationId xmlns:a16="http://schemas.microsoft.com/office/drawing/2014/main" id="{951C3A89-E836-73D0-C90E-32DEDE38E221}"/>
              </a:ext>
            </a:extLst>
          </p:cNvPr>
          <p:cNvSpPr/>
          <p:nvPr/>
        </p:nvSpPr>
        <p:spPr>
          <a:xfrm>
            <a:off x="3262390" y="4905829"/>
            <a:ext cx="2579785"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ja-JP" altLang="en-US" sz="1400" b="1" dirty="0">
                <a:solidFill>
                  <a:schemeClr val="tx1"/>
                </a:solidFill>
                <a:latin typeface="Meiryo UI" panose="020B0604030504040204" pitchFamily="50" charset="-128"/>
                <a:ea typeface="Meiryo UI" panose="020B0604030504040204" pitchFamily="50" charset="-128"/>
              </a:rPr>
              <a:t>１１．</a:t>
            </a:r>
            <a:r>
              <a:rPr lang="zh-TW" altLang="en-US" sz="1400" b="1" dirty="0">
                <a:solidFill>
                  <a:schemeClr val="tx1"/>
                </a:solidFill>
                <a:latin typeface="Meiryo UI" panose="020B0604030504040204" pitchFamily="50" charset="-128"/>
                <a:ea typeface="Meiryo UI" panose="020B0604030504040204" pitchFamily="50" charset="-128"/>
              </a:rPr>
              <a:t>申請内容確認</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22" name="フローチャート: 処理 48">
            <a:extLst>
              <a:ext uri="{FF2B5EF4-FFF2-40B4-BE49-F238E27FC236}">
                <a16:creationId xmlns:a16="http://schemas.microsoft.com/office/drawing/2014/main" id="{2B5F7979-1685-5A2E-3B73-ABD5DD0FD881}"/>
              </a:ext>
            </a:extLst>
          </p:cNvPr>
          <p:cNvSpPr/>
          <p:nvPr/>
        </p:nvSpPr>
        <p:spPr>
          <a:xfrm>
            <a:off x="3262388" y="3466965"/>
            <a:ext cx="2579786" cy="4608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ja-JP" altLang="en-US" sz="1400" b="1" dirty="0">
                <a:solidFill>
                  <a:schemeClr val="tx1"/>
                </a:solidFill>
                <a:latin typeface="Meiryo UI" panose="020B0604030504040204" pitchFamily="50" charset="-128"/>
                <a:ea typeface="Meiryo UI" panose="020B0604030504040204" pitchFamily="50" charset="-128"/>
              </a:rPr>
              <a:t>９．経費明細表・資金調達方法（様式３）</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cxnSp>
        <p:nvCxnSpPr>
          <p:cNvPr id="23" name="直線矢印コネクタ 26">
            <a:extLst>
              <a:ext uri="{FF2B5EF4-FFF2-40B4-BE49-F238E27FC236}">
                <a16:creationId xmlns:a16="http://schemas.microsoft.com/office/drawing/2014/main" id="{2A79E91C-3A9B-1B06-BA24-EA8F718D2351}"/>
              </a:ext>
            </a:extLst>
          </p:cNvPr>
          <p:cNvCxnSpPr>
            <a:cxnSpLocks/>
            <a:stCxn id="4" idx="2"/>
            <a:endCxn id="22" idx="0"/>
          </p:cNvCxnSpPr>
          <p:nvPr/>
        </p:nvCxnSpPr>
        <p:spPr>
          <a:xfrm flipH="1">
            <a:off x="4552281" y="3194079"/>
            <a:ext cx="2" cy="27288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直線矢印コネクタ 78">
            <a:extLst>
              <a:ext uri="{FF2B5EF4-FFF2-40B4-BE49-F238E27FC236}">
                <a16:creationId xmlns:a16="http://schemas.microsoft.com/office/drawing/2014/main" id="{0BAA5E0B-7817-7AAF-6054-BEC7537C0973}"/>
              </a:ext>
            </a:extLst>
          </p:cNvPr>
          <p:cNvCxnSpPr>
            <a:cxnSpLocks/>
            <a:stCxn id="22" idx="2"/>
            <a:endCxn id="26" idx="0"/>
          </p:cNvCxnSpPr>
          <p:nvPr/>
        </p:nvCxnSpPr>
        <p:spPr>
          <a:xfrm>
            <a:off x="4552281" y="3927765"/>
            <a:ext cx="0" cy="2586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フローチャート: 処理 42">
            <a:extLst>
              <a:ext uri="{FF2B5EF4-FFF2-40B4-BE49-F238E27FC236}">
                <a16:creationId xmlns:a16="http://schemas.microsoft.com/office/drawing/2014/main" id="{498FC55E-63E5-6A3D-5FEC-FD9169FBF3A9}"/>
              </a:ext>
            </a:extLst>
          </p:cNvPr>
          <p:cNvSpPr/>
          <p:nvPr/>
        </p:nvSpPr>
        <p:spPr>
          <a:xfrm>
            <a:off x="3262388" y="4186397"/>
            <a:ext cx="2579786"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ja-JP" altLang="en-US" sz="1400" b="1" dirty="0">
                <a:solidFill>
                  <a:schemeClr val="tx1"/>
                </a:solidFill>
                <a:latin typeface="Meiryo UI" panose="020B0604030504040204" pitchFamily="50" charset="-128"/>
                <a:ea typeface="Meiryo UI" panose="020B0604030504040204" pitchFamily="50" charset="-128"/>
              </a:rPr>
              <a:t>１０．宣誓・同意</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41" name="フローチャート: 処理 40">
            <a:extLst>
              <a:ext uri="{FF2B5EF4-FFF2-40B4-BE49-F238E27FC236}">
                <a16:creationId xmlns:a16="http://schemas.microsoft.com/office/drawing/2014/main" id="{65ACBBB0-C106-1325-D265-EF6B8CE40A64}"/>
              </a:ext>
            </a:extLst>
          </p:cNvPr>
          <p:cNvSpPr/>
          <p:nvPr/>
        </p:nvSpPr>
        <p:spPr>
          <a:xfrm>
            <a:off x="3262388" y="1993540"/>
            <a:ext cx="2579786" cy="302252"/>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ja-JP" altLang="en-US" sz="1400" b="1" dirty="0">
                <a:solidFill>
                  <a:schemeClr val="tx1"/>
                </a:solidFill>
                <a:latin typeface="Meiryo UI" panose="020B0604030504040204" pitchFamily="50" charset="-128"/>
                <a:ea typeface="Meiryo UI" panose="020B0604030504040204" pitchFamily="50" charset="-128"/>
              </a:rPr>
              <a:t>７</a:t>
            </a:r>
            <a:r>
              <a:rPr kumimoji="1" lang="ja-JP" altLang="en-US" sz="1400" b="1" dirty="0">
                <a:solidFill>
                  <a:schemeClr val="tx1"/>
                </a:solidFill>
                <a:latin typeface="Meiryo UI" panose="020B0604030504040204" pitchFamily="50" charset="-128"/>
                <a:ea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rPr>
              <a:t>経営計画入力（様式２）</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cxnSp>
        <p:nvCxnSpPr>
          <p:cNvPr id="44" name="直線矢印コネクタ 26">
            <a:extLst>
              <a:ext uri="{FF2B5EF4-FFF2-40B4-BE49-F238E27FC236}">
                <a16:creationId xmlns:a16="http://schemas.microsoft.com/office/drawing/2014/main" id="{12C37680-2EAE-3EC0-8CB2-B2E74DFEA197}"/>
              </a:ext>
            </a:extLst>
          </p:cNvPr>
          <p:cNvCxnSpPr>
            <a:cxnSpLocks/>
            <a:stCxn id="41" idx="2"/>
            <a:endCxn id="4" idx="0"/>
          </p:cNvCxnSpPr>
          <p:nvPr/>
        </p:nvCxnSpPr>
        <p:spPr>
          <a:xfrm>
            <a:off x="4552281" y="2295792"/>
            <a:ext cx="2" cy="4374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直線矢印コネクタ 13">
            <a:extLst>
              <a:ext uri="{FF2B5EF4-FFF2-40B4-BE49-F238E27FC236}">
                <a16:creationId xmlns:a16="http://schemas.microsoft.com/office/drawing/2014/main" id="{7DFFDD45-D028-20BC-D2A1-DDF4A1B41261}"/>
              </a:ext>
            </a:extLst>
          </p:cNvPr>
          <p:cNvCxnSpPr>
            <a:cxnSpLocks/>
          </p:cNvCxnSpPr>
          <p:nvPr/>
        </p:nvCxnSpPr>
        <p:spPr>
          <a:xfrm flipH="1">
            <a:off x="1803604" y="5858542"/>
            <a:ext cx="4100" cy="288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直線矢印コネクタ 14">
            <a:extLst>
              <a:ext uri="{FF2B5EF4-FFF2-40B4-BE49-F238E27FC236}">
                <a16:creationId xmlns:a16="http://schemas.microsoft.com/office/drawing/2014/main" id="{3424087F-AB2C-79A1-3325-D00A6119C788}"/>
              </a:ext>
            </a:extLst>
          </p:cNvPr>
          <p:cNvCxnSpPr>
            <a:cxnSpLocks/>
          </p:cNvCxnSpPr>
          <p:nvPr/>
        </p:nvCxnSpPr>
        <p:spPr>
          <a:xfrm flipH="1">
            <a:off x="4552281" y="1698414"/>
            <a:ext cx="4100" cy="288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1257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9679A41A-835D-8BEE-FE04-A5C9B69EB8C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70613" y="1156895"/>
            <a:ext cx="2623765" cy="5612400"/>
          </a:xfrm>
          <a:prstGeom prst="rect">
            <a:avLst/>
          </a:prstGeom>
        </p:spPr>
      </p:pic>
      <p:sp>
        <p:nvSpPr>
          <p:cNvPr id="2" name="正方形/長方形 1">
            <a:extLst>
              <a:ext uri="{FF2B5EF4-FFF2-40B4-BE49-F238E27FC236}">
                <a16:creationId xmlns:a16="http://schemas.microsoft.com/office/drawing/2014/main" id="{7CB432B8-2AB8-5890-DDF0-4AC02A1C89AE}"/>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3" name="テキスト プレースホルダ 38">
            <a:extLst>
              <a:ext uri="{FF2B5EF4-FFF2-40B4-BE49-F238E27FC236}">
                <a16:creationId xmlns:a16="http://schemas.microsoft.com/office/drawing/2014/main" id="{41C6B682-0091-4583-B14C-819AA2DA04B4}"/>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申請情報入力</a:t>
            </a:r>
            <a:endParaRPr lang="en-US" altLang="ja-JP" sz="1400" b="1" dirty="0">
              <a:cs typeface="メイリオ" panose="020B0604030504040204" pitchFamily="50" charset="-128"/>
            </a:endParaRPr>
          </a:p>
        </p:txBody>
      </p:sp>
      <p:sp>
        <p:nvSpPr>
          <p:cNvPr id="5" name="テキスト ボックス 4">
            <a:extLst>
              <a:ext uri="{FF2B5EF4-FFF2-40B4-BE49-F238E27FC236}">
                <a16:creationId xmlns:a16="http://schemas.microsoft.com/office/drawing/2014/main" id="{A2795397-A10D-0720-CAAB-5F1B92B71525}"/>
              </a:ext>
            </a:extLst>
          </p:cNvPr>
          <p:cNvSpPr txBox="1"/>
          <p:nvPr/>
        </p:nvSpPr>
        <p:spPr>
          <a:xfrm>
            <a:off x="6349178" y="1537944"/>
            <a:ext cx="5609142" cy="3785652"/>
          </a:xfrm>
          <a:prstGeom prst="rect">
            <a:avLst/>
          </a:prstGeom>
          <a:noFill/>
        </p:spPr>
        <p:txBody>
          <a:bodyPr wrap="square" rtlCol="0">
            <a:spAutoFit/>
          </a:bodyPr>
          <a:lstStyle/>
          <a:p>
            <a:r>
              <a:rPr kumimoji="1" lang="ja-JP" altLang="en-US" sz="1200" dirty="0">
                <a:solidFill>
                  <a:srgbClr val="FF0000"/>
                </a:solidFill>
                <a:latin typeface="Meiryo UI" panose="020B0604030504040204" pitchFamily="50" charset="-128"/>
                <a:ea typeface="Meiryo UI" panose="020B0604030504040204" pitchFamily="50" charset="-128"/>
              </a:rPr>
              <a:t>①</a:t>
            </a:r>
            <a:r>
              <a:rPr kumimoji="1" lang="ja-JP" altLang="en-US" sz="1200" dirty="0">
                <a:latin typeface="Meiryo UI" panose="020B0604030504040204" pitchFamily="50" charset="-128"/>
                <a:ea typeface="Meiryo UI" panose="020B0604030504040204" pitchFamily="50" charset="-128"/>
              </a:rPr>
              <a:t> 希望する補助金枠を選択してください。</a:t>
            </a:r>
            <a:endParaRPr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追加要件等は注釈を参照</a:t>
            </a:r>
            <a:endParaRPr kumimoji="1" lang="en-US" altLang="ja-JP" sz="1200" dirty="0">
              <a:latin typeface="Meiryo UI" panose="020B0604030504040204" pitchFamily="50" charset="-128"/>
              <a:ea typeface="Meiryo UI" panose="020B0604030504040204" pitchFamily="50" charset="-128"/>
            </a:endParaRPr>
          </a:p>
          <a:p>
            <a:endParaRPr kumimoji="1"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②</a:t>
            </a:r>
            <a:r>
              <a:rPr lang="ja-JP" altLang="en-US" sz="1200" dirty="0">
                <a:latin typeface="Meiryo UI" panose="020B0604030504040204" pitchFamily="50" charset="-128"/>
                <a:ea typeface="Meiryo UI" panose="020B0604030504040204" pitchFamily="50" charset="-128"/>
              </a:rPr>
              <a:t> インボイス特例を希望する場合は、チェックしてください。</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③</a:t>
            </a:r>
            <a:r>
              <a:rPr lang="ja-JP" altLang="en-US" sz="1200" dirty="0">
                <a:latin typeface="Meiryo UI" panose="020B0604030504040204" pitchFamily="50" charset="-128"/>
                <a:ea typeface="Meiryo UI" panose="020B0604030504040204" pitchFamily="50" charset="-128"/>
              </a:rPr>
              <a:t> 事業終了日を入力してください。</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第</a:t>
            </a:r>
            <a:r>
              <a:rPr lang="en-US" altLang="ja-JP" sz="1200" dirty="0">
                <a:latin typeface="Meiryo UI" panose="020B0604030504040204" pitchFamily="50" charset="-128"/>
                <a:ea typeface="Meiryo UI" panose="020B0604030504040204" pitchFamily="50" charset="-128"/>
              </a:rPr>
              <a:t>15</a:t>
            </a:r>
            <a:r>
              <a:rPr lang="ja-JP" altLang="en-US" sz="1200" dirty="0">
                <a:latin typeface="Meiryo UI" panose="020B0604030504040204" pitchFamily="50" charset="-128"/>
                <a:ea typeface="Meiryo UI" panose="020B0604030504040204" pitchFamily="50" charset="-128"/>
              </a:rPr>
              <a:t>回公募</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最長で</a:t>
            </a:r>
            <a:r>
              <a:rPr lang="en-US" altLang="ja-JP" sz="1200" dirty="0">
                <a:latin typeface="Meiryo UI" panose="020B0604030504040204" pitchFamily="50" charset="-128"/>
                <a:ea typeface="Meiryo UI" panose="020B0604030504040204" pitchFamily="50" charset="-128"/>
              </a:rPr>
              <a:t>2024</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rPr>
              <a:t>31</a:t>
            </a:r>
            <a:r>
              <a:rPr lang="ja-JP" altLang="en-US" sz="1200" dirty="0">
                <a:latin typeface="Meiryo UI" panose="020B0604030504040204" pitchFamily="50" charset="-128"/>
                <a:ea typeface="Meiryo UI" panose="020B0604030504040204" pitchFamily="50" charset="-128"/>
              </a:rPr>
              <a:t>日（木）</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④</a:t>
            </a:r>
            <a:r>
              <a:rPr lang="ja-JP" altLang="en-US" sz="1200" dirty="0">
                <a:latin typeface="Meiryo UI" panose="020B0604030504040204" pitchFamily="50" charset="-128"/>
                <a:ea typeface="Meiryo UI" panose="020B0604030504040204" pitchFamily="50" charset="-128"/>
              </a:rPr>
              <a:t> 収入金に関する事項有無</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該当する項目をチェックしてください。</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「収入金有り」の場合は該当事項を入力してください。</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endParaRPr lang="en-US" altLang="ja-JP" sz="800" dirty="0">
              <a:latin typeface="Meiryo UI" panose="020B0604030504040204" pitchFamily="50" charset="-128"/>
              <a:ea typeface="Meiryo UI" panose="020B0604030504040204" pitchFamily="50" charset="-128"/>
            </a:endParaRPr>
          </a:p>
          <a:p>
            <a:endParaRPr lang="en-US" altLang="ja-JP" sz="1200" dirty="0">
              <a:solidFill>
                <a:srgbClr val="FF0000"/>
              </a:solidFill>
              <a:latin typeface="Meiryo UI" panose="020B0604030504040204" pitchFamily="50" charset="-128"/>
              <a:ea typeface="Meiryo UI" panose="020B0604030504040204" pitchFamily="50" charset="-128"/>
            </a:endParaRPr>
          </a:p>
          <a:p>
            <a:endParaRPr lang="en-US" altLang="ja-JP" sz="1200" dirty="0">
              <a:solidFill>
                <a:srgbClr val="FF0000"/>
              </a:solidFill>
              <a:latin typeface="Meiryo UI" panose="020B0604030504040204" pitchFamily="50" charset="-128"/>
              <a:ea typeface="Meiryo UI" panose="020B0604030504040204" pitchFamily="50" charset="-128"/>
            </a:endParaRPr>
          </a:p>
          <a:p>
            <a:endParaRPr lang="en-US" altLang="ja-JP" sz="1200" dirty="0">
              <a:solidFill>
                <a:srgbClr val="FF0000"/>
              </a:solidFill>
              <a:latin typeface="Meiryo UI" panose="020B0604030504040204" pitchFamily="50" charset="-128"/>
              <a:ea typeface="Meiryo UI" panose="020B0604030504040204" pitchFamily="50" charset="-128"/>
            </a:endParaRPr>
          </a:p>
          <a:p>
            <a:endParaRPr lang="en-US" altLang="ja-JP" sz="1200" dirty="0">
              <a:solidFill>
                <a:srgbClr val="FF0000"/>
              </a:solidFill>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⑤ </a:t>
            </a:r>
            <a:r>
              <a:rPr lang="ja-JP" altLang="en-US" sz="1200" dirty="0">
                <a:latin typeface="Meiryo UI" panose="020B0604030504040204" pitchFamily="50" charset="-128"/>
                <a:ea typeface="Meiryo UI" panose="020B0604030504040204" pitchFamily="50" charset="-128"/>
              </a:rPr>
              <a:t>事業支援計画書</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様式</a:t>
            </a:r>
            <a:r>
              <a:rPr lang="en-US" altLang="ja-JP" sz="1200" dirty="0">
                <a:latin typeface="Meiryo UI" panose="020B0604030504040204" pitchFamily="50" charset="-128"/>
                <a:ea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rPr>
              <a:t>・事業承継診断票</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様式</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の発行依頼先</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該当する項目をチェックしてください。</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様式</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は、事業承継加点を希望する事業者のみに発行されます。</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⑥</a:t>
            </a:r>
            <a:r>
              <a:rPr lang="ja-JP" altLang="en-US" sz="1200" dirty="0">
                <a:latin typeface="Meiryo UI" panose="020B0604030504040204" pitchFamily="50" charset="-128"/>
                <a:ea typeface="Meiryo UI" panose="020B0604030504040204" pitchFamily="50" charset="-128"/>
              </a:rPr>
              <a:t> 様式</a:t>
            </a:r>
            <a:r>
              <a:rPr lang="en-US" altLang="ja-JP" sz="1200" dirty="0">
                <a:latin typeface="Meiryo UI" panose="020B0604030504040204" pitchFamily="50" charset="-128"/>
                <a:ea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発行依頼先を</a:t>
            </a:r>
            <a:r>
              <a:rPr lang="en-US" altLang="ja-JP" sz="1200" dirty="0">
                <a:latin typeface="Meiryo UI" panose="020B0604030504040204" pitchFamily="50" charset="-128"/>
                <a:ea typeface="Meiryo UI" panose="020B0604030504040204" pitchFamily="50" charset="-128"/>
              </a:rPr>
              <a:t>URL</a:t>
            </a:r>
            <a:r>
              <a:rPr lang="ja-JP" altLang="en-US" sz="1200" dirty="0">
                <a:latin typeface="Meiryo UI" panose="020B0604030504040204" pitchFamily="50" charset="-128"/>
                <a:ea typeface="Meiryo UI" panose="020B0604030504040204" pitchFamily="50" charset="-128"/>
              </a:rPr>
              <a:t>から検索し、入力してください。</a:t>
            </a:r>
            <a:endParaRPr lang="en-US" altLang="ja-JP" sz="800" dirty="0">
              <a:solidFill>
                <a:schemeClr val="tx1"/>
              </a:solidFill>
            </a:endParaRPr>
          </a:p>
        </p:txBody>
      </p:sp>
      <p:sp>
        <p:nvSpPr>
          <p:cNvPr id="15" name="テキスト プレースホルダ 38">
            <a:extLst>
              <a:ext uri="{FF2B5EF4-FFF2-40B4-BE49-F238E27FC236}">
                <a16:creationId xmlns:a16="http://schemas.microsoft.com/office/drawing/2014/main" id="{06C69150-7870-FFAB-89FD-93CBD675C815}"/>
              </a:ext>
            </a:extLst>
          </p:cNvPr>
          <p:cNvSpPr txBox="1">
            <a:spLocks/>
          </p:cNvSpPr>
          <p:nvPr/>
        </p:nvSpPr>
        <p:spPr>
          <a:xfrm>
            <a:off x="6308688" y="5241836"/>
            <a:ext cx="5574508" cy="741330"/>
          </a:xfrm>
          <a:prstGeom prst="rect">
            <a:avLst/>
          </a:prstGeom>
          <a:solidFill>
            <a:schemeClr val="accent4">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1200" b="1" dirty="0">
                <a:solidFill>
                  <a:srgbClr val="FF0000"/>
                </a:solidFill>
                <a:latin typeface="Meiryo UI" panose="020B0604030504040204" pitchFamily="50" charset="-128"/>
                <a:ea typeface="Meiryo UI" panose="020B0604030504040204" pitchFamily="50" charset="-128"/>
              </a:rPr>
              <a:t>「次へ」をクリックすると記載内容が一時保存されます。</a:t>
            </a:r>
            <a:endParaRPr lang="en-US" altLang="ja-JP" sz="1200" b="1" dirty="0">
              <a:solidFill>
                <a:srgbClr val="FF0000"/>
              </a:solidFill>
              <a:latin typeface="Meiryo UI" panose="020B0604030504040204" pitchFamily="50" charset="-128"/>
              <a:ea typeface="Meiryo UI" panose="020B0604030504040204" pitchFamily="50" charset="-128"/>
            </a:endParaRPr>
          </a:p>
          <a:p>
            <a:pPr marL="90488" indent="-90488">
              <a:buNone/>
            </a:pPr>
            <a:r>
              <a:rPr lang="en-US" altLang="ja-JP" sz="1200" b="1" dirty="0">
                <a:solidFill>
                  <a:srgbClr val="FF0000"/>
                </a:solidFill>
              </a:rPr>
              <a:t>※</a:t>
            </a:r>
            <a:r>
              <a:rPr lang="ja-JP" altLang="en-US" sz="1200" b="1" dirty="0">
                <a:solidFill>
                  <a:srgbClr val="FF0000"/>
                </a:solidFill>
              </a:rPr>
              <a:t>必須項目が空欄の場合は次のページに行くことができませんので、ご注意ください。</a:t>
            </a:r>
            <a:endParaRPr lang="ja-JP" altLang="en-US" sz="1200" b="1" dirty="0">
              <a:solidFill>
                <a:srgbClr val="FF0000"/>
              </a:solidFill>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8E0664A5-B7A0-E6F4-C49F-C35407D6E089}"/>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申請情報入力画面です。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申請情報を入力してください。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7" name="正方形/長方形 16">
            <a:extLst>
              <a:ext uri="{FF2B5EF4-FFF2-40B4-BE49-F238E27FC236}">
                <a16:creationId xmlns:a16="http://schemas.microsoft.com/office/drawing/2014/main" id="{94F62959-B382-90D0-882F-AA9642C2C1A4}"/>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8" name="図 17" descr="図形&#10;&#10;低い精度で自動的に生成された説明">
            <a:extLst>
              <a:ext uri="{FF2B5EF4-FFF2-40B4-BE49-F238E27FC236}">
                <a16:creationId xmlns:a16="http://schemas.microsoft.com/office/drawing/2014/main" id="{CF5346BB-90D3-CCC4-1BF8-06B5A3D8EB8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9" name="テキスト プレースホルダ 38">
            <a:extLst>
              <a:ext uri="{FF2B5EF4-FFF2-40B4-BE49-F238E27FC236}">
                <a16:creationId xmlns:a16="http://schemas.microsoft.com/office/drawing/2014/main" id="{9D7099B9-B23E-565B-571D-5A22CBAA3CD9}"/>
              </a:ext>
            </a:extLst>
          </p:cNvPr>
          <p:cNvSpPr txBox="1">
            <a:spLocks/>
          </p:cNvSpPr>
          <p:nvPr/>
        </p:nvSpPr>
        <p:spPr>
          <a:xfrm>
            <a:off x="6308688" y="6041396"/>
            <a:ext cx="5574508" cy="587441"/>
          </a:xfrm>
          <a:prstGeom prst="rect">
            <a:avLst/>
          </a:prstGeom>
          <a:solidFill>
            <a:schemeClr val="accent4">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1200" dirty="0"/>
              <a:t>各項目の　   　が付いているものについては  　　 を押下いただくと解説を見ることができます。</a:t>
            </a:r>
            <a:endParaRPr lang="ja-JP" altLang="en-US" sz="1200" dirty="0">
              <a:latin typeface="Meiryo UI" panose="020B0604030504040204" pitchFamily="50" charset="-128"/>
              <a:ea typeface="Meiryo UI" panose="020B0604030504040204" pitchFamily="50" charset="-128"/>
            </a:endParaRPr>
          </a:p>
        </p:txBody>
      </p:sp>
      <p:pic>
        <p:nvPicPr>
          <p:cNvPr id="21" name="図 20">
            <a:extLst>
              <a:ext uri="{FF2B5EF4-FFF2-40B4-BE49-F238E27FC236}">
                <a16:creationId xmlns:a16="http://schemas.microsoft.com/office/drawing/2014/main" id="{A01E5617-63BD-3D7E-08B1-CA37BA6BA3E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51854" y="6074504"/>
            <a:ext cx="259067" cy="259067"/>
          </a:xfrm>
          <a:prstGeom prst="rect">
            <a:avLst/>
          </a:prstGeom>
        </p:spPr>
      </p:pic>
      <p:pic>
        <p:nvPicPr>
          <p:cNvPr id="22" name="図 21">
            <a:extLst>
              <a:ext uri="{FF2B5EF4-FFF2-40B4-BE49-F238E27FC236}">
                <a16:creationId xmlns:a16="http://schemas.microsoft.com/office/drawing/2014/main" id="{78304276-BB12-E7ED-98FB-7D7072FBDE1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123801" y="6074504"/>
            <a:ext cx="259067" cy="259067"/>
          </a:xfrm>
          <a:prstGeom prst="rect">
            <a:avLst/>
          </a:prstGeom>
        </p:spPr>
      </p:pic>
      <p:cxnSp>
        <p:nvCxnSpPr>
          <p:cNvPr id="24" name="直線矢印コネクタ 23">
            <a:extLst>
              <a:ext uri="{FF2B5EF4-FFF2-40B4-BE49-F238E27FC236}">
                <a16:creationId xmlns:a16="http://schemas.microsoft.com/office/drawing/2014/main" id="{E76E16B8-9B9C-9005-9DF1-31EF64D1CC92}"/>
              </a:ext>
            </a:extLst>
          </p:cNvPr>
          <p:cNvCxnSpPr>
            <a:cxnSpLocks/>
            <a:endCxn id="20" idx="1"/>
          </p:cNvCxnSpPr>
          <p:nvPr/>
        </p:nvCxnSpPr>
        <p:spPr>
          <a:xfrm flipH="1">
            <a:off x="3909401" y="1825418"/>
            <a:ext cx="2281429" cy="119995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7" name="図 26">
            <a:extLst>
              <a:ext uri="{FF2B5EF4-FFF2-40B4-BE49-F238E27FC236}">
                <a16:creationId xmlns:a16="http://schemas.microsoft.com/office/drawing/2014/main" id="{81917A3A-C6EB-A41D-DAB6-8185A4DC4E3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383760" y="3555815"/>
            <a:ext cx="2744307" cy="709277"/>
          </a:xfrm>
          <a:prstGeom prst="rect">
            <a:avLst/>
          </a:prstGeom>
          <a:ln>
            <a:solidFill>
              <a:schemeClr val="tx1"/>
            </a:solidFill>
          </a:ln>
        </p:spPr>
      </p:pic>
      <p:sp>
        <p:nvSpPr>
          <p:cNvPr id="29" name="角丸四角形 7">
            <a:extLst>
              <a:ext uri="{FF2B5EF4-FFF2-40B4-BE49-F238E27FC236}">
                <a16:creationId xmlns:a16="http://schemas.microsoft.com/office/drawing/2014/main" id="{4A1C0CC7-287F-72E9-D207-A59215F83A58}"/>
              </a:ext>
            </a:extLst>
          </p:cNvPr>
          <p:cNvSpPr/>
          <p:nvPr/>
        </p:nvSpPr>
        <p:spPr>
          <a:xfrm>
            <a:off x="7383760" y="3874885"/>
            <a:ext cx="2744305" cy="39020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B5C3939E-B314-A1EF-B932-D82A8701D31D}"/>
              </a:ext>
            </a:extLst>
          </p:cNvPr>
          <p:cNvSpPr txBox="1"/>
          <p:nvPr/>
        </p:nvSpPr>
        <p:spPr>
          <a:xfrm>
            <a:off x="1013787" y="1726972"/>
            <a:ext cx="415498"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
        <p:nvSpPr>
          <p:cNvPr id="7" name="テキスト ボックス 6">
            <a:extLst>
              <a:ext uri="{FF2B5EF4-FFF2-40B4-BE49-F238E27FC236}">
                <a16:creationId xmlns:a16="http://schemas.microsoft.com/office/drawing/2014/main" id="{B99425AD-8BA0-F67C-8CB6-F04A4C70792A}"/>
              </a:ext>
            </a:extLst>
          </p:cNvPr>
          <p:cNvSpPr txBox="1"/>
          <p:nvPr/>
        </p:nvSpPr>
        <p:spPr>
          <a:xfrm>
            <a:off x="998595" y="3753919"/>
            <a:ext cx="415498" cy="369332"/>
          </a:xfrm>
          <a:prstGeom prst="rect">
            <a:avLst/>
          </a:prstGeom>
          <a:noFill/>
        </p:spPr>
        <p:txBody>
          <a:bodyPr wrap="none" rtlCol="0">
            <a:spAutoFit/>
          </a:bodyPr>
          <a:lstStyle/>
          <a:p>
            <a:r>
              <a:rPr lang="ja-JP" altLang="en-US" dirty="0">
                <a:solidFill>
                  <a:srgbClr val="FF0000"/>
                </a:solidFill>
                <a:latin typeface="Meiryo UI" panose="020B0604030504040204" pitchFamily="50" charset="-128"/>
                <a:ea typeface="Meiryo UI" panose="020B0604030504040204" pitchFamily="50" charset="-128"/>
              </a:rPr>
              <a:t>②</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32395625-F025-2331-8FCD-A6D6C47A49A1}"/>
              </a:ext>
            </a:extLst>
          </p:cNvPr>
          <p:cNvSpPr txBox="1"/>
          <p:nvPr/>
        </p:nvSpPr>
        <p:spPr>
          <a:xfrm>
            <a:off x="998595" y="4711775"/>
            <a:ext cx="415498" cy="369332"/>
          </a:xfrm>
          <a:prstGeom prst="rect">
            <a:avLst/>
          </a:prstGeom>
          <a:noFill/>
        </p:spPr>
        <p:txBody>
          <a:bodyPr wrap="none" rtlCol="0">
            <a:spAutoFit/>
          </a:bodyPr>
          <a:lstStyle/>
          <a:p>
            <a:r>
              <a:rPr lang="ja-JP" altLang="en-US" dirty="0">
                <a:solidFill>
                  <a:srgbClr val="FF0000"/>
                </a:solidFill>
                <a:latin typeface="Meiryo UI" panose="020B0604030504040204" pitchFamily="50" charset="-128"/>
                <a:ea typeface="Meiryo UI" panose="020B0604030504040204" pitchFamily="50" charset="-128"/>
              </a:rPr>
              <a:t>④</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725AA4D9-5E1F-DFB9-F59E-4A1F2E9CF901}"/>
              </a:ext>
            </a:extLst>
          </p:cNvPr>
          <p:cNvSpPr txBox="1"/>
          <p:nvPr/>
        </p:nvSpPr>
        <p:spPr>
          <a:xfrm>
            <a:off x="998595" y="5609940"/>
            <a:ext cx="415498" cy="369332"/>
          </a:xfrm>
          <a:prstGeom prst="rect">
            <a:avLst/>
          </a:prstGeom>
          <a:noFill/>
        </p:spPr>
        <p:txBody>
          <a:bodyPr wrap="non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⑤</a:t>
            </a:r>
          </a:p>
        </p:txBody>
      </p:sp>
      <p:sp>
        <p:nvSpPr>
          <p:cNvPr id="12" name="テキスト ボックス 11">
            <a:extLst>
              <a:ext uri="{FF2B5EF4-FFF2-40B4-BE49-F238E27FC236}">
                <a16:creationId xmlns:a16="http://schemas.microsoft.com/office/drawing/2014/main" id="{D4A5FC4C-FE0A-515F-4471-D1D55DBADC9C}"/>
              </a:ext>
            </a:extLst>
          </p:cNvPr>
          <p:cNvSpPr txBox="1"/>
          <p:nvPr/>
        </p:nvSpPr>
        <p:spPr>
          <a:xfrm>
            <a:off x="998595" y="5964239"/>
            <a:ext cx="415498" cy="369332"/>
          </a:xfrm>
          <a:prstGeom prst="rect">
            <a:avLst/>
          </a:prstGeom>
          <a:noFill/>
        </p:spPr>
        <p:txBody>
          <a:bodyPr wrap="non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⑥</a:t>
            </a:r>
          </a:p>
        </p:txBody>
      </p:sp>
      <p:sp>
        <p:nvSpPr>
          <p:cNvPr id="16" name="角丸四角形 7">
            <a:extLst>
              <a:ext uri="{FF2B5EF4-FFF2-40B4-BE49-F238E27FC236}">
                <a16:creationId xmlns:a16="http://schemas.microsoft.com/office/drawing/2014/main" id="{440DD329-F682-C341-8AFA-7AF00D770E2D}"/>
              </a:ext>
            </a:extLst>
          </p:cNvPr>
          <p:cNvSpPr/>
          <p:nvPr/>
        </p:nvSpPr>
        <p:spPr>
          <a:xfrm>
            <a:off x="1348967" y="1798098"/>
            <a:ext cx="1411650" cy="540014"/>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0" name="右中かっこ 19">
            <a:extLst>
              <a:ext uri="{FF2B5EF4-FFF2-40B4-BE49-F238E27FC236}">
                <a16:creationId xmlns:a16="http://schemas.microsoft.com/office/drawing/2014/main" id="{06683FDF-B6FF-CB80-F897-2D9D229DF413}"/>
              </a:ext>
            </a:extLst>
          </p:cNvPr>
          <p:cNvSpPr/>
          <p:nvPr/>
        </p:nvSpPr>
        <p:spPr>
          <a:xfrm>
            <a:off x="3649133" y="2338113"/>
            <a:ext cx="260268" cy="1374526"/>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5" name="角丸四角形 7">
            <a:extLst>
              <a:ext uri="{FF2B5EF4-FFF2-40B4-BE49-F238E27FC236}">
                <a16:creationId xmlns:a16="http://schemas.microsoft.com/office/drawing/2014/main" id="{12BBA543-8EBD-303A-131A-024565399238}"/>
              </a:ext>
            </a:extLst>
          </p:cNvPr>
          <p:cNvSpPr/>
          <p:nvPr/>
        </p:nvSpPr>
        <p:spPr>
          <a:xfrm>
            <a:off x="1348966" y="3712639"/>
            <a:ext cx="2255905" cy="507365"/>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0" name="角丸四角形 7">
            <a:extLst>
              <a:ext uri="{FF2B5EF4-FFF2-40B4-BE49-F238E27FC236}">
                <a16:creationId xmlns:a16="http://schemas.microsoft.com/office/drawing/2014/main" id="{A26455B9-AC07-2030-7D55-3C77EB325D65}"/>
              </a:ext>
            </a:extLst>
          </p:cNvPr>
          <p:cNvSpPr/>
          <p:nvPr/>
        </p:nvSpPr>
        <p:spPr>
          <a:xfrm>
            <a:off x="1348967" y="4535526"/>
            <a:ext cx="1411650" cy="168107"/>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1" name="角丸四角形 7">
            <a:extLst>
              <a:ext uri="{FF2B5EF4-FFF2-40B4-BE49-F238E27FC236}">
                <a16:creationId xmlns:a16="http://schemas.microsoft.com/office/drawing/2014/main" id="{389CC949-FA70-1D7B-65FF-BF2249CEF870}"/>
              </a:ext>
            </a:extLst>
          </p:cNvPr>
          <p:cNvSpPr/>
          <p:nvPr/>
        </p:nvSpPr>
        <p:spPr>
          <a:xfrm>
            <a:off x="1348966" y="4738208"/>
            <a:ext cx="1744753" cy="28934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2" name="角丸四角形 7">
            <a:extLst>
              <a:ext uri="{FF2B5EF4-FFF2-40B4-BE49-F238E27FC236}">
                <a16:creationId xmlns:a16="http://schemas.microsoft.com/office/drawing/2014/main" id="{64EA0A87-CFAF-8DEC-2871-90E1045F1468}"/>
              </a:ext>
            </a:extLst>
          </p:cNvPr>
          <p:cNvSpPr/>
          <p:nvPr/>
        </p:nvSpPr>
        <p:spPr>
          <a:xfrm>
            <a:off x="1363172" y="5651840"/>
            <a:ext cx="2241700" cy="33335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cxnSp>
        <p:nvCxnSpPr>
          <p:cNvPr id="35" name="コネクタ: カギ線 34">
            <a:extLst>
              <a:ext uri="{FF2B5EF4-FFF2-40B4-BE49-F238E27FC236}">
                <a16:creationId xmlns:a16="http://schemas.microsoft.com/office/drawing/2014/main" id="{68D393E3-ADA3-06E6-1AC2-21D48D9B1EE7}"/>
              </a:ext>
            </a:extLst>
          </p:cNvPr>
          <p:cNvCxnSpPr>
            <a:cxnSpLocks/>
          </p:cNvCxnSpPr>
          <p:nvPr/>
        </p:nvCxnSpPr>
        <p:spPr>
          <a:xfrm rot="16200000" flipH="1">
            <a:off x="6805135" y="3515804"/>
            <a:ext cx="588616" cy="568634"/>
          </a:xfrm>
          <a:prstGeom prst="bentConnector3">
            <a:avLst>
              <a:gd name="adj1" fmla="val 99219"/>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A4A3449D-3AA5-00E5-CF4F-2852EB714E8F}"/>
              </a:ext>
            </a:extLst>
          </p:cNvPr>
          <p:cNvSpPr txBox="1"/>
          <p:nvPr/>
        </p:nvSpPr>
        <p:spPr>
          <a:xfrm>
            <a:off x="998595" y="4447517"/>
            <a:ext cx="415498" cy="369332"/>
          </a:xfrm>
          <a:prstGeom prst="rect">
            <a:avLst/>
          </a:prstGeom>
          <a:noFill/>
        </p:spPr>
        <p:txBody>
          <a:bodyPr wrap="none" rtlCol="0">
            <a:spAutoFit/>
          </a:bodyPr>
          <a:lstStyle/>
          <a:p>
            <a:r>
              <a:rPr lang="ja-JP" altLang="en-US" dirty="0">
                <a:solidFill>
                  <a:srgbClr val="FF0000"/>
                </a:solidFill>
                <a:latin typeface="Meiryo UI" panose="020B0604030504040204" pitchFamily="50" charset="-128"/>
                <a:ea typeface="Meiryo UI" panose="020B0604030504040204" pitchFamily="50" charset="-128"/>
              </a:rPr>
              <a:t>③</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28" name="角丸四角形 7">
            <a:extLst>
              <a:ext uri="{FF2B5EF4-FFF2-40B4-BE49-F238E27FC236}">
                <a16:creationId xmlns:a16="http://schemas.microsoft.com/office/drawing/2014/main" id="{D57B3082-9D6F-0024-E833-B6E1EF8AD8B0}"/>
              </a:ext>
            </a:extLst>
          </p:cNvPr>
          <p:cNvSpPr/>
          <p:nvPr/>
        </p:nvSpPr>
        <p:spPr>
          <a:xfrm>
            <a:off x="1363172" y="6032251"/>
            <a:ext cx="2241700" cy="222784"/>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8" name="角丸四角形 7">
            <a:extLst>
              <a:ext uri="{FF2B5EF4-FFF2-40B4-BE49-F238E27FC236}">
                <a16:creationId xmlns:a16="http://schemas.microsoft.com/office/drawing/2014/main" id="{5C4D5870-9FC3-C2FF-A464-B46228D81C3D}"/>
              </a:ext>
            </a:extLst>
          </p:cNvPr>
          <p:cNvSpPr/>
          <p:nvPr/>
        </p:nvSpPr>
        <p:spPr>
          <a:xfrm>
            <a:off x="3348755" y="6280282"/>
            <a:ext cx="459605" cy="139887"/>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cxnSp>
        <p:nvCxnSpPr>
          <p:cNvPr id="10" name="直線矢印コネクタ 9">
            <a:extLst>
              <a:ext uri="{FF2B5EF4-FFF2-40B4-BE49-F238E27FC236}">
                <a16:creationId xmlns:a16="http://schemas.microsoft.com/office/drawing/2014/main" id="{12DAA97A-911E-0370-62B3-F5C5CBDC7D36}"/>
              </a:ext>
            </a:extLst>
          </p:cNvPr>
          <p:cNvCxnSpPr>
            <a:cxnSpLocks/>
            <a:endCxn id="8" idx="3"/>
          </p:cNvCxnSpPr>
          <p:nvPr/>
        </p:nvCxnSpPr>
        <p:spPr>
          <a:xfrm flipH="1">
            <a:off x="3808360" y="5320056"/>
            <a:ext cx="2554800" cy="103017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466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DD8A83C9-443B-969F-B7AF-45D5D18FFC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91250" y="1221305"/>
            <a:ext cx="4130084" cy="5535518"/>
          </a:xfrm>
          <a:prstGeom prst="rect">
            <a:avLst/>
          </a:prstGeom>
        </p:spPr>
      </p:pic>
      <p:sp>
        <p:nvSpPr>
          <p:cNvPr id="7" name="テキスト プレースホルダ 38">
            <a:extLst>
              <a:ext uri="{FF2B5EF4-FFF2-40B4-BE49-F238E27FC236}">
                <a16:creationId xmlns:a16="http://schemas.microsoft.com/office/drawing/2014/main" id="{E22115A7-0B17-E92E-5A7D-C586ABED1BE5}"/>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基本情報入力</a:t>
            </a:r>
            <a:endParaRPr lang="en-US" altLang="ja-JP" sz="1400" b="1" dirty="0">
              <a:cs typeface="メイリオ" panose="020B0604030504040204" pitchFamily="50" charset="-128"/>
            </a:endParaRPr>
          </a:p>
        </p:txBody>
      </p:sp>
      <p:sp>
        <p:nvSpPr>
          <p:cNvPr id="14" name="TextBox 13">
            <a:extLst>
              <a:ext uri="{FF2B5EF4-FFF2-40B4-BE49-F238E27FC236}">
                <a16:creationId xmlns:a16="http://schemas.microsoft.com/office/drawing/2014/main" id="{D723F2A1-070C-788B-B14E-CE28FAABD380}"/>
              </a:ext>
            </a:extLst>
          </p:cNvPr>
          <p:cNvSpPr txBox="1"/>
          <p:nvPr/>
        </p:nvSpPr>
        <p:spPr>
          <a:xfrm>
            <a:off x="6173932" y="1975358"/>
            <a:ext cx="5863903" cy="49705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1200" dirty="0">
                <a:latin typeface="Meiryo UI"/>
                <a:ea typeface="Meiryo UI"/>
              </a:rPr>
              <a:t>   </a:t>
            </a:r>
            <a:endParaRPr lang="en-US" altLang="ja-JP" sz="1200" dirty="0">
              <a:latin typeface="Meiryo UI" panose="020B0604030504040204" pitchFamily="50" charset="-128"/>
              <a:ea typeface="Meiryo UI" panose="020B0604030504040204" pitchFamily="50" charset="-128"/>
            </a:endParaRPr>
          </a:p>
          <a:p>
            <a:pPr algn="l"/>
            <a:r>
              <a:rPr lang="ja-JP" altLang="en-US" sz="1200" dirty="0">
                <a:solidFill>
                  <a:srgbClr val="FF0000"/>
                </a:solidFill>
                <a:latin typeface="Meiryo UI" panose="020B0604030504040204" pitchFamily="50" charset="-128"/>
                <a:ea typeface="Meiryo UI" panose="020B0604030504040204" pitchFamily="50" charset="-128"/>
              </a:rPr>
              <a:t>① </a:t>
            </a:r>
            <a:r>
              <a:rPr lang="ja-JP" altLang="en-US" sz="1200" dirty="0">
                <a:latin typeface="Meiryo UI" panose="020B0604030504040204" pitchFamily="50" charset="-128"/>
                <a:ea typeface="Meiryo UI" panose="020B0604030504040204" pitchFamily="50" charset="-128"/>
              </a:rPr>
              <a:t>本社所在地住所の郵便番号を半角数字で入力してください。</a:t>
            </a:r>
          </a:p>
          <a:p>
            <a:pPr algn="l"/>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例</a:t>
            </a:r>
            <a:r>
              <a:rPr lang="en-US" altLang="ja-JP" sz="1200" dirty="0">
                <a:latin typeface="Meiryo UI" panose="020B0604030504040204" pitchFamily="50" charset="-128"/>
                <a:ea typeface="Meiryo UI" panose="020B0604030504040204" pitchFamily="50" charset="-128"/>
              </a:rPr>
              <a:t>:1234567(</a:t>
            </a:r>
            <a:r>
              <a:rPr lang="ja-JP" altLang="en-US" sz="1200" dirty="0">
                <a:latin typeface="Meiryo UI" panose="020B0604030504040204" pitchFamily="50" charset="-128"/>
                <a:ea typeface="Meiryo UI" panose="020B0604030504040204" pitchFamily="50" charset="-128"/>
              </a:rPr>
              <a:t>ハイフンを除く</a:t>
            </a:r>
            <a:r>
              <a:rPr lang="en-US" altLang="ja-JP" sz="1200" dirty="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a:p>
            <a:br>
              <a:rPr lang="en-US" altLang="ja-JP" sz="1200" dirty="0">
                <a:latin typeface="Meiryo UI" panose="020B0604030504040204" pitchFamily="50" charset="-128"/>
                <a:ea typeface="Meiryo UI" panose="020B0604030504040204" pitchFamily="50" charset="-128"/>
              </a:rPr>
            </a:br>
            <a:r>
              <a:rPr lang="ja-JP" altLang="en-US" sz="1200" dirty="0">
                <a:solidFill>
                  <a:srgbClr val="FF0000"/>
                </a:solidFill>
                <a:latin typeface="Meiryo UI"/>
                <a:ea typeface="Meiryo UI"/>
              </a:rPr>
              <a:t>② </a:t>
            </a:r>
            <a:r>
              <a:rPr lang="ja-JP" altLang="en-US" sz="1200" dirty="0">
                <a:latin typeface="Meiryo UI"/>
                <a:ea typeface="Meiryo UI"/>
              </a:rPr>
              <a:t>法人名</a:t>
            </a:r>
            <a:r>
              <a:rPr lang="en-US" altLang="ja-JP" sz="1200" dirty="0">
                <a:latin typeface="Meiryo UI"/>
                <a:ea typeface="Meiryo UI"/>
              </a:rPr>
              <a:t>/</a:t>
            </a:r>
            <a:r>
              <a:rPr lang="ja-JP" altLang="en-US" sz="1200" dirty="0">
                <a:latin typeface="Meiryo UI"/>
                <a:ea typeface="Meiryo UI"/>
              </a:rPr>
              <a:t>屋号</a:t>
            </a:r>
            <a:r>
              <a:rPr lang="en-US" altLang="ja-JP" sz="1200" dirty="0">
                <a:latin typeface="Meiryo UI"/>
                <a:ea typeface="Meiryo UI"/>
              </a:rPr>
              <a:t>(</a:t>
            </a:r>
            <a:r>
              <a:rPr lang="ja-JP" altLang="en-US" sz="1200" dirty="0">
                <a:latin typeface="Meiryo UI"/>
                <a:ea typeface="Meiryo UI"/>
              </a:rPr>
              <a:t>カナ</a:t>
            </a:r>
            <a:r>
              <a:rPr lang="en-US" altLang="ja-JP" sz="1200" dirty="0">
                <a:latin typeface="Meiryo UI"/>
                <a:ea typeface="Meiryo UI"/>
              </a:rPr>
              <a:t>)</a:t>
            </a:r>
            <a:r>
              <a:rPr lang="ja-JP" altLang="en-US" sz="1200" dirty="0">
                <a:latin typeface="Meiryo UI"/>
                <a:ea typeface="Meiryo UI"/>
              </a:rPr>
              <a:t>を全角カナで入力してください。</a:t>
            </a:r>
            <a:endParaRPr lang="en-US" altLang="ja-JP" sz="1200" dirty="0">
              <a:latin typeface="Meiryo UI"/>
              <a:ea typeface="Meiryo UI"/>
            </a:endParaRPr>
          </a:p>
          <a:p>
            <a:pPr marL="361950" indent="-361950"/>
            <a:r>
              <a:rPr lang="ja-JP" altLang="en-US" sz="1200" dirty="0">
                <a:latin typeface="Meiryo UI"/>
                <a:ea typeface="Meiryo UI"/>
              </a:rPr>
              <a:t>　　</a:t>
            </a:r>
            <a:r>
              <a:rPr lang="en-US" altLang="ja-JP" sz="1200" dirty="0">
                <a:latin typeface="Meiryo UI"/>
                <a:ea typeface="Meiryo UI"/>
              </a:rPr>
              <a:t>※</a:t>
            </a:r>
            <a:r>
              <a:rPr lang="ja-JP" altLang="en-US" sz="1200" dirty="0">
                <a:latin typeface="Meiryo UI"/>
                <a:ea typeface="Meiryo UI"/>
              </a:rPr>
              <a:t>個人事業主の場合は「法人名</a:t>
            </a:r>
            <a:r>
              <a:rPr lang="en-US" altLang="ja-JP" sz="1200" dirty="0">
                <a:latin typeface="Meiryo UI"/>
                <a:ea typeface="Meiryo UI"/>
              </a:rPr>
              <a:t>/</a:t>
            </a:r>
            <a:r>
              <a:rPr lang="ja-JP" altLang="en-US" sz="1200" dirty="0">
                <a:latin typeface="Meiryo UI"/>
                <a:ea typeface="Meiryo UI"/>
              </a:rPr>
              <a:t>屋号」も修正可能です。個人事業主で屋号がない場合、個人名を入力してください。</a:t>
            </a:r>
            <a:endParaRPr lang="en-US" altLang="ja-JP" sz="1200" dirty="0">
              <a:latin typeface="Meiryo UI"/>
              <a:ea typeface="Meiryo UI"/>
            </a:endParaRPr>
          </a:p>
          <a:p>
            <a:r>
              <a:rPr lang="ja-JP" altLang="en-US" sz="1200" dirty="0">
                <a:latin typeface="Meiryo UI"/>
                <a:ea typeface="Meiryo UI"/>
              </a:rPr>
              <a:t>　</a:t>
            </a:r>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③ </a:t>
            </a:r>
            <a:r>
              <a:rPr lang="ja-JP" altLang="en-US" sz="1200" dirty="0">
                <a:latin typeface="Meiryo UI" panose="020B0604030504040204" pitchFamily="50" charset="-128"/>
                <a:ea typeface="Meiryo UI" panose="020B0604030504040204" pitchFamily="50" charset="-128"/>
              </a:rPr>
              <a:t>消費税の適用に関する事項を選択してください。</a:t>
            </a:r>
            <a:endParaRPr lang="en-US" altLang="ja-JP" sz="1200" dirty="0">
              <a:latin typeface="Meiryo UI" panose="020B0604030504040204" pitchFamily="50" charset="-128"/>
              <a:ea typeface="Meiryo UI" panose="020B0604030504040204" pitchFamily="50" charset="-128"/>
            </a:endParaRPr>
          </a:p>
          <a:p>
            <a:pPr algn="l"/>
            <a:endParaRPr lang="en-US" altLang="ja-JP" sz="1200" dirty="0">
              <a:latin typeface="Meiryo UI" panose="020B0604030504040204" pitchFamily="50" charset="-128"/>
              <a:ea typeface="Meiryo UI" panose="020B0604030504040204" pitchFamily="50" charset="-128"/>
            </a:endParaRPr>
          </a:p>
          <a:p>
            <a:pPr algn="l"/>
            <a:r>
              <a:rPr lang="ja-JP" altLang="en-US" sz="1200" dirty="0">
                <a:solidFill>
                  <a:srgbClr val="FF0000"/>
                </a:solidFill>
                <a:latin typeface="Meiryo UI" panose="020B0604030504040204" pitchFamily="50" charset="-128"/>
                <a:ea typeface="Meiryo UI" panose="020B0604030504040204" pitchFamily="50" charset="-128"/>
              </a:rPr>
              <a:t>④ </a:t>
            </a:r>
            <a:r>
              <a:rPr lang="ja-JP" altLang="en-US" sz="1200" dirty="0">
                <a:latin typeface="Meiryo UI" panose="020B0604030504040204" pitchFamily="50" charset="-128"/>
                <a:ea typeface="Meiryo UI" panose="020B0604030504040204" pitchFamily="50" charset="-128"/>
              </a:rPr>
              <a:t>代表者の役職を入力してください。</a:t>
            </a:r>
          </a:p>
          <a:p>
            <a:pPr algn="l"/>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「代表」、「代表取締役社長」等</a:t>
            </a:r>
            <a:endParaRPr lang="en-US" altLang="ja-JP" sz="1200" dirty="0">
              <a:latin typeface="Meiryo UI" panose="020B0604030504040204" pitchFamily="50" charset="-128"/>
              <a:ea typeface="Meiryo UI" panose="020B0604030504040204" pitchFamily="50" charset="-128"/>
            </a:endParaRPr>
          </a:p>
          <a:p>
            <a:pPr algn="l"/>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⑤ </a:t>
            </a:r>
            <a:r>
              <a:rPr lang="ja-JP" altLang="en-US" sz="1200" dirty="0">
                <a:latin typeface="Meiryo UI" panose="020B0604030504040204" pitchFamily="50" charset="-128"/>
                <a:ea typeface="Meiryo UI" panose="020B0604030504040204" pitchFamily="50" charset="-128"/>
              </a:rPr>
              <a:t>項目内のカレンダーボタンを押下し、代表者の生年月日を選択してください。</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直接入力することも可能です。</a:t>
            </a:r>
            <a:endParaRPr lang="en-US" altLang="ja-JP" sz="1200" dirty="0">
              <a:latin typeface="Meiryo UI" panose="020B0604030504040204" pitchFamily="50" charset="-128"/>
              <a:ea typeface="Meiryo UI" panose="020B0604030504040204" pitchFamily="50" charset="-128"/>
            </a:endParaRPr>
          </a:p>
          <a:p>
            <a:pPr algn="l"/>
            <a:br>
              <a:rPr lang="en-US" altLang="ja-JP" sz="1200" dirty="0">
                <a:latin typeface="Meiryo UI" panose="020B0604030504040204" pitchFamily="50" charset="-128"/>
                <a:ea typeface="Meiryo UI" panose="020B0604030504040204" pitchFamily="50" charset="-128"/>
              </a:rPr>
            </a:br>
            <a:r>
              <a:rPr lang="ja-JP" altLang="en-US" sz="1200" dirty="0">
                <a:solidFill>
                  <a:srgbClr val="FF0000"/>
                </a:solidFill>
                <a:latin typeface="Meiryo UI" panose="020B0604030504040204" pitchFamily="50" charset="-128"/>
                <a:ea typeface="Meiryo UI" panose="020B0604030504040204" pitchFamily="50" charset="-128"/>
              </a:rPr>
              <a:t>⑥ </a:t>
            </a:r>
            <a:r>
              <a:rPr lang="ja-JP" altLang="en-US" sz="1200" dirty="0">
                <a:latin typeface="Meiryo UI" panose="020B0604030504040204" pitchFamily="50" charset="-128"/>
                <a:ea typeface="Meiryo UI" panose="020B0604030504040204" pitchFamily="50" charset="-128"/>
              </a:rPr>
              <a:t>連絡の取れる電話番号をハイフンなしの半角数字</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桁または</a:t>
            </a:r>
            <a:r>
              <a:rPr lang="en-US" altLang="ja-JP" sz="1200" dirty="0">
                <a:latin typeface="Meiryo UI" panose="020B0604030504040204" pitchFamily="50" charset="-128"/>
                <a:ea typeface="Meiryo UI" panose="020B0604030504040204" pitchFamily="50" charset="-128"/>
              </a:rPr>
              <a:t>11</a:t>
            </a:r>
            <a:r>
              <a:rPr lang="ja-JP" altLang="en-US" sz="1200" dirty="0">
                <a:latin typeface="Meiryo UI" panose="020B0604030504040204" pitchFamily="50" charset="-128"/>
                <a:ea typeface="Meiryo UI" panose="020B0604030504040204" pitchFamily="50" charset="-128"/>
              </a:rPr>
              <a:t>桁で入力してください。</a:t>
            </a:r>
          </a:p>
          <a:p>
            <a:pPr algn="l"/>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例</a:t>
            </a:r>
            <a:r>
              <a:rPr lang="en-US" altLang="ja-JP" sz="1200" dirty="0">
                <a:latin typeface="Meiryo UI" panose="020B0604030504040204" pitchFamily="50" charset="-128"/>
                <a:ea typeface="Meiryo UI" panose="020B0604030504040204" pitchFamily="50" charset="-128"/>
              </a:rPr>
              <a:t>: 09012345678</a:t>
            </a:r>
            <a:br>
              <a:rPr lang="en-US" altLang="ja-JP" sz="1200" dirty="0">
                <a:latin typeface="Meiryo UI" panose="020B0604030504040204" pitchFamily="50" charset="-128"/>
                <a:ea typeface="Meiryo UI" panose="020B0604030504040204" pitchFamily="50" charset="-128"/>
              </a:rPr>
            </a:br>
            <a:br>
              <a:rPr lang="en-US" altLang="ja-JP" sz="1200" dirty="0">
                <a:latin typeface="Meiryo UI" panose="020B0604030504040204" pitchFamily="50" charset="-128"/>
                <a:ea typeface="Meiryo UI" panose="020B0604030504040204" pitchFamily="50" charset="-128"/>
              </a:rPr>
            </a:br>
            <a:r>
              <a:rPr lang="ja-JP" altLang="en-US" sz="1200" dirty="0">
                <a:solidFill>
                  <a:srgbClr val="FF0000"/>
                </a:solidFill>
                <a:latin typeface="Meiryo UI" panose="020B0604030504040204" pitchFamily="50" charset="-128"/>
                <a:ea typeface="Meiryo UI" panose="020B0604030504040204" pitchFamily="50" charset="-128"/>
              </a:rPr>
              <a:t>⑦ </a:t>
            </a:r>
            <a:r>
              <a:rPr lang="ja-JP" altLang="en-US" sz="1200" dirty="0">
                <a:latin typeface="Meiryo UI" panose="020B0604030504040204" pitchFamily="50" charset="-128"/>
                <a:ea typeface="Meiryo UI" panose="020B0604030504040204" pitchFamily="50" charset="-128"/>
              </a:rPr>
              <a:t>代表電話番号をハイフンなしの半角数字</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桁または</a:t>
            </a:r>
            <a:r>
              <a:rPr lang="en-US" altLang="ja-JP" sz="1200" dirty="0">
                <a:latin typeface="Meiryo UI" panose="020B0604030504040204" pitchFamily="50" charset="-128"/>
                <a:ea typeface="Meiryo UI" panose="020B0604030504040204" pitchFamily="50" charset="-128"/>
              </a:rPr>
              <a:t>11</a:t>
            </a:r>
            <a:r>
              <a:rPr lang="ja-JP" altLang="en-US" sz="1200" dirty="0">
                <a:latin typeface="Meiryo UI" panose="020B0604030504040204" pitchFamily="50" charset="-128"/>
                <a:ea typeface="Meiryo UI" panose="020B0604030504040204" pitchFamily="50" charset="-128"/>
              </a:rPr>
              <a:t>桁で入力してください。</a:t>
            </a:r>
          </a:p>
          <a:p>
            <a:pPr algn="l"/>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例</a:t>
            </a:r>
            <a:r>
              <a:rPr lang="en-US" altLang="ja-JP" sz="1200" dirty="0">
                <a:latin typeface="Meiryo UI" panose="020B0604030504040204" pitchFamily="50" charset="-128"/>
                <a:ea typeface="Meiryo UI" panose="020B0604030504040204" pitchFamily="50" charset="-128"/>
              </a:rPr>
              <a:t>: 0312345678</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 09012345678</a:t>
            </a:r>
          </a:p>
          <a:p>
            <a:pPr algn="l"/>
            <a:endParaRPr lang="en-US" altLang="ja-JP" sz="1200" dirty="0">
              <a:latin typeface="Meiryo UI" panose="020B0604030504040204" pitchFamily="50" charset="-128"/>
              <a:ea typeface="Meiryo UI" panose="020B0604030504040204" pitchFamily="50" charset="-128"/>
            </a:endParaRPr>
          </a:p>
          <a:p>
            <a:pPr algn="l"/>
            <a:r>
              <a:rPr lang="ja-JP" altLang="en-US" sz="1200" dirty="0">
                <a:solidFill>
                  <a:srgbClr val="FF0000"/>
                </a:solidFill>
                <a:latin typeface="Meiryo UI" panose="020B0604030504040204" pitchFamily="50" charset="-128"/>
                <a:ea typeface="Meiryo UI" panose="020B0604030504040204" pitchFamily="50" charset="-128"/>
              </a:rPr>
              <a:t>⑧</a:t>
            </a:r>
            <a:r>
              <a:rPr lang="ja-JP" altLang="en-US" sz="1200" dirty="0">
                <a:latin typeface="Meiryo UI" panose="020B0604030504040204" pitchFamily="50" charset="-128"/>
                <a:ea typeface="Meiryo UI" panose="020B0604030504040204" pitchFamily="50" charset="-128"/>
              </a:rPr>
              <a:t> 適格請求書発行事業者の登録番号を取得済みの方は入力してください。</a:t>
            </a:r>
            <a:endParaRPr lang="en-US" altLang="ja-JP" sz="1200" dirty="0">
              <a:latin typeface="Meiryo UI" panose="020B0604030504040204" pitchFamily="50" charset="-128"/>
              <a:ea typeface="Meiryo UI" panose="020B0604030504040204" pitchFamily="50" charset="-128"/>
            </a:endParaRPr>
          </a:p>
          <a:p>
            <a:pPr algn="l"/>
            <a:endParaRPr lang="en-US" altLang="ja-JP" sz="1200" dirty="0">
              <a:latin typeface="Meiryo UI" panose="020B0604030504040204" pitchFamily="50" charset="-128"/>
              <a:ea typeface="Meiryo UI" panose="020B0604030504040204" pitchFamily="50" charset="-128"/>
            </a:endParaRPr>
          </a:p>
          <a:p>
            <a:pPr algn="l"/>
            <a:r>
              <a:rPr lang="ja-JP" altLang="en-US" sz="1200" dirty="0">
                <a:solidFill>
                  <a:srgbClr val="FF0000"/>
                </a:solidFill>
                <a:latin typeface="Meiryo UI" panose="020B0604030504040204" pitchFamily="50" charset="-128"/>
                <a:ea typeface="Meiryo UI" panose="020B0604030504040204" pitchFamily="50" charset="-128"/>
              </a:rPr>
              <a:t>⑨ </a:t>
            </a:r>
            <a:r>
              <a:rPr lang="en-US" altLang="ja-JP" sz="1200" dirty="0">
                <a:latin typeface="Meiryo UI" panose="020B0604030504040204" pitchFamily="50" charset="-128"/>
                <a:ea typeface="Meiryo UI" panose="020B0604030504040204" pitchFamily="50" charset="-128"/>
              </a:rPr>
              <a:t>G</a:t>
            </a:r>
            <a:r>
              <a:rPr lang="ja-JP" altLang="en-US" sz="1200" dirty="0">
                <a:latin typeface="Meiryo UI" panose="020B0604030504040204" pitchFamily="50" charset="-128"/>
                <a:ea typeface="Meiryo UI" panose="020B0604030504040204" pitchFamily="50" charset="-128"/>
              </a:rPr>
              <a:t>ビズ</a:t>
            </a:r>
            <a:r>
              <a:rPr lang="en-US" altLang="ja-JP" sz="1200" dirty="0">
                <a:latin typeface="Meiryo UI" panose="020B0604030504040204" pitchFamily="50" charset="-128"/>
                <a:ea typeface="Meiryo UI" panose="020B0604030504040204" pitchFamily="50" charset="-128"/>
              </a:rPr>
              <a:t>ID</a:t>
            </a:r>
            <a:r>
              <a:rPr lang="ja-JP" altLang="en-US" sz="1200" dirty="0">
                <a:latin typeface="Meiryo UI" panose="020B0604030504040204" pitchFamily="50" charset="-128"/>
                <a:ea typeface="Meiryo UI" panose="020B0604030504040204" pitchFamily="50" charset="-128"/>
              </a:rPr>
              <a:t>の表示内容との差異の有無</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該当する項目をチェックしてください。</a:t>
            </a:r>
            <a:endParaRPr lang="en-US" altLang="ja-JP" sz="1200" dirty="0">
              <a:latin typeface="Meiryo UI" panose="020B0604030504040204" pitchFamily="50" charset="-128"/>
              <a:ea typeface="Meiryo UI" panose="020B0604030504040204" pitchFamily="50" charset="-128"/>
            </a:endParaRPr>
          </a:p>
          <a:p>
            <a:pPr lvl="1"/>
            <a:r>
              <a:rPr lang="en-US" altLang="ja-JP" sz="1200" b="1" dirty="0">
                <a:latin typeface="Meiryo UI" panose="020B0604030504040204" pitchFamily="50" charset="-128"/>
                <a:ea typeface="Meiryo UI" panose="020B0604030504040204" pitchFamily="50" charset="-128"/>
              </a:rPr>
              <a:t>G</a:t>
            </a:r>
            <a:r>
              <a:rPr lang="ja-JP" altLang="en-US" sz="1200" b="1" dirty="0">
                <a:latin typeface="Meiryo UI" panose="020B0604030504040204" pitchFamily="50" charset="-128"/>
                <a:ea typeface="Meiryo UI" panose="020B0604030504040204" pitchFamily="50" charset="-128"/>
              </a:rPr>
              <a:t>ビズ登録情報に変更がある</a:t>
            </a:r>
            <a:r>
              <a:rPr lang="ja-JP" altLang="en-US" sz="1200" dirty="0">
                <a:latin typeface="Meiryo UI" panose="020B0604030504040204" pitchFamily="50" charset="-128"/>
                <a:ea typeface="Meiryo UI" panose="020B0604030504040204" pitchFamily="50" charset="-128"/>
              </a:rPr>
              <a:t>場合は、</a:t>
            </a:r>
            <a:r>
              <a:rPr lang="en-US" altLang="ja-JP" sz="1200" b="1" u="sng" dirty="0">
                <a:solidFill>
                  <a:srgbClr val="FF0000"/>
                </a:solidFill>
                <a:latin typeface="Meiryo UI" panose="020B0604030504040204" pitchFamily="50" charset="-128"/>
                <a:ea typeface="Meiryo UI" panose="020B0604030504040204" pitchFamily="50" charset="-128"/>
              </a:rPr>
              <a:t>P.12</a:t>
            </a:r>
            <a:r>
              <a:rPr lang="ja-JP" altLang="en-US" sz="1200" dirty="0">
                <a:latin typeface="Meiryo UI" panose="020B0604030504040204" pitchFamily="50" charset="-128"/>
                <a:ea typeface="Meiryo UI" panose="020B0604030504040204" pitchFamily="50" charset="-128"/>
              </a:rPr>
              <a:t>へ</a:t>
            </a:r>
            <a:endParaRPr lang="en-US" altLang="ja-JP" sz="1200" dirty="0">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EE823B4C-5860-D0AC-BBE4-9005E514988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BB907C22-7E0A-14CE-36A6-3B11F4F497AC}"/>
              </a:ext>
            </a:extLst>
          </p:cNvPr>
          <p:cNvSpPr/>
          <p:nvPr/>
        </p:nvSpPr>
        <p:spPr>
          <a:xfrm>
            <a:off x="6898640" y="7438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基本情報入力画面です。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申請者の基本情報を入力してください。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119E6321-4F7C-AE1C-A431-478B0543F42C}"/>
              </a:ext>
            </a:extLst>
          </p:cNvPr>
          <p:cNvSpPr/>
          <p:nvPr/>
        </p:nvSpPr>
        <p:spPr>
          <a:xfrm>
            <a:off x="6308688" y="7438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9" name="図 18" descr="図形&#10;&#10;低い精度で自動的に生成された説明">
            <a:extLst>
              <a:ext uri="{FF2B5EF4-FFF2-40B4-BE49-F238E27FC236}">
                <a16:creationId xmlns:a16="http://schemas.microsoft.com/office/drawing/2014/main" id="{0F8D94F1-7D9D-2F82-5DFA-88DB003B145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827042"/>
            <a:ext cx="422924" cy="422924"/>
          </a:xfrm>
          <a:prstGeom prst="rect">
            <a:avLst/>
          </a:prstGeom>
        </p:spPr>
      </p:pic>
      <p:cxnSp>
        <p:nvCxnSpPr>
          <p:cNvPr id="23" name="直線矢印コネクタ 22">
            <a:extLst>
              <a:ext uri="{FF2B5EF4-FFF2-40B4-BE49-F238E27FC236}">
                <a16:creationId xmlns:a16="http://schemas.microsoft.com/office/drawing/2014/main" id="{DACAD7A9-18AE-7820-447C-C25599E7F503}"/>
              </a:ext>
            </a:extLst>
          </p:cNvPr>
          <p:cNvCxnSpPr>
            <a:cxnSpLocks/>
            <a:stCxn id="42" idx="1"/>
            <a:endCxn id="39" idx="1"/>
          </p:cNvCxnSpPr>
          <p:nvPr/>
        </p:nvCxnSpPr>
        <p:spPr>
          <a:xfrm flipH="1">
            <a:off x="5255535" y="1765924"/>
            <a:ext cx="1136667" cy="121086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角丸四角形 7">
            <a:extLst>
              <a:ext uri="{FF2B5EF4-FFF2-40B4-BE49-F238E27FC236}">
                <a16:creationId xmlns:a16="http://schemas.microsoft.com/office/drawing/2014/main" id="{7ADF2F7B-F73A-188D-D916-D19E50547671}"/>
              </a:ext>
            </a:extLst>
          </p:cNvPr>
          <p:cNvSpPr/>
          <p:nvPr/>
        </p:nvSpPr>
        <p:spPr>
          <a:xfrm>
            <a:off x="1320800" y="2916767"/>
            <a:ext cx="3456512" cy="156633"/>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C3E23582-DED6-53B5-9A82-070F677B433D}"/>
              </a:ext>
            </a:extLst>
          </p:cNvPr>
          <p:cNvSpPr txBox="1">
            <a:spLocks/>
          </p:cNvSpPr>
          <p:nvPr/>
        </p:nvSpPr>
        <p:spPr>
          <a:xfrm>
            <a:off x="1002696" y="2055753"/>
            <a:ext cx="415498" cy="369332"/>
          </a:xfrm>
          <a:prstGeom prst="rect">
            <a:avLst/>
          </a:prstGeom>
          <a:noFill/>
        </p:spPr>
        <p:txBody>
          <a:bodyPr wrap="square" rtlCol="0">
            <a:spAutoFit/>
          </a:bodyPr>
          <a:lstStyle/>
          <a:p>
            <a:endParaRPr kumimoji="1" lang="ja-JP" altLang="en-US" dirty="0"/>
          </a:p>
        </p:txBody>
      </p:sp>
      <p:sp>
        <p:nvSpPr>
          <p:cNvPr id="10" name="テキスト ボックス 9">
            <a:extLst>
              <a:ext uri="{FF2B5EF4-FFF2-40B4-BE49-F238E27FC236}">
                <a16:creationId xmlns:a16="http://schemas.microsoft.com/office/drawing/2014/main" id="{F136245B-81AF-A42B-481D-ECA72E6C547A}"/>
              </a:ext>
            </a:extLst>
          </p:cNvPr>
          <p:cNvSpPr txBox="1">
            <a:spLocks/>
          </p:cNvSpPr>
          <p:nvPr/>
        </p:nvSpPr>
        <p:spPr>
          <a:xfrm>
            <a:off x="973151" y="2810417"/>
            <a:ext cx="415498" cy="369332"/>
          </a:xfrm>
          <a:prstGeom prst="rect">
            <a:avLst/>
          </a:prstGeom>
          <a:noFill/>
        </p:spPr>
        <p:txBody>
          <a:bodyPr wrap="none" rtlCol="0">
            <a:spAutoFit/>
          </a:bodyPr>
          <a:lstStyle/>
          <a:p>
            <a:r>
              <a:rPr lang="ja-JP" altLang="en-US" dirty="0">
                <a:solidFill>
                  <a:srgbClr val="FF0000"/>
                </a:solidFill>
                <a:latin typeface="Meiryo UI"/>
                <a:ea typeface="Meiryo UI"/>
              </a:rPr>
              <a:t>①</a:t>
            </a:r>
            <a:endParaRPr kumimoji="1" lang="ja-JP" altLang="en-US" dirty="0"/>
          </a:p>
        </p:txBody>
      </p:sp>
      <p:sp>
        <p:nvSpPr>
          <p:cNvPr id="39" name="右中かっこ 38">
            <a:extLst>
              <a:ext uri="{FF2B5EF4-FFF2-40B4-BE49-F238E27FC236}">
                <a16:creationId xmlns:a16="http://schemas.microsoft.com/office/drawing/2014/main" id="{4212550E-0499-F8B7-4D16-812DA1AFA76B}"/>
              </a:ext>
            </a:extLst>
          </p:cNvPr>
          <p:cNvSpPr/>
          <p:nvPr/>
        </p:nvSpPr>
        <p:spPr>
          <a:xfrm>
            <a:off x="4840037" y="2615474"/>
            <a:ext cx="415498" cy="2896326"/>
          </a:xfrm>
          <a:prstGeom prst="rightBrace">
            <a:avLst>
              <a:gd name="adj1" fmla="val 8333"/>
              <a:gd name="adj2" fmla="val 12475"/>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2AA247D2-EA34-3A17-58DF-B7741710F999}"/>
              </a:ext>
            </a:extLst>
          </p:cNvPr>
          <p:cNvSpPr txBox="1"/>
          <p:nvPr/>
        </p:nvSpPr>
        <p:spPr>
          <a:xfrm>
            <a:off x="6392202" y="1458147"/>
            <a:ext cx="4054512" cy="615553"/>
          </a:xfrm>
          <a:prstGeom prst="rect">
            <a:avLst/>
          </a:prstGeom>
          <a:noFill/>
          <a:ln>
            <a:solidFill>
              <a:schemeClr val="tx1"/>
            </a:solidFill>
          </a:ln>
        </p:spPr>
        <p:txBody>
          <a:bodyPr wrap="square" rtlCol="0">
            <a:spAutoFit/>
          </a:bodyPr>
          <a:lstStyle/>
          <a:p>
            <a:r>
              <a:rPr lang="en-US" altLang="ja-JP" sz="1200" dirty="0">
                <a:latin typeface="Meiryo UI"/>
                <a:ea typeface="Meiryo UI"/>
              </a:rPr>
              <a:t>※</a:t>
            </a:r>
            <a:r>
              <a:rPr lang="ja-JP" altLang="en-US" sz="1100" b="0" i="0" u="none" strike="noStrike" baseline="0" dirty="0">
                <a:solidFill>
                  <a:srgbClr val="000000"/>
                </a:solidFill>
                <a:highlight>
                  <a:srgbClr val="C0C0C0"/>
                </a:highlight>
                <a:latin typeface="Meiryo UI" panose="020B0604030504040204" pitchFamily="50" charset="-128"/>
                <a:ea typeface="Meiryo UI" panose="020B0604030504040204" pitchFamily="50" charset="-128"/>
              </a:rPr>
              <a:t>背景グレー</a:t>
            </a:r>
            <a:r>
              <a:rPr lang="ja-JP" altLang="en-US" sz="1100" b="0" i="0" u="none" strike="noStrike" baseline="0" dirty="0">
                <a:solidFill>
                  <a:srgbClr val="000000"/>
                </a:solidFill>
                <a:latin typeface="Meiryo UI" panose="020B0604030504040204" pitchFamily="50" charset="-128"/>
                <a:ea typeface="Meiryo UI" panose="020B0604030504040204" pitchFamily="50" charset="-128"/>
              </a:rPr>
              <a:t>の項目はＧビズＩＤの登録内容が表示されます。</a:t>
            </a:r>
          </a:p>
          <a:p>
            <a:r>
              <a:rPr lang="ja-JP" altLang="en-US" sz="1100" b="0" i="0" u="none" strike="noStrike" baseline="0" dirty="0">
                <a:solidFill>
                  <a:srgbClr val="FF0000"/>
                </a:solidFill>
                <a:latin typeface="Meiryo UI" panose="020B0604030504040204" pitchFamily="50" charset="-128"/>
                <a:ea typeface="Meiryo UI" panose="020B0604030504040204" pitchFamily="50" charset="-128"/>
              </a:rPr>
              <a:t>  これらの情報を変更する場合はＧビズＩＤのウェブサイト</a:t>
            </a:r>
            <a:endParaRPr lang="en-US" altLang="ja-JP" sz="1100" b="0" i="0" u="none" strike="noStrike" baseline="0" dirty="0">
              <a:solidFill>
                <a:srgbClr val="FF0000"/>
              </a:solidFill>
              <a:latin typeface="Meiryo UI" panose="020B0604030504040204" pitchFamily="50" charset="-128"/>
              <a:ea typeface="Meiryo UI" panose="020B0604030504040204" pitchFamily="50" charset="-128"/>
            </a:endParaRPr>
          </a:p>
          <a:p>
            <a:r>
              <a:rPr lang="ja-JP" altLang="en-US" sz="1100" dirty="0">
                <a:solidFill>
                  <a:srgbClr val="FF0000"/>
                </a:solidFill>
                <a:latin typeface="Meiryo UI" panose="020B0604030504040204" pitchFamily="50" charset="-128"/>
                <a:ea typeface="Meiryo UI" panose="020B0604030504040204" pitchFamily="50" charset="-128"/>
              </a:rPr>
              <a:t>  </a:t>
            </a:r>
            <a:r>
              <a:rPr lang="en-US" altLang="ja-JP" sz="1100" b="0" i="0" u="none" strike="noStrike" baseline="0" dirty="0">
                <a:solidFill>
                  <a:srgbClr val="FF0000"/>
                </a:solidFill>
                <a:latin typeface="Meiryo UI" panose="020B0604030504040204" pitchFamily="50" charset="-128"/>
                <a:ea typeface="Meiryo UI" panose="020B0604030504040204" pitchFamily="50" charset="-128"/>
              </a:rPr>
              <a:t>(</a:t>
            </a:r>
            <a:r>
              <a:rPr lang="en-US" altLang="ja-JP" sz="1100" b="0" i="0" u="none" strike="noStrike" baseline="0" dirty="0">
                <a:solidFill>
                  <a:srgbClr val="0462C1"/>
                </a:solidFill>
                <a:latin typeface="Meiryo UI" panose="020B0604030504040204" pitchFamily="50" charset="-128"/>
                <a:ea typeface="Meiryo UI" panose="020B0604030504040204" pitchFamily="50" charset="-128"/>
                <a:hlinkClick r:id="rId5"/>
              </a:rPr>
              <a:t>https://gbiz-id.go.jp/</a:t>
            </a:r>
            <a:r>
              <a:rPr lang="en-US" altLang="ja-JP" sz="1100" b="0" i="0" u="none" strike="noStrike" baseline="0" dirty="0">
                <a:solidFill>
                  <a:srgbClr val="FF0000"/>
                </a:solidFill>
                <a:latin typeface="Meiryo UI" panose="020B0604030504040204" pitchFamily="50" charset="-128"/>
                <a:ea typeface="Meiryo UI" panose="020B0604030504040204" pitchFamily="50" charset="-128"/>
              </a:rPr>
              <a:t>)</a:t>
            </a:r>
            <a:r>
              <a:rPr lang="ja-JP" altLang="en-US" sz="1100" b="0" i="0" u="none" strike="noStrike" baseline="0" dirty="0">
                <a:solidFill>
                  <a:srgbClr val="FF0000"/>
                </a:solidFill>
                <a:latin typeface="Meiryo UI" panose="020B0604030504040204" pitchFamily="50" charset="-128"/>
                <a:ea typeface="Meiryo UI" panose="020B0604030504040204" pitchFamily="50" charset="-128"/>
              </a:rPr>
              <a:t>から情報を更新する必要があります。</a:t>
            </a:r>
          </a:p>
        </p:txBody>
      </p:sp>
      <p:sp>
        <p:nvSpPr>
          <p:cNvPr id="20" name="角丸四角形 7">
            <a:extLst>
              <a:ext uri="{FF2B5EF4-FFF2-40B4-BE49-F238E27FC236}">
                <a16:creationId xmlns:a16="http://schemas.microsoft.com/office/drawing/2014/main" id="{637E819E-2D30-7DFE-BD61-C9AE97776B45}"/>
              </a:ext>
            </a:extLst>
          </p:cNvPr>
          <p:cNvSpPr/>
          <p:nvPr/>
        </p:nvSpPr>
        <p:spPr>
          <a:xfrm>
            <a:off x="1320800" y="3653366"/>
            <a:ext cx="3456512" cy="25758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7" name="角丸四角形 7">
            <a:extLst>
              <a:ext uri="{FF2B5EF4-FFF2-40B4-BE49-F238E27FC236}">
                <a16:creationId xmlns:a16="http://schemas.microsoft.com/office/drawing/2014/main" id="{8C595802-7030-DB37-B1EA-21AD76F164FE}"/>
              </a:ext>
            </a:extLst>
          </p:cNvPr>
          <p:cNvSpPr/>
          <p:nvPr/>
        </p:nvSpPr>
        <p:spPr>
          <a:xfrm>
            <a:off x="1320800" y="4120547"/>
            <a:ext cx="3456512" cy="11430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0" name="角丸四角形 7">
            <a:extLst>
              <a:ext uri="{FF2B5EF4-FFF2-40B4-BE49-F238E27FC236}">
                <a16:creationId xmlns:a16="http://schemas.microsoft.com/office/drawing/2014/main" id="{CC90E3B6-84B2-CC9F-6C40-2C46F3E26227}"/>
              </a:ext>
            </a:extLst>
          </p:cNvPr>
          <p:cNvSpPr/>
          <p:nvPr/>
        </p:nvSpPr>
        <p:spPr>
          <a:xfrm>
            <a:off x="1320800" y="4269287"/>
            <a:ext cx="3456512" cy="11430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1" name="角丸四角形 7">
            <a:extLst>
              <a:ext uri="{FF2B5EF4-FFF2-40B4-BE49-F238E27FC236}">
                <a16:creationId xmlns:a16="http://schemas.microsoft.com/office/drawing/2014/main" id="{66438FC6-156D-1CB6-C0E4-71018E10834B}"/>
              </a:ext>
            </a:extLst>
          </p:cNvPr>
          <p:cNvSpPr/>
          <p:nvPr/>
        </p:nvSpPr>
        <p:spPr>
          <a:xfrm>
            <a:off x="1320800" y="4667260"/>
            <a:ext cx="3456512" cy="11430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3" name="角丸四角形 7">
            <a:extLst>
              <a:ext uri="{FF2B5EF4-FFF2-40B4-BE49-F238E27FC236}">
                <a16:creationId xmlns:a16="http://schemas.microsoft.com/office/drawing/2014/main" id="{B7AF4A28-83B5-4A85-8431-7563311D42C1}"/>
              </a:ext>
            </a:extLst>
          </p:cNvPr>
          <p:cNvSpPr/>
          <p:nvPr/>
        </p:nvSpPr>
        <p:spPr>
          <a:xfrm>
            <a:off x="1320800" y="4991151"/>
            <a:ext cx="3456512" cy="11430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4" name="角丸四角形 7">
            <a:extLst>
              <a:ext uri="{FF2B5EF4-FFF2-40B4-BE49-F238E27FC236}">
                <a16:creationId xmlns:a16="http://schemas.microsoft.com/office/drawing/2014/main" id="{CB685E63-4527-0428-41CD-FA3F94E78FE3}"/>
              </a:ext>
            </a:extLst>
          </p:cNvPr>
          <p:cNvSpPr/>
          <p:nvPr/>
        </p:nvSpPr>
        <p:spPr>
          <a:xfrm>
            <a:off x="1320800" y="5143657"/>
            <a:ext cx="3456512" cy="11430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5" name="角丸四角形 7">
            <a:extLst>
              <a:ext uri="{FF2B5EF4-FFF2-40B4-BE49-F238E27FC236}">
                <a16:creationId xmlns:a16="http://schemas.microsoft.com/office/drawing/2014/main" id="{1EB0D7A6-540E-77C5-37D1-11170A318A4F}"/>
              </a:ext>
            </a:extLst>
          </p:cNvPr>
          <p:cNvSpPr/>
          <p:nvPr/>
        </p:nvSpPr>
        <p:spPr>
          <a:xfrm>
            <a:off x="1320800" y="5296162"/>
            <a:ext cx="3456512" cy="215637"/>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6" name="角丸四角形 7">
            <a:extLst>
              <a:ext uri="{FF2B5EF4-FFF2-40B4-BE49-F238E27FC236}">
                <a16:creationId xmlns:a16="http://schemas.microsoft.com/office/drawing/2014/main" id="{EBC97D71-A330-8D36-DFE8-037DA0F767E2}"/>
              </a:ext>
            </a:extLst>
          </p:cNvPr>
          <p:cNvSpPr/>
          <p:nvPr/>
        </p:nvSpPr>
        <p:spPr>
          <a:xfrm>
            <a:off x="1320800" y="6026492"/>
            <a:ext cx="3456512" cy="46545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9" name="テキスト ボックス 48">
            <a:extLst>
              <a:ext uri="{FF2B5EF4-FFF2-40B4-BE49-F238E27FC236}">
                <a16:creationId xmlns:a16="http://schemas.microsoft.com/office/drawing/2014/main" id="{669EF348-3762-21A0-AF97-B7847ADE8B42}"/>
              </a:ext>
            </a:extLst>
          </p:cNvPr>
          <p:cNvSpPr txBox="1">
            <a:spLocks/>
          </p:cNvSpPr>
          <p:nvPr/>
        </p:nvSpPr>
        <p:spPr>
          <a:xfrm>
            <a:off x="973151" y="3598917"/>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②</a:t>
            </a:r>
            <a:endParaRPr kumimoji="1" lang="ja-JP" altLang="en-US" dirty="0"/>
          </a:p>
        </p:txBody>
      </p:sp>
      <p:sp>
        <p:nvSpPr>
          <p:cNvPr id="50" name="テキスト ボックス 49">
            <a:extLst>
              <a:ext uri="{FF2B5EF4-FFF2-40B4-BE49-F238E27FC236}">
                <a16:creationId xmlns:a16="http://schemas.microsoft.com/office/drawing/2014/main" id="{58E3AEC3-78D7-152A-8AF4-4FDB892B5393}"/>
              </a:ext>
            </a:extLst>
          </p:cNvPr>
          <p:cNvSpPr txBox="1">
            <a:spLocks/>
          </p:cNvSpPr>
          <p:nvPr/>
        </p:nvSpPr>
        <p:spPr>
          <a:xfrm>
            <a:off x="973151" y="3973856"/>
            <a:ext cx="415498" cy="369332"/>
          </a:xfrm>
          <a:prstGeom prst="rect">
            <a:avLst/>
          </a:prstGeom>
          <a:noFill/>
        </p:spPr>
        <p:txBody>
          <a:bodyPr wrap="none" rtlCol="0">
            <a:spAutoFit/>
          </a:bodyPr>
          <a:lstStyle/>
          <a:p>
            <a:r>
              <a:rPr lang="ja-JP" altLang="en-US" dirty="0">
                <a:solidFill>
                  <a:srgbClr val="FF0000"/>
                </a:solidFill>
                <a:latin typeface="Meiryo UI"/>
                <a:ea typeface="Meiryo UI"/>
              </a:rPr>
              <a:t>③</a:t>
            </a:r>
            <a:endParaRPr kumimoji="1" lang="ja-JP" altLang="en-US" dirty="0"/>
          </a:p>
        </p:txBody>
      </p:sp>
      <p:sp>
        <p:nvSpPr>
          <p:cNvPr id="51" name="テキスト ボックス 50">
            <a:extLst>
              <a:ext uri="{FF2B5EF4-FFF2-40B4-BE49-F238E27FC236}">
                <a16:creationId xmlns:a16="http://schemas.microsoft.com/office/drawing/2014/main" id="{CEBBC432-CFA7-23E7-9678-2DC48F7FD69D}"/>
              </a:ext>
            </a:extLst>
          </p:cNvPr>
          <p:cNvSpPr txBox="1">
            <a:spLocks/>
          </p:cNvSpPr>
          <p:nvPr/>
        </p:nvSpPr>
        <p:spPr>
          <a:xfrm>
            <a:off x="973151" y="4225237"/>
            <a:ext cx="415498" cy="369332"/>
          </a:xfrm>
          <a:prstGeom prst="rect">
            <a:avLst/>
          </a:prstGeom>
          <a:noFill/>
        </p:spPr>
        <p:txBody>
          <a:bodyPr wrap="none" rtlCol="0">
            <a:spAutoFit/>
          </a:bodyPr>
          <a:lstStyle/>
          <a:p>
            <a:r>
              <a:rPr lang="ja-JP" altLang="en-US" dirty="0">
                <a:solidFill>
                  <a:srgbClr val="FF0000"/>
                </a:solidFill>
                <a:latin typeface="Meiryo UI"/>
                <a:ea typeface="Meiryo UI"/>
              </a:rPr>
              <a:t>④</a:t>
            </a:r>
            <a:endParaRPr kumimoji="1" lang="ja-JP" altLang="en-US" dirty="0"/>
          </a:p>
        </p:txBody>
      </p:sp>
      <p:sp>
        <p:nvSpPr>
          <p:cNvPr id="52" name="テキスト ボックス 51">
            <a:extLst>
              <a:ext uri="{FF2B5EF4-FFF2-40B4-BE49-F238E27FC236}">
                <a16:creationId xmlns:a16="http://schemas.microsoft.com/office/drawing/2014/main" id="{39402196-0E3B-038A-CCFC-498A3868FBF3}"/>
              </a:ext>
            </a:extLst>
          </p:cNvPr>
          <p:cNvSpPr txBox="1">
            <a:spLocks/>
          </p:cNvSpPr>
          <p:nvPr/>
        </p:nvSpPr>
        <p:spPr>
          <a:xfrm>
            <a:off x="973151" y="4519547"/>
            <a:ext cx="415498" cy="369332"/>
          </a:xfrm>
          <a:prstGeom prst="rect">
            <a:avLst/>
          </a:prstGeom>
          <a:noFill/>
        </p:spPr>
        <p:txBody>
          <a:bodyPr wrap="none" rtlCol="0">
            <a:spAutoFit/>
          </a:bodyPr>
          <a:lstStyle/>
          <a:p>
            <a:r>
              <a:rPr lang="ja-JP" altLang="en-US" dirty="0">
                <a:solidFill>
                  <a:srgbClr val="FF0000"/>
                </a:solidFill>
                <a:latin typeface="Meiryo UI"/>
                <a:ea typeface="Meiryo UI"/>
              </a:rPr>
              <a:t>⑤</a:t>
            </a:r>
            <a:endParaRPr kumimoji="1" lang="ja-JP" altLang="en-US" dirty="0"/>
          </a:p>
        </p:txBody>
      </p:sp>
      <p:sp>
        <p:nvSpPr>
          <p:cNvPr id="55" name="テキスト ボックス 54">
            <a:extLst>
              <a:ext uri="{FF2B5EF4-FFF2-40B4-BE49-F238E27FC236}">
                <a16:creationId xmlns:a16="http://schemas.microsoft.com/office/drawing/2014/main" id="{A90FB16C-E64D-2402-D3A9-12CAEAA9B456}"/>
              </a:ext>
            </a:extLst>
          </p:cNvPr>
          <p:cNvSpPr txBox="1">
            <a:spLocks/>
          </p:cNvSpPr>
          <p:nvPr/>
        </p:nvSpPr>
        <p:spPr>
          <a:xfrm>
            <a:off x="973151" y="4836655"/>
            <a:ext cx="415498" cy="369332"/>
          </a:xfrm>
          <a:prstGeom prst="rect">
            <a:avLst/>
          </a:prstGeom>
          <a:noFill/>
        </p:spPr>
        <p:txBody>
          <a:bodyPr wrap="none" rtlCol="0">
            <a:spAutoFit/>
          </a:bodyPr>
          <a:lstStyle/>
          <a:p>
            <a:r>
              <a:rPr lang="ja-JP" altLang="en-US" dirty="0">
                <a:solidFill>
                  <a:srgbClr val="FF0000"/>
                </a:solidFill>
                <a:latin typeface="Meiryo UI"/>
                <a:ea typeface="Meiryo UI"/>
              </a:rPr>
              <a:t>⑥</a:t>
            </a:r>
            <a:endParaRPr kumimoji="1" lang="ja-JP" altLang="en-US" dirty="0"/>
          </a:p>
        </p:txBody>
      </p:sp>
      <p:sp>
        <p:nvSpPr>
          <p:cNvPr id="56" name="テキスト ボックス 55">
            <a:extLst>
              <a:ext uri="{FF2B5EF4-FFF2-40B4-BE49-F238E27FC236}">
                <a16:creationId xmlns:a16="http://schemas.microsoft.com/office/drawing/2014/main" id="{BA299BD5-CF38-012D-D82A-1A8ECD310908}"/>
              </a:ext>
            </a:extLst>
          </p:cNvPr>
          <p:cNvSpPr txBox="1">
            <a:spLocks/>
          </p:cNvSpPr>
          <p:nvPr/>
        </p:nvSpPr>
        <p:spPr>
          <a:xfrm>
            <a:off x="973151" y="5047306"/>
            <a:ext cx="415498" cy="369332"/>
          </a:xfrm>
          <a:prstGeom prst="rect">
            <a:avLst/>
          </a:prstGeom>
          <a:noFill/>
        </p:spPr>
        <p:txBody>
          <a:bodyPr wrap="none" rtlCol="0">
            <a:spAutoFit/>
          </a:bodyPr>
          <a:lstStyle/>
          <a:p>
            <a:r>
              <a:rPr lang="ja-JP" altLang="en-US" dirty="0">
                <a:solidFill>
                  <a:srgbClr val="FF0000"/>
                </a:solidFill>
                <a:latin typeface="Meiryo UI"/>
                <a:ea typeface="Meiryo UI"/>
              </a:rPr>
              <a:t>⑦</a:t>
            </a:r>
            <a:endParaRPr kumimoji="1" lang="ja-JP" altLang="en-US" dirty="0"/>
          </a:p>
        </p:txBody>
      </p:sp>
      <p:sp>
        <p:nvSpPr>
          <p:cNvPr id="57" name="テキスト ボックス 56">
            <a:extLst>
              <a:ext uri="{FF2B5EF4-FFF2-40B4-BE49-F238E27FC236}">
                <a16:creationId xmlns:a16="http://schemas.microsoft.com/office/drawing/2014/main" id="{EF6FB511-A36E-0867-9A17-3F3D600DE625}"/>
              </a:ext>
            </a:extLst>
          </p:cNvPr>
          <p:cNvSpPr txBox="1">
            <a:spLocks/>
          </p:cNvSpPr>
          <p:nvPr/>
        </p:nvSpPr>
        <p:spPr>
          <a:xfrm>
            <a:off x="973151" y="5298794"/>
            <a:ext cx="415498" cy="369332"/>
          </a:xfrm>
          <a:prstGeom prst="rect">
            <a:avLst/>
          </a:prstGeom>
          <a:noFill/>
        </p:spPr>
        <p:txBody>
          <a:bodyPr wrap="none" rtlCol="0">
            <a:spAutoFit/>
          </a:bodyPr>
          <a:lstStyle/>
          <a:p>
            <a:r>
              <a:rPr lang="ja-JP" altLang="en-US" dirty="0">
                <a:solidFill>
                  <a:srgbClr val="FF0000"/>
                </a:solidFill>
                <a:latin typeface="Meiryo UI"/>
                <a:ea typeface="Meiryo UI"/>
              </a:rPr>
              <a:t>⑧</a:t>
            </a:r>
            <a:endParaRPr kumimoji="1" lang="ja-JP" altLang="en-US" dirty="0"/>
          </a:p>
        </p:txBody>
      </p:sp>
      <p:sp>
        <p:nvSpPr>
          <p:cNvPr id="58" name="テキスト ボックス 57">
            <a:extLst>
              <a:ext uri="{FF2B5EF4-FFF2-40B4-BE49-F238E27FC236}">
                <a16:creationId xmlns:a16="http://schemas.microsoft.com/office/drawing/2014/main" id="{A1868F7D-F66F-122C-932E-91EAD0FFC236}"/>
              </a:ext>
            </a:extLst>
          </p:cNvPr>
          <p:cNvSpPr txBox="1">
            <a:spLocks/>
          </p:cNvSpPr>
          <p:nvPr/>
        </p:nvSpPr>
        <p:spPr>
          <a:xfrm>
            <a:off x="973151" y="6083003"/>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⑨</a:t>
            </a:r>
            <a:endParaRPr kumimoji="1" lang="ja-JP" altLang="en-US" dirty="0"/>
          </a:p>
        </p:txBody>
      </p:sp>
    </p:spTree>
    <p:extLst>
      <p:ext uri="{BB962C8B-B14F-4D97-AF65-F5344CB8AC3E}">
        <p14:creationId xmlns:p14="http://schemas.microsoft.com/office/powerpoint/2010/main" val="1321234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E6F60AA-B45A-8E60-3B7B-7CCD334BBB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0943" y="1278134"/>
            <a:ext cx="3460074" cy="5494670"/>
          </a:xfrm>
          <a:prstGeom prst="rect">
            <a:avLst/>
          </a:prstGeom>
        </p:spPr>
      </p:pic>
      <p:sp>
        <p:nvSpPr>
          <p:cNvPr id="7" name="テキスト プレースホルダ 38">
            <a:extLst>
              <a:ext uri="{FF2B5EF4-FFF2-40B4-BE49-F238E27FC236}">
                <a16:creationId xmlns:a16="http://schemas.microsoft.com/office/drawing/2014/main" id="{E22115A7-0B17-E92E-5A7D-C586ABED1BE5}"/>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基本情報入力</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EE823B4C-5860-D0AC-BBE4-9005E514988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BB907C22-7E0A-14CE-36A6-3B11F4F497AC}"/>
              </a:ext>
            </a:extLst>
          </p:cNvPr>
          <p:cNvSpPr/>
          <p:nvPr/>
        </p:nvSpPr>
        <p:spPr>
          <a:xfrm>
            <a:off x="6898640" y="7438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申請入力中に</a:t>
            </a:r>
            <a:r>
              <a:rPr lang="en-US" altLang="ja-JP" sz="1400" dirty="0">
                <a:solidFill>
                  <a:schemeClr val="tx1"/>
                </a:solidFill>
                <a:latin typeface="Meiryo UI" panose="020B0604030504040204" pitchFamily="50" charset="-128"/>
                <a:ea typeface="Meiryo UI" panose="020B0604030504040204" pitchFamily="50" charset="-128"/>
              </a:rPr>
              <a:t>G</a:t>
            </a:r>
            <a:r>
              <a:rPr lang="ja-JP" altLang="en-US" sz="1400" dirty="0">
                <a:solidFill>
                  <a:schemeClr val="tx1"/>
                </a:solidFill>
                <a:latin typeface="Meiryo UI" panose="020B0604030504040204" pitchFamily="50" charset="-128"/>
                <a:ea typeface="Meiryo UI" panose="020B0604030504040204" pitchFamily="50" charset="-128"/>
              </a:rPr>
              <a:t>ビズ登録情報の修正を行う場合の手順です。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119E6321-4F7C-AE1C-A431-478B0543F42C}"/>
              </a:ext>
            </a:extLst>
          </p:cNvPr>
          <p:cNvSpPr/>
          <p:nvPr/>
        </p:nvSpPr>
        <p:spPr>
          <a:xfrm>
            <a:off x="6308688" y="7438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9" name="図 18" descr="図形&#10;&#10;低い精度で自動的に生成された説明">
            <a:extLst>
              <a:ext uri="{FF2B5EF4-FFF2-40B4-BE49-F238E27FC236}">
                <a16:creationId xmlns:a16="http://schemas.microsoft.com/office/drawing/2014/main" id="{0F8D94F1-7D9D-2F82-5DFA-88DB003B145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827042"/>
            <a:ext cx="422924" cy="422924"/>
          </a:xfrm>
          <a:prstGeom prst="rect">
            <a:avLst/>
          </a:prstGeom>
        </p:spPr>
      </p:pic>
      <p:cxnSp>
        <p:nvCxnSpPr>
          <p:cNvPr id="23" name="直線矢印コネクタ 22">
            <a:extLst>
              <a:ext uri="{FF2B5EF4-FFF2-40B4-BE49-F238E27FC236}">
                <a16:creationId xmlns:a16="http://schemas.microsoft.com/office/drawing/2014/main" id="{DACAD7A9-18AE-7820-447C-C25599E7F503}"/>
              </a:ext>
            </a:extLst>
          </p:cNvPr>
          <p:cNvCxnSpPr>
            <a:cxnSpLocks/>
            <a:stCxn id="42" idx="1"/>
            <a:endCxn id="39" idx="1"/>
          </p:cNvCxnSpPr>
          <p:nvPr/>
        </p:nvCxnSpPr>
        <p:spPr>
          <a:xfrm flipH="1" flipV="1">
            <a:off x="4529679" y="2443210"/>
            <a:ext cx="1862522" cy="147420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2AA247D2-EA34-3A17-58DF-B7741710F999}"/>
              </a:ext>
            </a:extLst>
          </p:cNvPr>
          <p:cNvSpPr txBox="1"/>
          <p:nvPr/>
        </p:nvSpPr>
        <p:spPr>
          <a:xfrm>
            <a:off x="6392201" y="3501919"/>
            <a:ext cx="4284585" cy="830997"/>
          </a:xfrm>
          <a:prstGeom prst="rect">
            <a:avLst/>
          </a:prstGeom>
          <a:noFill/>
          <a:ln>
            <a:solidFill>
              <a:schemeClr val="tx1"/>
            </a:solidFill>
          </a:ln>
        </p:spPr>
        <p:txBody>
          <a:bodyPr wrap="square" rtlCol="0">
            <a:spAutoFit/>
          </a:bodyPr>
          <a:lstStyle/>
          <a:p>
            <a:r>
              <a:rPr lang="en-US" altLang="ja-JP" sz="1200" dirty="0">
                <a:latin typeface="Meiryo UI"/>
                <a:ea typeface="Meiryo UI"/>
              </a:rPr>
              <a:t>※</a:t>
            </a:r>
            <a:r>
              <a:rPr lang="ja-JP" altLang="en-US" sz="1200" b="0" i="0" u="none" strike="noStrike" baseline="0" dirty="0">
                <a:latin typeface="Meiryo UI" panose="020B0604030504040204" pitchFamily="50" charset="-128"/>
                <a:ea typeface="Meiryo UI" panose="020B0604030504040204" pitchFamily="50" charset="-128"/>
              </a:rPr>
              <a:t>変更内容が反映される場合、</a:t>
            </a:r>
            <a:r>
              <a:rPr lang="ja-JP" altLang="en-US" sz="1200" b="0" i="0" u="none" strike="noStrike" baseline="0" dirty="0">
                <a:solidFill>
                  <a:srgbClr val="000000"/>
                </a:solidFill>
                <a:highlight>
                  <a:srgbClr val="C0C0C0"/>
                </a:highlight>
                <a:latin typeface="Meiryo UI" panose="020B0604030504040204" pitchFamily="50" charset="-128"/>
                <a:ea typeface="Meiryo UI" panose="020B0604030504040204" pitchFamily="50" charset="-128"/>
              </a:rPr>
              <a:t>背景グレー</a:t>
            </a:r>
            <a:r>
              <a:rPr lang="ja-JP" altLang="en-US" sz="1200" b="0" i="0" u="none" strike="noStrike" baseline="0" dirty="0">
                <a:solidFill>
                  <a:srgbClr val="000000"/>
                </a:solidFill>
                <a:latin typeface="Meiryo UI" panose="020B0604030504040204" pitchFamily="50" charset="-128"/>
                <a:ea typeface="Meiryo UI" panose="020B0604030504040204" pitchFamily="50" charset="-128"/>
              </a:rPr>
              <a:t>の項目はＧビズＩＤの最新の登録内容が表示されます。</a:t>
            </a:r>
          </a:p>
          <a:p>
            <a:r>
              <a:rPr lang="en-US" altLang="ja-JP" sz="1200" b="0" i="0" u="none" strike="noStrike" baseline="0" dirty="0">
                <a:solidFill>
                  <a:srgbClr val="FF0000"/>
                </a:solidFill>
                <a:latin typeface="Meiryo UI" panose="020B0604030504040204" pitchFamily="50" charset="-128"/>
                <a:ea typeface="Meiryo UI" panose="020B0604030504040204" pitchFamily="50" charset="-128"/>
              </a:rPr>
              <a:t>※</a:t>
            </a:r>
            <a:r>
              <a:rPr lang="ja-JP" altLang="en-US" sz="1200" b="0" i="0" u="none" strike="noStrike" baseline="0" dirty="0">
                <a:solidFill>
                  <a:srgbClr val="FF0000"/>
                </a:solidFill>
                <a:latin typeface="Meiryo UI" panose="020B0604030504040204" pitchFamily="50" charset="-128"/>
                <a:ea typeface="Meiryo UI" panose="020B0604030504040204" pitchFamily="50" charset="-128"/>
              </a:rPr>
              <a:t>変更内容によっては反映に時間がかかる場合があります。最新情報が表示されない場合、以下の②にて</a:t>
            </a:r>
            <a:r>
              <a:rPr lang="ja-JP" altLang="en-US" sz="1200" b="1" i="0" u="none" strike="noStrike" baseline="0" dirty="0">
                <a:solidFill>
                  <a:srgbClr val="FF0000"/>
                </a:solidFill>
                <a:latin typeface="Meiryo UI" panose="020B0604030504040204" pitchFamily="50" charset="-128"/>
                <a:ea typeface="Meiryo UI" panose="020B0604030504040204" pitchFamily="50" charset="-128"/>
              </a:rPr>
              <a:t>「はい」</a:t>
            </a:r>
            <a:r>
              <a:rPr lang="ja-JP" altLang="en-US" sz="1200" b="0" i="0" u="none" strike="noStrike" baseline="0" dirty="0">
                <a:solidFill>
                  <a:srgbClr val="FF0000"/>
                </a:solidFill>
                <a:latin typeface="Meiryo UI" panose="020B0604030504040204" pitchFamily="50" charset="-128"/>
                <a:ea typeface="Meiryo UI" panose="020B0604030504040204" pitchFamily="50" charset="-128"/>
              </a:rPr>
              <a:t>を選択してください</a:t>
            </a:r>
            <a:endParaRPr lang="en-US" altLang="ja-JP" sz="1200" b="0" i="0" u="none" strike="noStrike" baseline="0" dirty="0">
              <a:solidFill>
                <a:srgbClr val="FF0000"/>
              </a:solidFill>
              <a:latin typeface="Meiryo UI" panose="020B0604030504040204" pitchFamily="50" charset="-128"/>
              <a:ea typeface="Meiryo UI" panose="020B0604030504040204" pitchFamily="50" charset="-128"/>
            </a:endParaRPr>
          </a:p>
        </p:txBody>
      </p:sp>
      <p:sp>
        <p:nvSpPr>
          <p:cNvPr id="27" name="TextBox 13">
            <a:extLst>
              <a:ext uri="{FF2B5EF4-FFF2-40B4-BE49-F238E27FC236}">
                <a16:creationId xmlns:a16="http://schemas.microsoft.com/office/drawing/2014/main" id="{B51D7FAD-E7CB-713A-5AC1-99E4C01D49AA}"/>
              </a:ext>
            </a:extLst>
          </p:cNvPr>
          <p:cNvSpPr txBox="1"/>
          <p:nvPr/>
        </p:nvSpPr>
        <p:spPr>
          <a:xfrm>
            <a:off x="6199518" y="1746811"/>
            <a:ext cx="5691156"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sz="1400" dirty="0">
                <a:solidFill>
                  <a:srgbClr val="FF0000"/>
                </a:solidFill>
                <a:latin typeface="Meiryo UI"/>
                <a:ea typeface="Meiryo UI"/>
              </a:rPr>
              <a:t>①</a:t>
            </a:r>
            <a:r>
              <a:rPr lang="ja-JP" sz="1400" dirty="0">
                <a:solidFill>
                  <a:srgbClr val="000000"/>
                </a:solidFill>
                <a:latin typeface="Meiryo UI"/>
                <a:ea typeface="Meiryo UI"/>
              </a:rPr>
              <a:t> </a:t>
            </a:r>
            <a:r>
              <a:rPr lang="ja-JP" altLang="en-US" sz="1400" dirty="0">
                <a:solidFill>
                  <a:srgbClr val="000000"/>
                </a:solidFill>
                <a:latin typeface="Meiryo UI"/>
                <a:ea typeface="Meiryo UI"/>
              </a:rPr>
              <a:t>申請入力中に</a:t>
            </a:r>
            <a:r>
              <a:rPr lang="en-US" altLang="en-US" sz="1400" dirty="0" err="1">
                <a:solidFill>
                  <a:srgbClr val="000000"/>
                </a:solidFill>
                <a:latin typeface="Meiryo UI"/>
                <a:ea typeface="Meiryo UI"/>
              </a:rPr>
              <a:t>Gビズ</a:t>
            </a:r>
            <a:r>
              <a:rPr lang="ja-JP" altLang="en-US" sz="1400" dirty="0">
                <a:solidFill>
                  <a:srgbClr val="000000"/>
                </a:solidFill>
                <a:latin typeface="Meiryo UI"/>
                <a:ea typeface="Meiryo UI"/>
              </a:rPr>
              <a:t>登録情報の</a:t>
            </a:r>
            <a:r>
              <a:rPr lang="en-US" altLang="en-US" sz="1400" dirty="0" err="1">
                <a:solidFill>
                  <a:srgbClr val="000000"/>
                </a:solidFill>
                <a:latin typeface="Meiryo UI"/>
                <a:ea typeface="Meiryo UI"/>
              </a:rPr>
              <a:t>修正を行った場合</a:t>
            </a:r>
            <a:r>
              <a:rPr lang="en-US" altLang="en-US" sz="1400" dirty="0">
                <a:solidFill>
                  <a:srgbClr val="000000"/>
                </a:solidFill>
                <a:latin typeface="Meiryo UI"/>
                <a:ea typeface="Meiryo UI"/>
              </a:rPr>
              <a:t>、「</a:t>
            </a:r>
            <a:r>
              <a:rPr lang="en-US" altLang="en-US" sz="1400" dirty="0" err="1">
                <a:solidFill>
                  <a:srgbClr val="000000"/>
                </a:solidFill>
                <a:latin typeface="Meiryo UI"/>
                <a:ea typeface="Meiryo UI"/>
              </a:rPr>
              <a:t>Gビズから最新情報を取得する」ボタンを押下し</a:t>
            </a:r>
            <a:r>
              <a:rPr lang="ja-JP" altLang="en-US" sz="1400" dirty="0">
                <a:solidFill>
                  <a:srgbClr val="000000"/>
                </a:solidFill>
                <a:latin typeface="Meiryo UI"/>
                <a:ea typeface="Meiryo UI"/>
              </a:rPr>
              <a:t>て最新情報</a:t>
            </a:r>
            <a:r>
              <a:rPr lang="ja-JP" altLang="en-US" sz="1400" dirty="0">
                <a:latin typeface="Meiryo UI"/>
                <a:ea typeface="Meiryo UI"/>
              </a:rPr>
              <a:t>を取得してください</a:t>
            </a:r>
            <a:r>
              <a:rPr lang="en-US" altLang="en-US" sz="1400" dirty="0">
                <a:latin typeface="Meiryo UI"/>
                <a:ea typeface="Meiryo UI"/>
              </a:rPr>
              <a:t>。</a:t>
            </a:r>
          </a:p>
          <a:p>
            <a:pPr lvl="1"/>
            <a:r>
              <a:rPr lang="en-US" altLang="en-US" sz="1200" dirty="0">
                <a:latin typeface="Meiryo UI"/>
                <a:ea typeface="Meiryo UI"/>
              </a:rPr>
              <a:t>※</a:t>
            </a:r>
            <a:r>
              <a:rPr lang="en-US" altLang="en-US" sz="1200" dirty="0" err="1">
                <a:latin typeface="Meiryo UI"/>
                <a:ea typeface="Meiryo UI"/>
              </a:rPr>
              <a:t>情報の更新のために</a:t>
            </a:r>
            <a:r>
              <a:rPr lang="ja-JP" altLang="en-US" sz="1200" dirty="0">
                <a:latin typeface="Meiryo UI"/>
                <a:ea typeface="Meiryo UI"/>
              </a:rPr>
              <a:t>ボタン押下前に申請</a:t>
            </a:r>
            <a:r>
              <a:rPr lang="en-US" altLang="en-US" sz="1200" dirty="0" err="1">
                <a:solidFill>
                  <a:srgbClr val="000000"/>
                </a:solidFill>
                <a:latin typeface="Meiryo UI"/>
                <a:ea typeface="Meiryo UI"/>
              </a:rPr>
              <a:t>システムに再度ログインする必要があります</a:t>
            </a:r>
            <a:r>
              <a:rPr lang="en-US" altLang="en-US" sz="1200" dirty="0">
                <a:solidFill>
                  <a:srgbClr val="000000"/>
                </a:solidFill>
                <a:latin typeface="Meiryo UI"/>
                <a:ea typeface="Meiryo UI"/>
              </a:rPr>
              <a:t>。</a:t>
            </a:r>
            <a:endParaRPr lang="en-US" altLang="ja-JP" sz="1200" dirty="0">
              <a:solidFill>
                <a:srgbClr val="000000"/>
              </a:solidFill>
              <a:latin typeface="Meiryo UI"/>
              <a:ea typeface="Meiryo UI"/>
            </a:endParaRPr>
          </a:p>
          <a:p>
            <a:pPr lvl="1"/>
            <a:r>
              <a:rPr lang="en-US" altLang="ja-JP" sz="1200" dirty="0">
                <a:latin typeface="Meiryo UI"/>
                <a:ea typeface="Meiryo UI"/>
              </a:rPr>
              <a:t>※</a:t>
            </a:r>
            <a:r>
              <a:rPr lang="ja-JP" altLang="en-US" sz="1200" dirty="0">
                <a:latin typeface="Meiryo UI"/>
                <a:ea typeface="Meiryo UI"/>
              </a:rPr>
              <a:t>原則として、</a:t>
            </a:r>
            <a:r>
              <a:rPr lang="en-US" altLang="ja-JP" sz="1200" dirty="0">
                <a:latin typeface="Meiryo UI"/>
                <a:ea typeface="Meiryo UI"/>
              </a:rPr>
              <a:t>G</a:t>
            </a:r>
            <a:r>
              <a:rPr lang="ja-JP" altLang="en-US" sz="1200" dirty="0">
                <a:latin typeface="Meiryo UI"/>
                <a:ea typeface="Meiryo UI"/>
              </a:rPr>
              <a:t>ビズ</a:t>
            </a:r>
            <a:r>
              <a:rPr lang="en-US" altLang="ja-JP" sz="1200" dirty="0">
                <a:latin typeface="Meiryo UI"/>
                <a:ea typeface="Meiryo UI"/>
              </a:rPr>
              <a:t>ID</a:t>
            </a:r>
            <a:r>
              <a:rPr lang="ja-JP" altLang="en-US" sz="1200" dirty="0">
                <a:latin typeface="Meiryo UI"/>
                <a:ea typeface="Meiryo UI"/>
              </a:rPr>
              <a:t>の登録情報を最新の状態にした上で申請を行ってください。</a:t>
            </a:r>
            <a:endParaRPr lang="en-US" altLang="ja-JP" sz="1200" dirty="0">
              <a:latin typeface="Meiryo UI"/>
              <a:ea typeface="Meiryo UI"/>
            </a:endParaRPr>
          </a:p>
          <a:p>
            <a:pPr lvl="1"/>
            <a:r>
              <a:rPr lang="en-US" altLang="ja-JP" sz="1200" dirty="0">
                <a:latin typeface="Meiryo UI"/>
                <a:ea typeface="Meiryo UI"/>
              </a:rPr>
              <a:t>※</a:t>
            </a:r>
            <a:r>
              <a:rPr lang="ja-JP" altLang="en-US" sz="1200" dirty="0">
                <a:latin typeface="Meiryo UI"/>
                <a:ea typeface="Meiryo UI"/>
              </a:rPr>
              <a:t>変更内容によっては反映が遅れる場合があります。</a:t>
            </a:r>
            <a:endParaRPr lang="en-US" altLang="ja-JP" sz="1200" dirty="0">
              <a:latin typeface="Meiryo UI"/>
              <a:ea typeface="Meiryo UI"/>
            </a:endParaRPr>
          </a:p>
          <a:p>
            <a:endParaRPr lang="en-US" altLang="ja-JP" sz="1400" b="1" dirty="0">
              <a:latin typeface="Meiryo UI" panose="020B0604030504040204" pitchFamily="50" charset="-128"/>
              <a:ea typeface="Meiryo UI" panose="020B0604030504040204" pitchFamily="50" charset="-128"/>
            </a:endParaRPr>
          </a:p>
          <a:p>
            <a:pPr algn="l"/>
            <a:endParaRPr lang="en-US" altLang="ja-JP" sz="1400" dirty="0">
              <a:solidFill>
                <a:srgbClr val="FF0000"/>
              </a:solidFill>
              <a:latin typeface="Meiryo UI"/>
              <a:ea typeface="Meiryo UI"/>
            </a:endParaRPr>
          </a:p>
        </p:txBody>
      </p:sp>
      <p:sp>
        <p:nvSpPr>
          <p:cNvPr id="28" name="TextBox 13">
            <a:extLst>
              <a:ext uri="{FF2B5EF4-FFF2-40B4-BE49-F238E27FC236}">
                <a16:creationId xmlns:a16="http://schemas.microsoft.com/office/drawing/2014/main" id="{105C74B9-92B7-E5A9-5C7C-CB37454A29A3}"/>
              </a:ext>
            </a:extLst>
          </p:cNvPr>
          <p:cNvSpPr txBox="1"/>
          <p:nvPr/>
        </p:nvSpPr>
        <p:spPr>
          <a:xfrm>
            <a:off x="6199518" y="4965616"/>
            <a:ext cx="569115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400" dirty="0">
                <a:solidFill>
                  <a:srgbClr val="FF0000"/>
                </a:solidFill>
                <a:latin typeface="Meiryo UI"/>
                <a:ea typeface="Meiryo UI"/>
              </a:rPr>
              <a:t>②</a:t>
            </a:r>
            <a:r>
              <a:rPr lang="ja-JP" altLang="en-US" sz="1400" dirty="0">
                <a:latin typeface="Meiryo UI"/>
                <a:ea typeface="Meiryo UI"/>
              </a:rPr>
              <a:t> 変更内容が反映されない場合や修正が遅れる場合、</a:t>
            </a:r>
            <a:r>
              <a:rPr lang="ja-JP" altLang="en-US" sz="1400" dirty="0">
                <a:latin typeface="Meiryo UI" panose="020B0604030504040204" pitchFamily="50" charset="-128"/>
                <a:ea typeface="Meiryo UI" panose="020B0604030504040204" pitchFamily="50" charset="-128"/>
              </a:rPr>
              <a:t>「はい」を選択してください。変更が確認できた場合は「いいえ」を選択してください。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「はい」</a:t>
            </a:r>
            <a:r>
              <a:rPr lang="ja-JP" altLang="en-US" sz="1400" dirty="0">
                <a:latin typeface="Meiryo UI" panose="020B0604030504040204" pitchFamily="50" charset="-128"/>
                <a:ea typeface="Meiryo UI" panose="020B0604030504040204" pitchFamily="50" charset="-128"/>
              </a:rPr>
              <a:t>を選択した場合</a:t>
            </a:r>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③ </a:t>
            </a:r>
            <a:r>
              <a:rPr lang="en-US" altLang="ja-JP" sz="1400" dirty="0">
                <a:latin typeface="Meiryo UI" panose="020B0604030504040204" pitchFamily="50" charset="-128"/>
                <a:ea typeface="Meiryo UI" panose="020B0604030504040204" pitchFamily="50" charset="-128"/>
              </a:rPr>
              <a:t>G</a:t>
            </a:r>
            <a:r>
              <a:rPr lang="ja-JP" altLang="en-US" sz="1400" dirty="0">
                <a:latin typeface="Meiryo UI" panose="020B0604030504040204" pitchFamily="50" charset="-128"/>
                <a:ea typeface="Meiryo UI" panose="020B0604030504040204" pitchFamily="50" charset="-128"/>
              </a:rPr>
              <a:t>ビズ</a:t>
            </a:r>
            <a:r>
              <a:rPr lang="en-US" altLang="ja-JP" sz="1400" dirty="0">
                <a:latin typeface="Meiryo UI" panose="020B0604030504040204" pitchFamily="50" charset="-128"/>
                <a:ea typeface="Meiryo UI" panose="020B0604030504040204" pitchFamily="50" charset="-128"/>
              </a:rPr>
              <a:t>ID</a:t>
            </a:r>
            <a:r>
              <a:rPr lang="ja-JP" altLang="en-US" sz="1400" dirty="0">
                <a:latin typeface="Meiryo UI" panose="020B0604030504040204" pitchFamily="50" charset="-128"/>
                <a:ea typeface="Meiryo UI" panose="020B0604030504040204" pitchFamily="50" charset="-128"/>
              </a:rPr>
              <a:t>の表示内容で修正が行えない箇所について項目名と変更内容を入力してください。</a:t>
            </a:r>
            <a:endParaRPr lang="ja-JP" altLang="en-US" sz="1400" dirty="0">
              <a:solidFill>
                <a:srgbClr val="FF0000"/>
              </a:solidFill>
              <a:latin typeface="Meiryo UI"/>
              <a:ea typeface="Meiryo UI"/>
            </a:endParaRPr>
          </a:p>
        </p:txBody>
      </p:sp>
      <p:sp>
        <p:nvSpPr>
          <p:cNvPr id="9" name="テキスト ボックス 8">
            <a:extLst>
              <a:ext uri="{FF2B5EF4-FFF2-40B4-BE49-F238E27FC236}">
                <a16:creationId xmlns:a16="http://schemas.microsoft.com/office/drawing/2014/main" id="{C3E23582-DED6-53B5-9A82-070F677B433D}"/>
              </a:ext>
            </a:extLst>
          </p:cNvPr>
          <p:cNvSpPr txBox="1">
            <a:spLocks/>
          </p:cNvSpPr>
          <p:nvPr/>
        </p:nvSpPr>
        <p:spPr>
          <a:xfrm>
            <a:off x="665703" y="2084414"/>
            <a:ext cx="415498" cy="369332"/>
          </a:xfrm>
          <a:prstGeom prst="rect">
            <a:avLst/>
          </a:prstGeom>
          <a:noFill/>
        </p:spPr>
        <p:txBody>
          <a:bodyPr wrap="square" rtlCol="0">
            <a:spAutoFit/>
          </a:bodyPr>
          <a:lstStyle/>
          <a:p>
            <a:endParaRPr kumimoji="1" lang="ja-JP" altLang="en-US" dirty="0"/>
          </a:p>
        </p:txBody>
      </p:sp>
      <p:sp>
        <p:nvSpPr>
          <p:cNvPr id="8" name="テキスト ボックス 7">
            <a:extLst>
              <a:ext uri="{FF2B5EF4-FFF2-40B4-BE49-F238E27FC236}">
                <a16:creationId xmlns:a16="http://schemas.microsoft.com/office/drawing/2014/main" id="{39498330-C83F-6575-2EC4-01C21D088ED5}"/>
              </a:ext>
            </a:extLst>
          </p:cNvPr>
          <p:cNvSpPr txBox="1">
            <a:spLocks/>
          </p:cNvSpPr>
          <p:nvPr/>
        </p:nvSpPr>
        <p:spPr>
          <a:xfrm>
            <a:off x="681365" y="5875204"/>
            <a:ext cx="184731" cy="369332"/>
          </a:xfrm>
          <a:prstGeom prst="rect">
            <a:avLst/>
          </a:prstGeom>
          <a:noFill/>
        </p:spPr>
        <p:txBody>
          <a:bodyPr wrap="none" rtlCol="0">
            <a:spAutoFit/>
          </a:bodyPr>
          <a:lstStyle/>
          <a:p>
            <a:endParaRPr kumimoji="1" lang="ja-JP" altLang="en-US" dirty="0"/>
          </a:p>
        </p:txBody>
      </p:sp>
      <p:sp>
        <p:nvSpPr>
          <p:cNvPr id="4" name="テキスト ボックス 3">
            <a:extLst>
              <a:ext uri="{FF2B5EF4-FFF2-40B4-BE49-F238E27FC236}">
                <a16:creationId xmlns:a16="http://schemas.microsoft.com/office/drawing/2014/main" id="{9F74A388-CF4F-7515-8BF1-942926DEE2C1}"/>
              </a:ext>
            </a:extLst>
          </p:cNvPr>
          <p:cNvSpPr txBox="1">
            <a:spLocks/>
          </p:cNvSpPr>
          <p:nvPr/>
        </p:nvSpPr>
        <p:spPr>
          <a:xfrm>
            <a:off x="681365" y="5191635"/>
            <a:ext cx="184731" cy="369332"/>
          </a:xfrm>
          <a:prstGeom prst="rect">
            <a:avLst/>
          </a:prstGeom>
          <a:noFill/>
        </p:spPr>
        <p:txBody>
          <a:bodyPr wrap="none" rtlCol="0">
            <a:spAutoFit/>
          </a:bodyPr>
          <a:lstStyle/>
          <a:p>
            <a:endParaRPr kumimoji="1" lang="ja-JP" altLang="en-US" dirty="0"/>
          </a:p>
        </p:txBody>
      </p:sp>
      <p:sp>
        <p:nvSpPr>
          <p:cNvPr id="39" name="右中かっこ 38">
            <a:extLst>
              <a:ext uri="{FF2B5EF4-FFF2-40B4-BE49-F238E27FC236}">
                <a16:creationId xmlns:a16="http://schemas.microsoft.com/office/drawing/2014/main" id="{4212550E-0499-F8B7-4D16-812DA1AFA76B}"/>
              </a:ext>
            </a:extLst>
          </p:cNvPr>
          <p:cNvSpPr/>
          <p:nvPr/>
        </p:nvSpPr>
        <p:spPr>
          <a:xfrm>
            <a:off x="4219164" y="2102383"/>
            <a:ext cx="310515" cy="2732084"/>
          </a:xfrm>
          <a:prstGeom prst="rightBrace">
            <a:avLst>
              <a:gd name="adj1" fmla="val 8333"/>
              <a:gd name="adj2" fmla="val 12475"/>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9" name="角丸四角形 7">
            <a:extLst>
              <a:ext uri="{FF2B5EF4-FFF2-40B4-BE49-F238E27FC236}">
                <a16:creationId xmlns:a16="http://schemas.microsoft.com/office/drawing/2014/main" id="{7ADF2F7B-F73A-188D-D916-D19E50547671}"/>
              </a:ext>
            </a:extLst>
          </p:cNvPr>
          <p:cNvSpPr/>
          <p:nvPr/>
        </p:nvSpPr>
        <p:spPr>
          <a:xfrm>
            <a:off x="1339195" y="2546399"/>
            <a:ext cx="662325" cy="11552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F136245B-81AF-A42B-481D-ECA72E6C547A}"/>
              </a:ext>
            </a:extLst>
          </p:cNvPr>
          <p:cNvSpPr txBox="1">
            <a:spLocks/>
          </p:cNvSpPr>
          <p:nvPr/>
        </p:nvSpPr>
        <p:spPr>
          <a:xfrm>
            <a:off x="951439" y="2428346"/>
            <a:ext cx="359094" cy="320524"/>
          </a:xfrm>
          <a:prstGeom prst="rect">
            <a:avLst/>
          </a:prstGeom>
          <a:noFill/>
        </p:spPr>
        <p:txBody>
          <a:bodyPr wrap="none" rtlCol="0">
            <a:spAutoFit/>
          </a:bodyPr>
          <a:lstStyle/>
          <a:p>
            <a:r>
              <a:rPr lang="ja-JP" altLang="en-US" dirty="0">
                <a:solidFill>
                  <a:srgbClr val="FF0000"/>
                </a:solidFill>
                <a:latin typeface="Meiryo UI"/>
                <a:ea typeface="Meiryo UI"/>
              </a:rPr>
              <a:t>①</a:t>
            </a:r>
            <a:endParaRPr kumimoji="1" lang="ja-JP" altLang="en-US" dirty="0"/>
          </a:p>
        </p:txBody>
      </p:sp>
      <p:sp>
        <p:nvSpPr>
          <p:cNvPr id="37" name="角丸四角形 7">
            <a:extLst>
              <a:ext uri="{FF2B5EF4-FFF2-40B4-BE49-F238E27FC236}">
                <a16:creationId xmlns:a16="http://schemas.microsoft.com/office/drawing/2014/main" id="{EA324906-485D-EEFA-B8D0-75911901C32E}"/>
              </a:ext>
            </a:extLst>
          </p:cNvPr>
          <p:cNvSpPr/>
          <p:nvPr/>
        </p:nvSpPr>
        <p:spPr>
          <a:xfrm>
            <a:off x="1300951" y="5354607"/>
            <a:ext cx="2934499" cy="33807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63" name="角丸四角形 7">
            <a:extLst>
              <a:ext uri="{FF2B5EF4-FFF2-40B4-BE49-F238E27FC236}">
                <a16:creationId xmlns:a16="http://schemas.microsoft.com/office/drawing/2014/main" id="{E2CE8757-1545-4F09-CE7D-F77060505257}"/>
              </a:ext>
            </a:extLst>
          </p:cNvPr>
          <p:cNvSpPr/>
          <p:nvPr/>
        </p:nvSpPr>
        <p:spPr>
          <a:xfrm>
            <a:off x="1300951" y="5717268"/>
            <a:ext cx="2934499" cy="33807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EDCA1DCE-8C0A-026F-6287-268B04C5ACF9}"/>
              </a:ext>
            </a:extLst>
          </p:cNvPr>
          <p:cNvSpPr txBox="1">
            <a:spLocks/>
          </p:cNvSpPr>
          <p:nvPr/>
        </p:nvSpPr>
        <p:spPr>
          <a:xfrm>
            <a:off x="951439" y="5337589"/>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②</a:t>
            </a:r>
            <a:endParaRPr kumimoji="1" lang="ja-JP" altLang="en-US" dirty="0"/>
          </a:p>
        </p:txBody>
      </p:sp>
      <p:sp>
        <p:nvSpPr>
          <p:cNvPr id="11" name="テキスト ボックス 10">
            <a:extLst>
              <a:ext uri="{FF2B5EF4-FFF2-40B4-BE49-F238E27FC236}">
                <a16:creationId xmlns:a16="http://schemas.microsoft.com/office/drawing/2014/main" id="{4EBDA64C-1E09-BE19-94CC-2E24B90FF4B8}"/>
              </a:ext>
            </a:extLst>
          </p:cNvPr>
          <p:cNvSpPr txBox="1">
            <a:spLocks/>
          </p:cNvSpPr>
          <p:nvPr/>
        </p:nvSpPr>
        <p:spPr>
          <a:xfrm>
            <a:off x="951439" y="5682698"/>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③</a:t>
            </a:r>
            <a:endParaRPr kumimoji="1" lang="ja-JP" altLang="en-US" dirty="0"/>
          </a:p>
        </p:txBody>
      </p:sp>
    </p:spTree>
    <p:extLst>
      <p:ext uri="{BB962C8B-B14F-4D97-AF65-F5344CB8AC3E}">
        <p14:creationId xmlns:p14="http://schemas.microsoft.com/office/powerpoint/2010/main" val="1862507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a:extLst>
              <a:ext uri="{FF2B5EF4-FFF2-40B4-BE49-F238E27FC236}">
                <a16:creationId xmlns:a16="http://schemas.microsoft.com/office/drawing/2014/main" id="{D7518958-FC42-EB05-689F-95AE376988B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34280" y="6590412"/>
            <a:ext cx="3949218" cy="259796"/>
          </a:xfrm>
          <a:prstGeom prst="rect">
            <a:avLst/>
          </a:prstGeom>
        </p:spPr>
      </p:pic>
      <p:pic>
        <p:nvPicPr>
          <p:cNvPr id="29" name="図 28">
            <a:extLst>
              <a:ext uri="{FF2B5EF4-FFF2-40B4-BE49-F238E27FC236}">
                <a16:creationId xmlns:a16="http://schemas.microsoft.com/office/drawing/2014/main" id="{BCCC55D9-310D-1CA3-B29E-CCB8BE2405B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76078" y="1161799"/>
            <a:ext cx="4292751" cy="5480140"/>
          </a:xfrm>
          <a:prstGeom prst="rect">
            <a:avLst/>
          </a:prstGeom>
        </p:spPr>
      </p:pic>
      <p:sp>
        <p:nvSpPr>
          <p:cNvPr id="10" name="テキスト ボックス 9">
            <a:extLst>
              <a:ext uri="{FF2B5EF4-FFF2-40B4-BE49-F238E27FC236}">
                <a16:creationId xmlns:a16="http://schemas.microsoft.com/office/drawing/2014/main" id="{E60BBAF9-195D-CFD9-6EBD-971A9D80B4AD}"/>
              </a:ext>
            </a:extLst>
          </p:cNvPr>
          <p:cNvSpPr txBox="1">
            <a:spLocks/>
          </p:cNvSpPr>
          <p:nvPr/>
        </p:nvSpPr>
        <p:spPr>
          <a:xfrm>
            <a:off x="724277" y="1877821"/>
            <a:ext cx="415498" cy="369332"/>
          </a:xfrm>
          <a:prstGeom prst="rect">
            <a:avLst/>
          </a:prstGeom>
          <a:noFill/>
        </p:spPr>
        <p:txBody>
          <a:bodyPr wrap="square" rtlCol="0">
            <a:spAutoFit/>
          </a:bodyPr>
          <a:lstStyle/>
          <a:p>
            <a:r>
              <a:rPr lang="ja-JP" altLang="en-US" sz="1800" dirty="0">
                <a:solidFill>
                  <a:srgbClr val="FF0000"/>
                </a:solidFill>
                <a:latin typeface="Meiryo UI"/>
                <a:ea typeface="Meiryo UI"/>
              </a:rPr>
              <a:t>①</a:t>
            </a:r>
            <a:endParaRPr kumimoji="1" lang="ja-JP" altLang="en-US" dirty="0"/>
          </a:p>
        </p:txBody>
      </p:sp>
      <p:sp>
        <p:nvSpPr>
          <p:cNvPr id="2" name="テキスト プレースホルダ 38">
            <a:extLst>
              <a:ext uri="{FF2B5EF4-FFF2-40B4-BE49-F238E27FC236}">
                <a16:creationId xmlns:a16="http://schemas.microsoft.com/office/drawing/2014/main" id="{DEA51A21-CF02-642D-A4BE-5916F701D43D}"/>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a:cs typeface="メイリオ" panose="020B0604030504040204" pitchFamily="50" charset="-128"/>
              </a:rPr>
              <a:t>応募者</a:t>
            </a:r>
            <a:r>
              <a:rPr lang="ja-JP" altLang="en-US" sz="1400" b="1" dirty="0">
                <a:cs typeface="メイリオ" panose="020B0604030504040204" pitchFamily="50" charset="-128"/>
              </a:rPr>
              <a:t>概要入力</a:t>
            </a:r>
            <a:endParaRPr lang="en-US" altLang="ja-JP" sz="1400" b="1" dirty="0">
              <a:cs typeface="メイリオ" panose="020B0604030504040204" pitchFamily="50" charset="-128"/>
            </a:endParaRPr>
          </a:p>
        </p:txBody>
      </p:sp>
      <p:sp>
        <p:nvSpPr>
          <p:cNvPr id="5" name="テキスト ボックス 4">
            <a:extLst>
              <a:ext uri="{FF2B5EF4-FFF2-40B4-BE49-F238E27FC236}">
                <a16:creationId xmlns:a16="http://schemas.microsoft.com/office/drawing/2014/main" id="{1B0FBFAF-9A6C-371D-6F02-7B0F92D3C53A}"/>
              </a:ext>
            </a:extLst>
          </p:cNvPr>
          <p:cNvSpPr txBox="1"/>
          <p:nvPr/>
        </p:nvSpPr>
        <p:spPr>
          <a:xfrm>
            <a:off x="6260011" y="1380387"/>
            <a:ext cx="5856453" cy="5170646"/>
          </a:xfrm>
          <a:prstGeom prst="rect">
            <a:avLst/>
          </a:prstGeom>
          <a:noFill/>
        </p:spPr>
        <p:txBody>
          <a:bodyPr wrap="square">
            <a:spAutoFit/>
          </a:bodyPr>
          <a:lstStyle/>
          <a:p>
            <a:r>
              <a:rPr lang="ja-JP" altLang="en-US" sz="1100" dirty="0">
                <a:solidFill>
                  <a:srgbClr val="FF0000"/>
                </a:solidFill>
                <a:latin typeface="Meiryo UI" panose="020B0604030504040204" pitchFamily="50" charset="-128"/>
                <a:ea typeface="Meiryo UI" panose="020B0604030504040204" pitchFamily="50" charset="-128"/>
              </a:rPr>
              <a:t>① </a:t>
            </a:r>
            <a:r>
              <a:rPr lang="ja-JP" altLang="en-US" sz="1100" dirty="0">
                <a:latin typeface="Meiryo UI" panose="020B0604030504040204" pitchFamily="50" charset="-128"/>
                <a:ea typeface="Meiryo UI" panose="020B0604030504040204" pitchFamily="50" charset="-128"/>
              </a:rPr>
              <a:t>自社のホームページをお持ちの場合は「あり」を選択し、</a:t>
            </a:r>
            <a:r>
              <a:rPr lang="en-US" altLang="ja-JP" sz="1100" dirty="0">
                <a:latin typeface="Meiryo UI" panose="020B0604030504040204" pitchFamily="50" charset="-128"/>
                <a:ea typeface="Meiryo UI" panose="020B0604030504040204" pitchFamily="50" charset="-128"/>
              </a:rPr>
              <a:t>URL</a:t>
            </a:r>
            <a:r>
              <a:rPr lang="ja-JP" altLang="en-US" sz="1100" dirty="0">
                <a:latin typeface="Meiryo UI" panose="020B0604030504040204" pitchFamily="50" charset="-128"/>
                <a:ea typeface="Meiryo UI" panose="020B0604030504040204" pitchFamily="50" charset="-128"/>
              </a:rPr>
              <a:t>を入力してください。 </a:t>
            </a:r>
            <a:endParaRPr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r>
              <a:rPr lang="ja-JP" altLang="en-US" sz="1100" dirty="0">
                <a:solidFill>
                  <a:srgbClr val="FF0000"/>
                </a:solidFill>
                <a:latin typeface="Meiryo UI" panose="020B0604030504040204" pitchFamily="50" charset="-128"/>
                <a:ea typeface="Meiryo UI" panose="020B0604030504040204" pitchFamily="50" charset="-128"/>
              </a:rPr>
              <a:t>② </a:t>
            </a:r>
            <a:r>
              <a:rPr lang="ja-JP" altLang="en-US" sz="1100" dirty="0">
                <a:latin typeface="Meiryo UI" panose="020B0604030504040204" pitchFamily="50" charset="-128"/>
                <a:ea typeface="Meiryo UI" panose="020B0604030504040204" pitchFamily="50" charset="-128"/>
              </a:rPr>
              <a:t>主たる業種</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該当する項目をチェックしてください。（参考資料をご確認ください。</a:t>
            </a:r>
            <a:r>
              <a:rPr lang="en-US" altLang="ja-JP" sz="1100" dirty="0">
                <a:latin typeface="Meiryo UI" panose="020B0604030504040204" pitchFamily="50" charset="-128"/>
                <a:ea typeface="Meiryo UI" panose="020B0604030504040204" pitchFamily="50" charset="-128"/>
              </a:rPr>
              <a:t>)</a:t>
            </a:r>
          </a:p>
          <a:p>
            <a:r>
              <a:rPr lang="en-US" altLang="ja-JP" sz="1100" dirty="0">
                <a:solidFill>
                  <a:srgbClr val="FF0000"/>
                </a:solidFill>
                <a:latin typeface="Meiryo UI" panose="020B0604030504040204" pitchFamily="50" charset="-128"/>
                <a:ea typeface="Meiryo UI" panose="020B0604030504040204" pitchFamily="50" charset="-128"/>
              </a:rPr>
              <a:t>※NPO</a:t>
            </a:r>
            <a:r>
              <a:rPr lang="ja-JP" altLang="en-US" sz="1100" dirty="0">
                <a:solidFill>
                  <a:srgbClr val="FF0000"/>
                </a:solidFill>
                <a:latin typeface="Meiryo UI" panose="020B0604030504040204" pitchFamily="50" charset="-128"/>
                <a:ea typeface="Meiryo UI" panose="020B0604030504040204" pitchFamily="50" charset="-128"/>
              </a:rPr>
              <a:t>法人の場合</a:t>
            </a:r>
            <a:endParaRPr lang="en-US" altLang="ja-JP" sz="1100" dirty="0">
              <a:solidFill>
                <a:srgbClr val="FF0000"/>
              </a:solidFill>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特定非営利活動法人</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主たる業種の選択不要</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を選択してください。</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認定特定非営利活動法人の確認</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該当する項目をチェックしてください。</a:t>
            </a:r>
            <a:endParaRPr lang="en-US" altLang="ja-JP" sz="1100" dirty="0">
              <a:latin typeface="Meiryo UI" panose="020B0604030504040204" pitchFamily="50" charset="-128"/>
              <a:ea typeface="Meiryo UI" panose="020B0604030504040204" pitchFamily="50" charset="-128"/>
            </a:endParaRPr>
          </a:p>
          <a:p>
            <a:br>
              <a:rPr lang="en-US" altLang="ja-JP" sz="1100" dirty="0">
                <a:latin typeface="Meiryo UI" panose="020B0604030504040204" pitchFamily="50" charset="-128"/>
                <a:ea typeface="Meiryo UI" panose="020B0604030504040204" pitchFamily="50" charset="-128"/>
              </a:rPr>
            </a:br>
            <a:r>
              <a:rPr lang="ja-JP" altLang="en-US" sz="1100" dirty="0">
                <a:solidFill>
                  <a:srgbClr val="FF0000"/>
                </a:solidFill>
                <a:latin typeface="Meiryo UI" panose="020B0604030504040204" pitchFamily="50" charset="-128"/>
                <a:ea typeface="Meiryo UI" panose="020B0604030504040204" pitchFamily="50" charset="-128"/>
              </a:rPr>
              <a:t>③ </a:t>
            </a:r>
            <a:r>
              <a:rPr lang="ja-JP" altLang="en-US" sz="1100" dirty="0">
                <a:latin typeface="Meiryo UI" panose="020B0604030504040204" pitchFamily="50" charset="-128"/>
                <a:ea typeface="Meiryo UI" panose="020B0604030504040204" pitchFamily="50" charset="-128"/>
              </a:rPr>
              <a:t>業種</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当てはまる業種を選択してください。（参考資料をご確認ください。）</a:t>
            </a:r>
            <a:endParaRPr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r>
              <a:rPr lang="ja-JP" altLang="en-US" sz="1100" dirty="0">
                <a:solidFill>
                  <a:srgbClr val="FF0000"/>
                </a:solidFill>
                <a:latin typeface="Meiryo UI" panose="020B0604030504040204" pitchFamily="50" charset="-128"/>
                <a:ea typeface="Meiryo UI" panose="020B0604030504040204" pitchFamily="50" charset="-128"/>
              </a:rPr>
              <a:t>④ </a:t>
            </a:r>
            <a:r>
              <a:rPr lang="ja-JP" altLang="en-US" sz="1100" dirty="0">
                <a:latin typeface="Meiryo UI" panose="020B0604030504040204" pitchFamily="50" charset="-128"/>
                <a:ea typeface="Meiryo UI" panose="020B0604030504040204" pitchFamily="50" charset="-128"/>
              </a:rPr>
              <a:t>常時使用する従業員数を半角数字で入力してください。 （参考資料をご確認ください。）</a:t>
            </a:r>
            <a:endParaRPr lang="en-US" altLang="ja-JP" sz="1100" dirty="0">
              <a:latin typeface="Meiryo UI" panose="020B0604030504040204" pitchFamily="50" charset="-128"/>
              <a:ea typeface="Meiryo UI" panose="020B0604030504040204" pitchFamily="50" charset="-128"/>
            </a:endParaRPr>
          </a:p>
          <a:p>
            <a:endParaRPr lang="en-US" altLang="ja-JP" sz="1100" dirty="0">
              <a:solidFill>
                <a:srgbClr val="FF0000"/>
              </a:solidFill>
              <a:latin typeface="Meiryo UI" panose="020B0604030504040204" pitchFamily="50" charset="-128"/>
              <a:ea typeface="Meiryo UI" panose="020B0604030504040204" pitchFamily="50" charset="-128"/>
            </a:endParaRPr>
          </a:p>
          <a:p>
            <a:r>
              <a:rPr lang="ja-JP" altLang="en-US" sz="1100" dirty="0">
                <a:solidFill>
                  <a:srgbClr val="FF0000"/>
                </a:solidFill>
                <a:latin typeface="Meiryo UI" panose="020B0604030504040204" pitchFamily="50" charset="-128"/>
                <a:ea typeface="Meiryo UI" panose="020B0604030504040204" pitchFamily="50" charset="-128"/>
              </a:rPr>
              <a:t>⑤ </a:t>
            </a:r>
            <a:r>
              <a:rPr lang="ja-JP" altLang="en-US" sz="1100" dirty="0">
                <a:latin typeface="Meiryo UI" panose="020B0604030504040204" pitchFamily="50" charset="-128"/>
                <a:ea typeface="Meiryo UI" panose="020B0604030504040204" pitchFamily="50" charset="-128"/>
              </a:rPr>
              <a:t>資本金額を半角数字で入力してください。（単位</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円）</a:t>
            </a:r>
            <a:endParaRPr lang="en-US" altLang="ja-JP" sz="1100" dirty="0">
              <a:latin typeface="Meiryo UI" panose="020B0604030504040204" pitchFamily="50" charset="-128"/>
              <a:ea typeface="Meiryo UI" panose="020B0604030504040204" pitchFamily="50" charset="-128"/>
            </a:endParaRPr>
          </a:p>
          <a:p>
            <a:r>
              <a:rPr lang="en-US" altLang="ja-JP" sz="1100" dirty="0">
                <a:solidFill>
                  <a:srgbClr val="FF0000"/>
                </a:solidFill>
                <a:latin typeface="Meiryo UI" panose="020B0604030504040204" pitchFamily="50" charset="-128"/>
                <a:ea typeface="Meiryo UI" panose="020B0604030504040204" pitchFamily="50" charset="-128"/>
              </a:rPr>
              <a:t>※</a:t>
            </a:r>
            <a:r>
              <a:rPr lang="ja-JP" altLang="en-US" sz="1100" dirty="0">
                <a:solidFill>
                  <a:srgbClr val="FF0000"/>
                </a:solidFill>
                <a:latin typeface="Meiryo UI" panose="020B0604030504040204" pitchFamily="50" charset="-128"/>
                <a:ea typeface="Meiryo UI" panose="020B0604030504040204" pitchFamily="50" charset="-128"/>
              </a:rPr>
              <a:t>法人のみ</a:t>
            </a:r>
            <a:endParaRPr lang="en-US" altLang="ja-JP" sz="1100" dirty="0">
              <a:solidFill>
                <a:srgbClr val="FF0000"/>
              </a:solidFill>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r>
              <a:rPr lang="ja-JP" altLang="en-US" sz="1100" dirty="0">
                <a:solidFill>
                  <a:srgbClr val="FF0000"/>
                </a:solidFill>
                <a:latin typeface="Meiryo UI" panose="020B0604030504040204" pitchFamily="50" charset="-128"/>
                <a:ea typeface="Meiryo UI" panose="020B0604030504040204" pitchFamily="50" charset="-128"/>
              </a:rPr>
              <a:t>⑥ </a:t>
            </a:r>
            <a:r>
              <a:rPr lang="ja-JP" altLang="en-US" sz="1100" dirty="0">
                <a:latin typeface="Meiryo UI" panose="020B0604030504040204" pitchFamily="50" charset="-128"/>
                <a:ea typeface="Meiryo UI" panose="020B0604030504040204" pitchFamily="50" charset="-128"/>
              </a:rPr>
              <a:t>設立した日が明確か否か：該当する項目をチェックしてください。</a:t>
            </a:r>
            <a:br>
              <a:rPr lang="en-US" altLang="ja-JP" sz="1100" dirty="0">
                <a:latin typeface="Meiryo UI" panose="020B0604030504040204" pitchFamily="50" charset="-128"/>
                <a:ea typeface="Meiryo UI" panose="020B0604030504040204" pitchFamily="50" charset="-128"/>
              </a:rPr>
            </a:b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「はい」を選択した場合は項目内のカレンダーボタンを押下し、設立年月日</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西暦）を選択してください。また、直接入力することも可能です。</a:t>
            </a:r>
            <a:endParaRPr lang="en-US" altLang="ja-JP" sz="1100" dirty="0">
              <a:latin typeface="Meiryo UI" panose="020B0604030504040204" pitchFamily="50" charset="-128"/>
              <a:ea typeface="Meiryo UI" panose="020B0604030504040204" pitchFamily="50" charset="-128"/>
            </a:endParaRPr>
          </a:p>
          <a:p>
            <a:r>
              <a:rPr lang="en-US" altLang="ja-JP" sz="1100" dirty="0">
                <a:solidFill>
                  <a:srgbClr val="FF0000"/>
                </a:solidFill>
                <a:latin typeface="Meiryo UI" panose="020B0604030504040204" pitchFamily="50" charset="-128"/>
                <a:ea typeface="Meiryo UI" panose="020B0604030504040204" pitchFamily="50" charset="-128"/>
              </a:rPr>
              <a:t>※</a:t>
            </a:r>
            <a:r>
              <a:rPr lang="ja-JP" altLang="en-US" sz="1100" dirty="0">
                <a:solidFill>
                  <a:srgbClr val="FF0000"/>
                </a:solidFill>
                <a:latin typeface="Meiryo UI" panose="020B0604030504040204" pitchFamily="50" charset="-128"/>
                <a:ea typeface="Meiryo UI" panose="020B0604030504040204" pitchFamily="50" charset="-128"/>
              </a:rPr>
              <a:t>法人の場合、⑥‘のみ表示されます。</a:t>
            </a:r>
            <a:endParaRPr lang="en-US" altLang="ja-JP" sz="1100" dirty="0">
              <a:solidFill>
                <a:srgbClr val="FF0000"/>
              </a:solidFill>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r>
              <a:rPr lang="ja-JP" altLang="en-US" sz="1100" dirty="0">
                <a:solidFill>
                  <a:srgbClr val="FF0000"/>
                </a:solidFill>
                <a:latin typeface="Meiryo UI" panose="020B0604030504040204" pitchFamily="50" charset="-128"/>
                <a:ea typeface="Meiryo UI" panose="020B0604030504040204" pitchFamily="50" charset="-128"/>
              </a:rPr>
              <a:t>⑦ </a:t>
            </a:r>
            <a:r>
              <a:rPr lang="ja-JP" altLang="en-US" sz="1100" dirty="0">
                <a:latin typeface="Meiryo UI" panose="020B0604030504040204" pitchFamily="50" charset="-128"/>
                <a:ea typeface="Meiryo UI" panose="020B0604030504040204" pitchFamily="50" charset="-128"/>
              </a:rPr>
              <a:t>事業所数を半角数字で入力してください。</a:t>
            </a:r>
            <a:endParaRPr lang="en-US" altLang="ja-JP" sz="1100" dirty="0">
              <a:solidFill>
                <a:srgbClr val="FF0000"/>
              </a:solidFill>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r>
              <a:rPr lang="ja-JP" altLang="en-US" sz="1100" dirty="0">
                <a:solidFill>
                  <a:srgbClr val="FF0000"/>
                </a:solidFill>
                <a:latin typeface="Meiryo UI" panose="020B0604030504040204" pitchFamily="50" charset="-128"/>
                <a:ea typeface="Meiryo UI" panose="020B0604030504040204" pitchFamily="50" charset="-128"/>
              </a:rPr>
              <a:t>⑧ </a:t>
            </a:r>
            <a:r>
              <a:rPr lang="ja-JP" altLang="en-US" sz="1100" dirty="0">
                <a:latin typeface="Meiryo UI" panose="020B0604030504040204" pitchFamily="50" charset="-128"/>
                <a:ea typeface="Meiryo UI" panose="020B0604030504040204" pitchFamily="50" charset="-128"/>
              </a:rPr>
              <a:t>補助事業実施場所の郵便番号及び住所を入力してください。</a:t>
            </a:r>
            <a:endParaRPr lang="en-US" altLang="ja-JP" sz="1100" dirty="0">
              <a:latin typeface="Meiryo UI" panose="020B0604030504040204" pitchFamily="50" charset="-128"/>
              <a:ea typeface="Meiryo UI" panose="020B0604030504040204" pitchFamily="50" charset="-128"/>
            </a:endParaRPr>
          </a:p>
          <a:p>
            <a:r>
              <a:rPr lang="ja-JP" altLang="en-US" sz="1100" dirty="0">
                <a:solidFill>
                  <a:srgbClr val="FF0000"/>
                </a:solidFill>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郵便番号は半角数字、住所は全角文字で入力してください。</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郵便番号を入力後、検索ボタンを押下することで、町域名までが自動入力されます。</a:t>
            </a:r>
            <a:endParaRPr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r>
              <a:rPr lang="ja-JP" altLang="en-US" sz="1100" dirty="0">
                <a:solidFill>
                  <a:srgbClr val="FF0000"/>
                </a:solidFill>
                <a:latin typeface="Meiryo UI" panose="020B0604030504040204" pitchFamily="50" charset="-128"/>
                <a:ea typeface="Meiryo UI" panose="020B0604030504040204" pitchFamily="50" charset="-128"/>
              </a:rPr>
              <a:t>⑨ </a:t>
            </a:r>
            <a:r>
              <a:rPr lang="ja-JP" altLang="en-US" sz="1100" dirty="0">
                <a:latin typeface="Meiryo UI" panose="020B0604030504040204" pitchFamily="50" charset="-128"/>
                <a:ea typeface="Meiryo UI" panose="020B0604030504040204" pitchFamily="50" charset="-128"/>
              </a:rPr>
              <a:t>決算期</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該当する項目をチェックしてください。</a:t>
            </a:r>
            <a:br>
              <a:rPr lang="en-US" altLang="ja-JP" sz="1100" dirty="0">
                <a:latin typeface="Meiryo UI" panose="020B0604030504040204" pitchFamily="50" charset="-128"/>
                <a:ea typeface="Meiryo UI" panose="020B0604030504040204" pitchFamily="50" charset="-128"/>
              </a:rPr>
            </a:br>
            <a:r>
              <a:rPr lang="ja-JP" altLang="en-US" sz="1100" dirty="0">
                <a:latin typeface="Meiryo UI" panose="020B0604030504040204" pitchFamily="50" charset="-128"/>
                <a:ea typeface="Meiryo UI" panose="020B0604030504040204" pitchFamily="50" charset="-128"/>
              </a:rPr>
              <a:t>  詳細について、個人事業主の方は</a:t>
            </a:r>
            <a:r>
              <a:rPr lang="en-US" altLang="ja-JP" sz="1100" dirty="0">
                <a:latin typeface="Meiryo UI" panose="020B0604030504040204" pitchFamily="50" charset="-128"/>
                <a:ea typeface="Meiryo UI" panose="020B0604030504040204" pitchFamily="50" charset="-128"/>
              </a:rPr>
              <a:t>P.14,15</a:t>
            </a:r>
            <a:r>
              <a:rPr lang="ja-JP" altLang="en-US" sz="1100" dirty="0">
                <a:latin typeface="Meiryo UI" panose="020B0604030504040204" pitchFamily="50" charset="-128"/>
                <a:ea typeface="Meiryo UI" panose="020B0604030504040204" pitchFamily="50" charset="-128"/>
              </a:rPr>
              <a:t>を、法人・</a:t>
            </a:r>
            <a:r>
              <a:rPr lang="en-US" altLang="ja-JP" sz="1100" dirty="0">
                <a:latin typeface="Meiryo UI" panose="020B0604030504040204" pitchFamily="50" charset="-128"/>
                <a:ea typeface="Meiryo UI" panose="020B0604030504040204" pitchFamily="50" charset="-128"/>
              </a:rPr>
              <a:t>NPO</a:t>
            </a:r>
            <a:r>
              <a:rPr lang="ja-JP" altLang="en-US" sz="1100" dirty="0">
                <a:latin typeface="Meiryo UI" panose="020B0604030504040204" pitchFamily="50" charset="-128"/>
                <a:ea typeface="Meiryo UI" panose="020B0604030504040204" pitchFamily="50" charset="-128"/>
              </a:rPr>
              <a:t>法人の方は</a:t>
            </a:r>
            <a:r>
              <a:rPr lang="en-US" altLang="ja-JP" sz="1100" dirty="0">
                <a:latin typeface="Meiryo UI" panose="020B0604030504040204" pitchFamily="50" charset="-128"/>
                <a:ea typeface="Meiryo UI" panose="020B0604030504040204" pitchFamily="50" charset="-128"/>
              </a:rPr>
              <a:t>P.16,17</a:t>
            </a:r>
            <a:r>
              <a:rPr lang="ja-JP" altLang="en-US" sz="1100" dirty="0">
                <a:latin typeface="Meiryo UI" panose="020B0604030504040204" pitchFamily="50" charset="-128"/>
                <a:ea typeface="Meiryo UI" panose="020B0604030504040204" pitchFamily="50" charset="-128"/>
              </a:rPr>
              <a:t>をご参照ください。</a:t>
            </a:r>
            <a:endParaRPr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参考資料 </a:t>
            </a:r>
            <a:r>
              <a:rPr lang="en-US" altLang="ja-JP" sz="1100" dirty="0">
                <a:latin typeface="Meiryo UI" panose="020B0604030504040204" pitchFamily="50" charset="-128"/>
                <a:ea typeface="Meiryo UI" panose="020B0604030504040204" pitchFamily="50" charset="-128"/>
              </a:rPr>
              <a:t>P.2</a:t>
            </a:r>
            <a:r>
              <a:rPr lang="ja-JP" altLang="en-US" sz="1100" dirty="0">
                <a:latin typeface="Meiryo UI" panose="020B0604030504040204" pitchFamily="50" charset="-128"/>
                <a:ea typeface="Meiryo UI" panose="020B0604030504040204" pitchFamily="50" charset="-128"/>
              </a:rPr>
              <a:t>（</a:t>
            </a:r>
            <a:r>
              <a:rPr lang="en-US" altLang="ja-JP" sz="1100" dirty="0">
                <a:hlinkClick r:id="rId5" tooltip="https://www.shokokai.or.jp/jizokuka_r1h/doc/kobo/r5_12/%e4%b8%80%e8%88%ac%e5%9e%8b_%e5%88%a5%e7%b4%99_%e5%8f%82%e8%80%83%e8%b3%87%e6%96%99_%e7%ac%ac12%e7%89%88.pdf"/>
              </a:rPr>
              <a:t>https://www.shokokai.or.jp/jizokuka_r1h/doc/kobo/r5_12/</a:t>
            </a:r>
            <a:r>
              <a:rPr lang="ja-JP" altLang="en-US" sz="1100" dirty="0">
                <a:hlinkClick r:id="rId5" tooltip="https://www.shokokai.or.jp/jizokuka_r1h/doc/kobo/r5_12/%e4%b8%80%e8%88%ac%e5%9e%8b_%e5%88%a5%e7%b4%99_%e5%8f%82%e8%80%83%e8%b3%87%e6%96%99_%e7%ac%ac12%e7%89%88.pdf"/>
              </a:rPr>
              <a:t>一般型</a:t>
            </a:r>
            <a:r>
              <a:rPr lang="en-US" altLang="ja-JP" sz="1100" dirty="0">
                <a:hlinkClick r:id="rId5" tooltip="https://www.shokokai.or.jp/jizokuka_r1h/doc/kobo/r5_12/%e4%b8%80%e8%88%ac%e5%9e%8b_%e5%88%a5%e7%b4%99_%e5%8f%82%e8%80%83%e8%b3%87%e6%96%99_%e7%ac%ac12%e7%89%88.pdf"/>
              </a:rPr>
              <a:t>_</a:t>
            </a:r>
            <a:r>
              <a:rPr lang="ja-JP" altLang="en-US" sz="1100" dirty="0">
                <a:hlinkClick r:id="rId5" tooltip="https://www.shokokai.or.jp/jizokuka_r1h/doc/kobo/r5_12/%e4%b8%80%e8%88%ac%e5%9e%8b_%e5%88%a5%e7%b4%99_%e5%8f%82%e8%80%83%e8%b3%87%e6%96%99_%e7%ac%ac12%e7%89%88.pdf"/>
              </a:rPr>
              <a:t>別紙</a:t>
            </a:r>
            <a:r>
              <a:rPr lang="en-US" altLang="ja-JP" sz="1100" dirty="0">
                <a:hlinkClick r:id="rId5" tooltip="https://www.shokokai.or.jp/jizokuka_r1h/doc/kobo/r5_12/%e4%b8%80%e8%88%ac%e5%9e%8b_%e5%88%a5%e7%b4%99_%e5%8f%82%e8%80%83%e8%b3%87%e6%96%99_%e7%ac%ac12%e7%89%88.pdf"/>
              </a:rPr>
              <a:t>_</a:t>
            </a:r>
            <a:r>
              <a:rPr lang="ja-JP" altLang="en-US" sz="1100" dirty="0">
                <a:hlinkClick r:id="rId5" tooltip="https://www.shokokai.or.jp/jizokuka_r1h/doc/kobo/r5_12/%e4%b8%80%e8%88%ac%e5%9e%8b_%e5%88%a5%e7%b4%99_%e5%8f%82%e8%80%83%e8%b3%87%e6%96%99_%e7%ac%ac12%e7%89%88.pdf"/>
              </a:rPr>
              <a:t>参考資料</a:t>
            </a:r>
            <a:r>
              <a:rPr lang="en-US" altLang="ja-JP" sz="1100" dirty="0">
                <a:hlinkClick r:id="rId5" tooltip="https://www.shokokai.or.jp/jizokuka_r1h/doc/kobo/r5_12/%e4%b8%80%e8%88%ac%e5%9e%8b_%e5%88%a5%e7%b4%99_%e5%8f%82%e8%80%83%e8%b3%87%e6%96%99_%e7%ac%ac12%e7%89%88.pdf"/>
              </a:rPr>
              <a:t>_</a:t>
            </a:r>
            <a:r>
              <a:rPr lang="ja-JP" altLang="en-US" sz="1100" dirty="0">
                <a:hlinkClick r:id="rId5" tooltip="https://www.shokokai.or.jp/jizokuka_r1h/doc/kobo/r5_12/%e4%b8%80%e8%88%ac%e5%9e%8b_%e5%88%a5%e7%b4%99_%e5%8f%82%e8%80%83%e8%b3%87%e6%96%99_%e7%ac%ac12%e7%89%88.pdf"/>
              </a:rPr>
              <a:t>第</a:t>
            </a:r>
            <a:r>
              <a:rPr lang="en-US" altLang="ja-JP" sz="1100" dirty="0">
                <a:hlinkClick r:id="rId5" tooltip="https://www.shokokai.or.jp/jizokuka_r1h/doc/kobo/r5_12/%e4%b8%80%e8%88%ac%e5%9e%8b_%e5%88%a5%e7%b4%99_%e5%8f%82%e8%80%83%e8%b3%87%e6%96%99_%e7%ac%ac12%e7%89%88.pdf"/>
              </a:rPr>
              <a:t>12</a:t>
            </a:r>
            <a:r>
              <a:rPr lang="ja-JP" altLang="en-US" sz="1100" dirty="0">
                <a:hlinkClick r:id="rId5" tooltip="https://www.shokokai.or.jp/jizokuka_r1h/doc/kobo/r5_12/%e4%b8%80%e8%88%ac%e5%9e%8b_%e5%88%a5%e7%b4%99_%e5%8f%82%e8%80%83%e8%b3%87%e6%96%99_%e7%ac%ac12%e7%89%88.pdf"/>
              </a:rPr>
              <a:t>版</a:t>
            </a:r>
            <a:r>
              <a:rPr lang="en-US" altLang="ja-JP" sz="1100" dirty="0">
                <a:hlinkClick r:id="rId5" tooltip="https://www.shokokai.or.jp/jizokuka_r1h/doc/kobo/r5_12/%e4%b8%80%e8%88%ac%e5%9e%8b_%e5%88%a5%e7%b4%99_%e5%8f%82%e8%80%83%e8%b3%87%e6%96%99_%e7%ac%ac12%e7%89%88.pdf"/>
              </a:rPr>
              <a:t>.pdf</a:t>
            </a:r>
            <a:r>
              <a:rPr lang="ja-JP" altLang="en-US" sz="1100" dirty="0">
                <a:latin typeface="Meiryo UI" panose="020B0604030504040204" pitchFamily="50" charset="-128"/>
                <a:ea typeface="Meiryo UI" panose="020B0604030504040204" pitchFamily="50" charset="-128"/>
              </a:rPr>
              <a:t>）</a:t>
            </a:r>
            <a:endParaRPr lang="en-US" altLang="ja-JP" sz="1100" dirty="0">
              <a:highlight>
                <a:srgbClr val="FFFF00"/>
              </a:highlight>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BA6F9192-4F1A-0C3E-37EF-39596E66BBA7}"/>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FEBB9B07-E8B2-7A03-B8B1-ED7719DC6D55}"/>
              </a:ext>
            </a:extLst>
          </p:cNvPr>
          <p:cNvSpPr/>
          <p:nvPr/>
        </p:nvSpPr>
        <p:spPr>
          <a:xfrm>
            <a:off x="6898640" y="725471"/>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応募者概要入力画面です。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応募者の概要情報を入力してください。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1442E1D0-041F-06D7-60BB-B6FDB15FE9FE}"/>
              </a:ext>
            </a:extLst>
          </p:cNvPr>
          <p:cNvSpPr/>
          <p:nvPr/>
        </p:nvSpPr>
        <p:spPr>
          <a:xfrm>
            <a:off x="6289280" y="725471"/>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9" name="図 8" descr="図形&#10;&#10;低い精度で自動的に生成された説明">
            <a:extLst>
              <a:ext uri="{FF2B5EF4-FFF2-40B4-BE49-F238E27FC236}">
                <a16:creationId xmlns:a16="http://schemas.microsoft.com/office/drawing/2014/main" id="{6E74435E-3D78-5CF1-A9E4-CC0B126703C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92202" y="804922"/>
            <a:ext cx="422924" cy="422924"/>
          </a:xfrm>
          <a:prstGeom prst="rect">
            <a:avLst/>
          </a:prstGeom>
        </p:spPr>
      </p:pic>
      <p:sp>
        <p:nvSpPr>
          <p:cNvPr id="24" name="角丸四角形 7">
            <a:extLst>
              <a:ext uri="{FF2B5EF4-FFF2-40B4-BE49-F238E27FC236}">
                <a16:creationId xmlns:a16="http://schemas.microsoft.com/office/drawing/2014/main" id="{735DE225-7D5C-4DC3-56B2-B3234145C66A}"/>
              </a:ext>
            </a:extLst>
          </p:cNvPr>
          <p:cNvSpPr/>
          <p:nvPr/>
        </p:nvSpPr>
        <p:spPr>
          <a:xfrm>
            <a:off x="1139775" y="5408101"/>
            <a:ext cx="3743723" cy="811488"/>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1" name="角丸四角形 7">
            <a:extLst>
              <a:ext uri="{FF2B5EF4-FFF2-40B4-BE49-F238E27FC236}">
                <a16:creationId xmlns:a16="http://schemas.microsoft.com/office/drawing/2014/main" id="{0D53A704-4DC7-A074-0451-D917853B39DB}"/>
              </a:ext>
            </a:extLst>
          </p:cNvPr>
          <p:cNvSpPr/>
          <p:nvPr/>
        </p:nvSpPr>
        <p:spPr>
          <a:xfrm>
            <a:off x="1139775" y="1889767"/>
            <a:ext cx="1290157" cy="323208"/>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2" name="角丸四角形 7">
            <a:extLst>
              <a:ext uri="{FF2B5EF4-FFF2-40B4-BE49-F238E27FC236}">
                <a16:creationId xmlns:a16="http://schemas.microsoft.com/office/drawing/2014/main" id="{AEDB997E-50B1-CF2C-D785-80C8A1954F14}"/>
              </a:ext>
            </a:extLst>
          </p:cNvPr>
          <p:cNvSpPr/>
          <p:nvPr/>
        </p:nvSpPr>
        <p:spPr>
          <a:xfrm>
            <a:off x="1139775" y="2259099"/>
            <a:ext cx="1290157" cy="393154"/>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4" name="角丸四角形 7">
            <a:extLst>
              <a:ext uri="{FF2B5EF4-FFF2-40B4-BE49-F238E27FC236}">
                <a16:creationId xmlns:a16="http://schemas.microsoft.com/office/drawing/2014/main" id="{70C400AD-58C0-7C48-601F-2047A02A2101}"/>
              </a:ext>
            </a:extLst>
          </p:cNvPr>
          <p:cNvSpPr/>
          <p:nvPr/>
        </p:nvSpPr>
        <p:spPr>
          <a:xfrm>
            <a:off x="1139775" y="2694488"/>
            <a:ext cx="1290157" cy="1694632"/>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5" name="角丸四角形 7">
            <a:extLst>
              <a:ext uri="{FF2B5EF4-FFF2-40B4-BE49-F238E27FC236}">
                <a16:creationId xmlns:a16="http://schemas.microsoft.com/office/drawing/2014/main" id="{49F0FE1C-529E-D3AD-5F11-89CF60C11984}"/>
              </a:ext>
            </a:extLst>
          </p:cNvPr>
          <p:cNvSpPr/>
          <p:nvPr/>
        </p:nvSpPr>
        <p:spPr>
          <a:xfrm>
            <a:off x="1139775" y="4431355"/>
            <a:ext cx="1923465" cy="252405"/>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6" name="角丸四角形 7">
            <a:extLst>
              <a:ext uri="{FF2B5EF4-FFF2-40B4-BE49-F238E27FC236}">
                <a16:creationId xmlns:a16="http://schemas.microsoft.com/office/drawing/2014/main" id="{B9064250-6205-6124-B8DD-2A1A5C35B9BC}"/>
              </a:ext>
            </a:extLst>
          </p:cNvPr>
          <p:cNvSpPr/>
          <p:nvPr/>
        </p:nvSpPr>
        <p:spPr>
          <a:xfrm>
            <a:off x="1139775" y="4718269"/>
            <a:ext cx="1923465" cy="358578"/>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9" name="角丸四角形 7">
            <a:extLst>
              <a:ext uri="{FF2B5EF4-FFF2-40B4-BE49-F238E27FC236}">
                <a16:creationId xmlns:a16="http://schemas.microsoft.com/office/drawing/2014/main" id="{2451737B-EE40-8532-7055-F64252DEC3EA}"/>
              </a:ext>
            </a:extLst>
          </p:cNvPr>
          <p:cNvSpPr/>
          <p:nvPr/>
        </p:nvSpPr>
        <p:spPr>
          <a:xfrm>
            <a:off x="1139775" y="5111356"/>
            <a:ext cx="1923465" cy="272652"/>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0" name="角丸四角形 7">
            <a:extLst>
              <a:ext uri="{FF2B5EF4-FFF2-40B4-BE49-F238E27FC236}">
                <a16:creationId xmlns:a16="http://schemas.microsoft.com/office/drawing/2014/main" id="{9BD93651-5357-7E1A-5DF6-CA443A28841E}"/>
              </a:ext>
            </a:extLst>
          </p:cNvPr>
          <p:cNvSpPr/>
          <p:nvPr/>
        </p:nvSpPr>
        <p:spPr>
          <a:xfrm>
            <a:off x="1139775" y="6266316"/>
            <a:ext cx="3743723" cy="375623"/>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1" name="テキスト ボックス 40">
            <a:extLst>
              <a:ext uri="{FF2B5EF4-FFF2-40B4-BE49-F238E27FC236}">
                <a16:creationId xmlns:a16="http://schemas.microsoft.com/office/drawing/2014/main" id="{DCEFCA9A-2D01-2163-9B71-BD54A11E978C}"/>
              </a:ext>
            </a:extLst>
          </p:cNvPr>
          <p:cNvSpPr txBox="1">
            <a:spLocks/>
          </p:cNvSpPr>
          <p:nvPr/>
        </p:nvSpPr>
        <p:spPr>
          <a:xfrm>
            <a:off x="724277" y="2271010"/>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sp>
        <p:nvSpPr>
          <p:cNvPr id="42" name="テキスト ボックス 41">
            <a:extLst>
              <a:ext uri="{FF2B5EF4-FFF2-40B4-BE49-F238E27FC236}">
                <a16:creationId xmlns:a16="http://schemas.microsoft.com/office/drawing/2014/main" id="{1909ABF1-C4B4-217D-D448-F52169197E13}"/>
              </a:ext>
            </a:extLst>
          </p:cNvPr>
          <p:cNvSpPr txBox="1">
            <a:spLocks/>
          </p:cNvSpPr>
          <p:nvPr/>
        </p:nvSpPr>
        <p:spPr>
          <a:xfrm>
            <a:off x="724277" y="2751389"/>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③</a:t>
            </a:r>
            <a:endParaRPr kumimoji="1" lang="ja-JP" altLang="en-US" dirty="0"/>
          </a:p>
        </p:txBody>
      </p:sp>
      <p:sp>
        <p:nvSpPr>
          <p:cNvPr id="43" name="テキスト ボックス 42">
            <a:extLst>
              <a:ext uri="{FF2B5EF4-FFF2-40B4-BE49-F238E27FC236}">
                <a16:creationId xmlns:a16="http://schemas.microsoft.com/office/drawing/2014/main" id="{9A0081D3-56D5-82BB-D2C5-FE48F130F41E}"/>
              </a:ext>
            </a:extLst>
          </p:cNvPr>
          <p:cNvSpPr txBox="1">
            <a:spLocks/>
          </p:cNvSpPr>
          <p:nvPr/>
        </p:nvSpPr>
        <p:spPr>
          <a:xfrm>
            <a:off x="724277" y="4389120"/>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④</a:t>
            </a:r>
            <a:endParaRPr kumimoji="1" lang="ja-JP" altLang="en-US" dirty="0"/>
          </a:p>
        </p:txBody>
      </p:sp>
      <p:grpSp>
        <p:nvGrpSpPr>
          <p:cNvPr id="17" name="グループ化 16">
            <a:extLst>
              <a:ext uri="{FF2B5EF4-FFF2-40B4-BE49-F238E27FC236}">
                <a16:creationId xmlns:a16="http://schemas.microsoft.com/office/drawing/2014/main" id="{D8B0004D-4C75-E566-FFF9-23548D7DC52F}"/>
              </a:ext>
            </a:extLst>
          </p:cNvPr>
          <p:cNvGrpSpPr/>
          <p:nvPr/>
        </p:nvGrpSpPr>
        <p:grpSpPr>
          <a:xfrm>
            <a:off x="3604386" y="3529025"/>
            <a:ext cx="1954832" cy="635980"/>
            <a:chOff x="3205435" y="4166696"/>
            <a:chExt cx="2890565" cy="846488"/>
          </a:xfrm>
        </p:grpSpPr>
        <p:pic>
          <p:nvPicPr>
            <p:cNvPr id="38" name="図 37">
              <a:extLst>
                <a:ext uri="{FF2B5EF4-FFF2-40B4-BE49-F238E27FC236}">
                  <a16:creationId xmlns:a16="http://schemas.microsoft.com/office/drawing/2014/main" id="{BC9E43E1-C1EC-1B7D-B6A3-13358842593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313459" y="4555222"/>
              <a:ext cx="2418950" cy="351949"/>
            </a:xfrm>
            <a:prstGeom prst="rect">
              <a:avLst/>
            </a:prstGeom>
          </p:spPr>
        </p:pic>
        <p:sp>
          <p:nvSpPr>
            <p:cNvPr id="37" name="角丸四角形 7">
              <a:extLst>
                <a:ext uri="{FF2B5EF4-FFF2-40B4-BE49-F238E27FC236}">
                  <a16:creationId xmlns:a16="http://schemas.microsoft.com/office/drawing/2014/main" id="{18AD88DA-9416-4AE6-3498-E0A426E1E50F}"/>
                </a:ext>
              </a:extLst>
            </p:cNvPr>
            <p:cNvSpPr/>
            <p:nvPr/>
          </p:nvSpPr>
          <p:spPr>
            <a:xfrm>
              <a:off x="3309607" y="4555222"/>
              <a:ext cx="2418950" cy="457962"/>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5" name="テキスト ボックス 44">
              <a:extLst>
                <a:ext uri="{FF2B5EF4-FFF2-40B4-BE49-F238E27FC236}">
                  <a16:creationId xmlns:a16="http://schemas.microsoft.com/office/drawing/2014/main" id="{F4E059F4-3CD8-9014-81B6-3530776190E3}"/>
                </a:ext>
              </a:extLst>
            </p:cNvPr>
            <p:cNvSpPr txBox="1"/>
            <p:nvPr/>
          </p:nvSpPr>
          <p:spPr>
            <a:xfrm>
              <a:off x="3205435" y="4166696"/>
              <a:ext cx="2890565" cy="450615"/>
            </a:xfrm>
            <a:prstGeom prst="rect">
              <a:avLst/>
            </a:prstGeom>
            <a:noFill/>
          </p:spPr>
          <p:txBody>
            <a:bodyPr wrap="square">
              <a:spAutoFit/>
            </a:bodyPr>
            <a:lstStyle/>
            <a:p>
              <a:r>
                <a:rPr kumimoji="1" lang="ja-JP" altLang="en-US" sz="1600" dirty="0">
                  <a:solidFill>
                    <a:srgbClr val="FF0000"/>
                  </a:solidFill>
                  <a:latin typeface="Meiryo UI"/>
                  <a:ea typeface="Meiryo UI"/>
                </a:rPr>
                <a:t>⑤法人のみ</a:t>
              </a:r>
              <a:endParaRPr kumimoji="1" lang="ja-JP" altLang="en-US" sz="1600" dirty="0"/>
            </a:p>
          </p:txBody>
        </p:sp>
      </p:grpSp>
      <p:sp>
        <p:nvSpPr>
          <p:cNvPr id="46" name="テキスト ボックス 45">
            <a:extLst>
              <a:ext uri="{FF2B5EF4-FFF2-40B4-BE49-F238E27FC236}">
                <a16:creationId xmlns:a16="http://schemas.microsoft.com/office/drawing/2014/main" id="{21454126-2BFB-F6C2-83DF-B68961484707}"/>
              </a:ext>
            </a:extLst>
          </p:cNvPr>
          <p:cNvSpPr txBox="1">
            <a:spLocks/>
          </p:cNvSpPr>
          <p:nvPr/>
        </p:nvSpPr>
        <p:spPr>
          <a:xfrm>
            <a:off x="724277" y="5067184"/>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⑦</a:t>
            </a:r>
            <a:endParaRPr kumimoji="1" lang="ja-JP" altLang="en-US" dirty="0"/>
          </a:p>
        </p:txBody>
      </p:sp>
      <p:sp>
        <p:nvSpPr>
          <p:cNvPr id="47" name="テキスト ボックス 46">
            <a:extLst>
              <a:ext uri="{FF2B5EF4-FFF2-40B4-BE49-F238E27FC236}">
                <a16:creationId xmlns:a16="http://schemas.microsoft.com/office/drawing/2014/main" id="{EF6D1CAE-983A-5C55-473F-A6715169D599}"/>
              </a:ext>
            </a:extLst>
          </p:cNvPr>
          <p:cNvSpPr txBox="1">
            <a:spLocks/>
          </p:cNvSpPr>
          <p:nvPr/>
        </p:nvSpPr>
        <p:spPr>
          <a:xfrm>
            <a:off x="724277" y="5534983"/>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⑧</a:t>
            </a:r>
            <a:endParaRPr kumimoji="1" lang="ja-JP" altLang="en-US" dirty="0"/>
          </a:p>
        </p:txBody>
      </p:sp>
      <p:sp>
        <p:nvSpPr>
          <p:cNvPr id="48" name="テキスト ボックス 47">
            <a:extLst>
              <a:ext uri="{FF2B5EF4-FFF2-40B4-BE49-F238E27FC236}">
                <a16:creationId xmlns:a16="http://schemas.microsoft.com/office/drawing/2014/main" id="{42E55BBE-2090-AEC5-A3BF-03EA66180412}"/>
              </a:ext>
            </a:extLst>
          </p:cNvPr>
          <p:cNvSpPr txBox="1">
            <a:spLocks/>
          </p:cNvSpPr>
          <p:nvPr/>
        </p:nvSpPr>
        <p:spPr>
          <a:xfrm>
            <a:off x="724277" y="6226674"/>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⑨</a:t>
            </a:r>
            <a:endParaRPr kumimoji="1" lang="ja-JP" altLang="en-US" dirty="0"/>
          </a:p>
        </p:txBody>
      </p:sp>
      <p:sp>
        <p:nvSpPr>
          <p:cNvPr id="49" name="テキスト ボックス 48">
            <a:extLst>
              <a:ext uri="{FF2B5EF4-FFF2-40B4-BE49-F238E27FC236}">
                <a16:creationId xmlns:a16="http://schemas.microsoft.com/office/drawing/2014/main" id="{7079CD14-503B-6C14-E3A2-5947FDCAE3D3}"/>
              </a:ext>
            </a:extLst>
          </p:cNvPr>
          <p:cNvSpPr txBox="1">
            <a:spLocks/>
          </p:cNvSpPr>
          <p:nvPr/>
        </p:nvSpPr>
        <p:spPr>
          <a:xfrm>
            <a:off x="724277" y="4734966"/>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⑥</a:t>
            </a:r>
            <a:endParaRPr kumimoji="1" lang="ja-JP" altLang="en-US" dirty="0"/>
          </a:p>
        </p:txBody>
      </p:sp>
      <p:grpSp>
        <p:nvGrpSpPr>
          <p:cNvPr id="15" name="グループ化 14">
            <a:extLst>
              <a:ext uri="{FF2B5EF4-FFF2-40B4-BE49-F238E27FC236}">
                <a16:creationId xmlns:a16="http://schemas.microsoft.com/office/drawing/2014/main" id="{0FBD94CD-4068-B302-E5B2-1DB1D8EC5013}"/>
              </a:ext>
            </a:extLst>
          </p:cNvPr>
          <p:cNvGrpSpPr/>
          <p:nvPr/>
        </p:nvGrpSpPr>
        <p:grpSpPr>
          <a:xfrm>
            <a:off x="3520621" y="1889092"/>
            <a:ext cx="2235627" cy="1277762"/>
            <a:chOff x="2778789" y="1769874"/>
            <a:chExt cx="2762277" cy="1659126"/>
          </a:xfrm>
        </p:grpSpPr>
        <p:grpSp>
          <p:nvGrpSpPr>
            <p:cNvPr id="13" name="グループ化 12">
              <a:extLst>
                <a:ext uri="{FF2B5EF4-FFF2-40B4-BE49-F238E27FC236}">
                  <a16:creationId xmlns:a16="http://schemas.microsoft.com/office/drawing/2014/main" id="{5ED118A7-4EAF-ECE0-9A79-7EFD1D268E9D}"/>
                </a:ext>
              </a:extLst>
            </p:cNvPr>
            <p:cNvGrpSpPr/>
            <p:nvPr/>
          </p:nvGrpSpPr>
          <p:grpSpPr>
            <a:xfrm>
              <a:off x="2778789" y="1769874"/>
              <a:ext cx="2762277" cy="1659126"/>
              <a:chOff x="2762252" y="1724390"/>
              <a:chExt cx="3203644" cy="2146787"/>
            </a:xfrm>
          </p:grpSpPr>
          <p:pic>
            <p:nvPicPr>
              <p:cNvPr id="28" name="Picture 27">
                <a:extLst>
                  <a:ext uri="{FF2B5EF4-FFF2-40B4-BE49-F238E27FC236}">
                    <a16:creationId xmlns:a16="http://schemas.microsoft.com/office/drawing/2014/main" id="{4ACD239B-9E6F-C21C-D5FF-8F97750DC70B}"/>
                  </a:ext>
                </a:extLst>
              </p:cNvPr>
              <p:cNvPicPr>
                <a:picLocks noChangeAspect="1"/>
              </p:cNvPicPr>
              <p:nvPr/>
            </p:nvPicPr>
            <p:blipFill>
              <a:blip r:embed="rId8"/>
              <a:stretch>
                <a:fillRect/>
              </a:stretch>
            </p:blipFill>
            <p:spPr>
              <a:xfrm>
                <a:off x="2932771" y="2259099"/>
                <a:ext cx="2907242" cy="1612078"/>
              </a:xfrm>
              <a:prstGeom prst="rect">
                <a:avLst/>
              </a:prstGeom>
            </p:spPr>
          </p:pic>
          <p:sp>
            <p:nvSpPr>
              <p:cNvPr id="33" name="テキスト ボックス 32">
                <a:extLst>
                  <a:ext uri="{FF2B5EF4-FFF2-40B4-BE49-F238E27FC236}">
                    <a16:creationId xmlns:a16="http://schemas.microsoft.com/office/drawing/2014/main" id="{F035D5DD-E856-7314-54AB-9557D4F5A574}"/>
                  </a:ext>
                </a:extLst>
              </p:cNvPr>
              <p:cNvSpPr txBox="1"/>
              <p:nvPr/>
            </p:nvSpPr>
            <p:spPr>
              <a:xfrm>
                <a:off x="2762252" y="1724390"/>
                <a:ext cx="3203644" cy="568810"/>
              </a:xfrm>
              <a:prstGeom prst="rect">
                <a:avLst/>
              </a:prstGeom>
              <a:noFill/>
            </p:spPr>
            <p:txBody>
              <a:bodyPr wrap="square">
                <a:spAutoFit/>
              </a:bodyPr>
              <a:lstStyle/>
              <a:p>
                <a:r>
                  <a:rPr kumimoji="1" lang="en-US" altLang="ja-JP" sz="1600" dirty="0">
                    <a:solidFill>
                      <a:srgbClr val="FF0000"/>
                    </a:solidFill>
                    <a:latin typeface="Meiryo UI"/>
                    <a:ea typeface="Meiryo UI"/>
                  </a:rPr>
                  <a:t>※</a:t>
                </a:r>
                <a:r>
                  <a:rPr kumimoji="1" lang="ja-JP" altLang="en-US" sz="1600" dirty="0">
                    <a:solidFill>
                      <a:srgbClr val="FF0000"/>
                    </a:solidFill>
                    <a:latin typeface="Meiryo UI"/>
                    <a:ea typeface="Meiryo UI"/>
                  </a:rPr>
                  <a:t>②</a:t>
                </a:r>
                <a:r>
                  <a:rPr kumimoji="1" lang="en-US" altLang="ja-JP" sz="1600" dirty="0">
                    <a:solidFill>
                      <a:srgbClr val="FF0000"/>
                    </a:solidFill>
                    <a:latin typeface="Meiryo UI"/>
                    <a:ea typeface="Meiryo UI"/>
                  </a:rPr>
                  <a:t>NPO</a:t>
                </a:r>
                <a:r>
                  <a:rPr kumimoji="1" lang="ja-JP" altLang="en-US" sz="1600" dirty="0">
                    <a:solidFill>
                      <a:srgbClr val="FF0000"/>
                    </a:solidFill>
                    <a:latin typeface="Meiryo UI"/>
                    <a:ea typeface="Meiryo UI"/>
                  </a:rPr>
                  <a:t>法人の場合</a:t>
                </a:r>
                <a:endParaRPr kumimoji="1" lang="ja-JP" altLang="en-US" sz="1600" dirty="0"/>
              </a:p>
            </p:txBody>
          </p:sp>
        </p:grpSp>
        <p:sp>
          <p:nvSpPr>
            <p:cNvPr id="14" name="角丸四角形 7">
              <a:extLst>
                <a:ext uri="{FF2B5EF4-FFF2-40B4-BE49-F238E27FC236}">
                  <a16:creationId xmlns:a16="http://schemas.microsoft.com/office/drawing/2014/main" id="{DAC6CA54-95BA-6219-D3D1-75A86591142D}"/>
                </a:ext>
              </a:extLst>
            </p:cNvPr>
            <p:cNvSpPr/>
            <p:nvPr/>
          </p:nvSpPr>
          <p:spPr>
            <a:xfrm>
              <a:off x="2963234" y="2706602"/>
              <a:ext cx="1920264" cy="161981"/>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grpSp>
      <p:sp>
        <p:nvSpPr>
          <p:cNvPr id="19" name="正方形/長方形 18">
            <a:extLst>
              <a:ext uri="{FF2B5EF4-FFF2-40B4-BE49-F238E27FC236}">
                <a16:creationId xmlns:a16="http://schemas.microsoft.com/office/drawing/2014/main" id="{E8FD68E2-830C-BC87-C4F5-7CDE9E692CF6}"/>
              </a:ext>
            </a:extLst>
          </p:cNvPr>
          <p:cNvSpPr/>
          <p:nvPr/>
        </p:nvSpPr>
        <p:spPr>
          <a:xfrm>
            <a:off x="3665995" y="4893638"/>
            <a:ext cx="1502834" cy="87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grpSp>
        <p:nvGrpSpPr>
          <p:cNvPr id="44" name="グループ化 43">
            <a:extLst>
              <a:ext uri="{FF2B5EF4-FFF2-40B4-BE49-F238E27FC236}">
                <a16:creationId xmlns:a16="http://schemas.microsoft.com/office/drawing/2014/main" id="{E86D9BBB-F6C5-F230-C932-D51578A83684}"/>
              </a:ext>
            </a:extLst>
          </p:cNvPr>
          <p:cNvGrpSpPr/>
          <p:nvPr/>
        </p:nvGrpSpPr>
        <p:grpSpPr>
          <a:xfrm>
            <a:off x="3597362" y="4360026"/>
            <a:ext cx="2386912" cy="749896"/>
            <a:chOff x="3441332" y="4041424"/>
            <a:chExt cx="2118289" cy="539667"/>
          </a:xfrm>
        </p:grpSpPr>
        <p:pic>
          <p:nvPicPr>
            <p:cNvPr id="12" name="図 11">
              <a:extLst>
                <a:ext uri="{FF2B5EF4-FFF2-40B4-BE49-F238E27FC236}">
                  <a16:creationId xmlns:a16="http://schemas.microsoft.com/office/drawing/2014/main" id="{338716CB-2F42-7AC4-8275-C75A6FB32A05}"/>
                </a:ext>
              </a:extLst>
            </p:cNvPr>
            <p:cNvPicPr>
              <a:picLocks noChangeAspect="1"/>
            </p:cNvPicPr>
            <p:nvPr/>
          </p:nvPicPr>
          <p:blipFill rotWithShape="1">
            <a:blip r:embed="rId9"/>
            <a:srcRect l="3184" t="-691" r="4157" b="12733"/>
            <a:stretch/>
          </p:blipFill>
          <p:spPr>
            <a:xfrm>
              <a:off x="3572861" y="4244510"/>
              <a:ext cx="1950694" cy="328570"/>
            </a:xfrm>
            <a:prstGeom prst="rect">
              <a:avLst/>
            </a:prstGeom>
          </p:spPr>
        </p:pic>
        <p:grpSp>
          <p:nvGrpSpPr>
            <p:cNvPr id="27" name="グループ化 26">
              <a:extLst>
                <a:ext uri="{FF2B5EF4-FFF2-40B4-BE49-F238E27FC236}">
                  <a16:creationId xmlns:a16="http://schemas.microsoft.com/office/drawing/2014/main" id="{1EE468F3-2DAD-30A2-D20A-5D580A0F9C08}"/>
                </a:ext>
              </a:extLst>
            </p:cNvPr>
            <p:cNvGrpSpPr/>
            <p:nvPr/>
          </p:nvGrpSpPr>
          <p:grpSpPr>
            <a:xfrm>
              <a:off x="3441332" y="4041424"/>
              <a:ext cx="2118289" cy="539667"/>
              <a:chOff x="3498585" y="4479082"/>
              <a:chExt cx="2118289" cy="539667"/>
            </a:xfrm>
          </p:grpSpPr>
          <p:sp>
            <p:nvSpPr>
              <p:cNvPr id="18" name="角丸四角形 7">
                <a:extLst>
                  <a:ext uri="{FF2B5EF4-FFF2-40B4-BE49-F238E27FC236}">
                    <a16:creationId xmlns:a16="http://schemas.microsoft.com/office/drawing/2014/main" id="{24980E9B-6FC8-97EC-2E74-E37F2028163D}"/>
                  </a:ext>
                </a:extLst>
              </p:cNvPr>
              <p:cNvSpPr/>
              <p:nvPr/>
            </p:nvSpPr>
            <p:spPr>
              <a:xfrm>
                <a:off x="3564099" y="4712542"/>
                <a:ext cx="2052775" cy="306207"/>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B9BF9602-27FE-2361-7412-DA4A8BB79B0B}"/>
                  </a:ext>
                </a:extLst>
              </p:cNvPr>
              <p:cNvSpPr txBox="1"/>
              <p:nvPr/>
            </p:nvSpPr>
            <p:spPr>
              <a:xfrm>
                <a:off x="3498585" y="4479082"/>
                <a:ext cx="1954832" cy="243643"/>
              </a:xfrm>
              <a:prstGeom prst="rect">
                <a:avLst/>
              </a:prstGeom>
              <a:noFill/>
            </p:spPr>
            <p:txBody>
              <a:bodyPr wrap="square">
                <a:spAutoFit/>
              </a:bodyPr>
              <a:lstStyle/>
              <a:p>
                <a:r>
                  <a:rPr lang="ja-JP" altLang="en-US" sz="1600" dirty="0">
                    <a:solidFill>
                      <a:srgbClr val="FF0000"/>
                    </a:solidFill>
                    <a:latin typeface="Meiryo UI"/>
                    <a:ea typeface="Meiryo UI"/>
                  </a:rPr>
                  <a:t>⑥‘</a:t>
                </a:r>
                <a:endParaRPr kumimoji="1" lang="ja-JP" altLang="en-US" sz="1600" dirty="0"/>
              </a:p>
            </p:txBody>
          </p:sp>
        </p:grpSp>
      </p:grpSp>
    </p:spTree>
    <p:extLst>
      <p:ext uri="{BB962C8B-B14F-4D97-AF65-F5344CB8AC3E}">
        <p14:creationId xmlns:p14="http://schemas.microsoft.com/office/powerpoint/2010/main" val="1153654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016005-3913-01FA-4A8F-C17777E7B7A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48555" y="1290556"/>
            <a:ext cx="2366727" cy="9001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テキスト プレースホルダ 38">
            <a:extLst>
              <a:ext uri="{FF2B5EF4-FFF2-40B4-BE49-F238E27FC236}">
                <a16:creationId xmlns:a16="http://schemas.microsoft.com/office/drawing/2014/main" id="{DEA51A21-CF02-642D-A4BE-5916F701D43D}"/>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a:cs typeface="メイリオ" panose="020B0604030504040204" pitchFamily="50" charset="-128"/>
              </a:rPr>
              <a:t>応募者</a:t>
            </a:r>
            <a:r>
              <a:rPr lang="ja-JP" altLang="en-US" sz="1400" b="1" dirty="0">
                <a:cs typeface="メイリオ" panose="020B0604030504040204" pitchFamily="50" charset="-128"/>
              </a:rPr>
              <a:t>概要入力（個人事業主の場合）</a:t>
            </a:r>
            <a:endParaRPr lang="en-US" altLang="ja-JP" sz="1400" b="1" dirty="0">
              <a:cs typeface="メイリオ" panose="020B0604030504040204" pitchFamily="50" charset="-128"/>
            </a:endParaRPr>
          </a:p>
        </p:txBody>
      </p:sp>
      <p:sp>
        <p:nvSpPr>
          <p:cNvPr id="5" name="テキスト ボックス 4">
            <a:extLst>
              <a:ext uri="{FF2B5EF4-FFF2-40B4-BE49-F238E27FC236}">
                <a16:creationId xmlns:a16="http://schemas.microsoft.com/office/drawing/2014/main" id="{1B0FBFAF-9A6C-371D-6F02-7B0F92D3C53A}"/>
              </a:ext>
            </a:extLst>
          </p:cNvPr>
          <p:cNvSpPr txBox="1"/>
          <p:nvPr/>
        </p:nvSpPr>
        <p:spPr>
          <a:xfrm>
            <a:off x="6112604" y="1482661"/>
            <a:ext cx="5998732" cy="4811574"/>
          </a:xfrm>
          <a:prstGeom prst="rect">
            <a:avLst/>
          </a:prstGeom>
          <a:noFill/>
        </p:spPr>
        <p:txBody>
          <a:bodyPr wrap="square" lIns="91440" tIns="45720" rIns="91440" bIns="45720" anchor="t">
            <a:spAutoFit/>
          </a:bodyPr>
          <a:lstStyle/>
          <a:p>
            <a:r>
              <a:rPr lang="ja-JP" altLang="en-US" sz="1400" dirty="0">
                <a:latin typeface="Meiryo UI"/>
                <a:ea typeface="Meiryo UI"/>
              </a:rPr>
              <a:t>　</a:t>
            </a:r>
            <a:r>
              <a:rPr lang="en-US" altLang="ja-JP" sz="1400" dirty="0">
                <a:latin typeface="Meiryo UI"/>
                <a:ea typeface="Meiryo UI"/>
              </a:rPr>
              <a:t>※</a:t>
            </a:r>
            <a:r>
              <a:rPr lang="ja-JP" altLang="en-US" sz="1400" dirty="0">
                <a:latin typeface="Meiryo UI"/>
                <a:ea typeface="Meiryo UI"/>
              </a:rPr>
              <a:t>インボイス特例を選択した方は、</a:t>
            </a:r>
            <a:r>
              <a:rPr lang="en-US" altLang="ja-JP" sz="1400" b="1" u="sng" dirty="0">
                <a:solidFill>
                  <a:srgbClr val="FF0000"/>
                </a:solidFill>
                <a:latin typeface="Meiryo UI"/>
                <a:ea typeface="Meiryo UI"/>
              </a:rPr>
              <a:t>P.18</a:t>
            </a:r>
            <a:r>
              <a:rPr lang="ja-JP" altLang="en-US" sz="1400" dirty="0">
                <a:latin typeface="Meiryo UI"/>
                <a:ea typeface="Meiryo UI"/>
              </a:rPr>
              <a:t>もご確認ください。</a:t>
            </a:r>
            <a:endParaRPr lang="en-US" altLang="ja-JP" sz="1400" dirty="0">
              <a:latin typeface="Meiryo UI"/>
              <a:ea typeface="Meiryo UI"/>
            </a:endParaRPr>
          </a:p>
          <a:p>
            <a:endParaRPr lang="en-US" altLang="ja-JP" sz="14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⑨ </a:t>
            </a:r>
            <a:r>
              <a:rPr lang="ja-JP" altLang="en-US" sz="1400" dirty="0">
                <a:latin typeface="Meiryo UI" panose="020B0604030504040204" pitchFamily="50" charset="-128"/>
                <a:ea typeface="Meiryo UI" panose="020B0604030504040204" pitchFamily="50" charset="-128"/>
              </a:rPr>
              <a:t>決算期</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該当する項目をチェックしてください。</a:t>
            </a:r>
            <a:endParaRPr lang="en-US" altLang="ja-JP" sz="1400" dirty="0">
              <a:latin typeface="Meiryo UI" panose="020B0604030504040204" pitchFamily="50" charset="-128"/>
              <a:ea typeface="Meiryo UI" panose="020B0604030504040204" pitchFamily="50" charset="-128"/>
            </a:endParaRPr>
          </a:p>
          <a:p>
            <a:pPr lvl="1"/>
            <a:r>
              <a:rPr lang="ja-JP" altLang="en-US" sz="140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いいえ</a:t>
            </a:r>
            <a:r>
              <a:rPr lang="ja-JP" altLang="en-US" sz="1400" dirty="0">
                <a:latin typeface="Meiryo UI" panose="020B0604030504040204" pitchFamily="50" charset="-128"/>
                <a:ea typeface="Meiryo UI" panose="020B0604030504040204" pitchFamily="50" charset="-128"/>
              </a:rPr>
              <a:t>」と選択した場合は、</a:t>
            </a:r>
            <a:r>
              <a:rPr lang="en-US" altLang="ja-JP" sz="1400" b="1" u="sng" dirty="0">
                <a:solidFill>
                  <a:srgbClr val="FF0000"/>
                </a:solidFill>
                <a:latin typeface="Meiryo UI" panose="020B0604030504040204" pitchFamily="50" charset="-128"/>
                <a:ea typeface="Meiryo UI" panose="020B0604030504040204" pitchFamily="50" charset="-128"/>
              </a:rPr>
              <a:t>P.15</a:t>
            </a:r>
            <a:r>
              <a:rPr lang="ja-JP" altLang="en-US" sz="1400" dirty="0">
                <a:latin typeface="Meiryo UI" panose="020B0604030504040204" pitchFamily="50" charset="-128"/>
                <a:ea typeface="Meiryo UI" panose="020B0604030504040204" pitchFamily="50" charset="-128"/>
              </a:rPr>
              <a:t>へ</a:t>
            </a:r>
            <a:endParaRPr lang="en-US" altLang="ja-JP" sz="1400" dirty="0">
              <a:latin typeface="Meiryo UI" panose="020B0604030504040204" pitchFamily="50" charset="-128"/>
              <a:ea typeface="Meiryo UI" panose="020B0604030504040204" pitchFamily="50" charset="-128"/>
            </a:endParaRPr>
          </a:p>
          <a:p>
            <a:pPr>
              <a:lnSpc>
                <a:spcPts val="1000"/>
              </a:lnSpc>
            </a:pPr>
            <a:endParaRPr lang="en-US" altLang="ja-JP" sz="1400" dirty="0">
              <a:latin typeface="Meiryo UI" panose="020B0604030504040204" pitchFamily="50" charset="-128"/>
              <a:ea typeface="Meiryo UI" panose="020B0604030504040204" pitchFamily="50" charset="-128"/>
            </a:endParaRPr>
          </a:p>
          <a:p>
            <a:pPr>
              <a:lnSpc>
                <a:spcPts val="1000"/>
              </a:lnSpc>
            </a:pPr>
            <a:r>
              <a:rPr lang="ja-JP" altLang="en-US" sz="1400" dirty="0">
                <a:solidFill>
                  <a:srgbClr val="FF0000"/>
                </a:solidFill>
                <a:latin typeface="Meiryo UI" panose="020B0604030504040204" pitchFamily="50" charset="-128"/>
                <a:ea typeface="Meiryo UI" panose="020B0604030504040204" pitchFamily="50" charset="-128"/>
              </a:rPr>
              <a:t>⑩</a:t>
            </a:r>
            <a:r>
              <a:rPr lang="ja-JP" altLang="en-US" sz="1400" dirty="0">
                <a:latin typeface="Meiryo UI" panose="020B0604030504040204" pitchFamily="50" charset="-128"/>
                <a:ea typeface="Meiryo UI" panose="020B0604030504040204" pitchFamily="50" charset="-128"/>
              </a:rPr>
              <a:t> 直前決算期間</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該当する項目をチェックしてください。</a:t>
            </a:r>
            <a:endParaRPr lang="en-US" altLang="ja-JP" sz="1400" dirty="0">
              <a:latin typeface="Meiryo UI" panose="020B0604030504040204" pitchFamily="50" charset="-128"/>
              <a:ea typeface="Meiryo UI" panose="020B0604030504040204" pitchFamily="50" charset="-128"/>
            </a:endParaRPr>
          </a:p>
          <a:p>
            <a:pPr>
              <a:lnSpc>
                <a:spcPts val="1000"/>
              </a:lnSpc>
            </a:pPr>
            <a:endParaRPr lang="en-US" altLang="ja-JP" sz="1400"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「はい」</a:t>
            </a:r>
            <a:r>
              <a:rPr lang="ja-JP" altLang="en-US" sz="1400" dirty="0">
                <a:latin typeface="Meiryo UI" panose="020B0604030504040204" pitchFamily="50" charset="-128"/>
                <a:ea typeface="Meiryo UI" panose="020B0604030504040204" pitchFamily="50" charset="-128"/>
              </a:rPr>
              <a:t>を選択した場合</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pPr>
              <a:lnSpc>
                <a:spcPts val="1000"/>
              </a:lnSpc>
            </a:pPr>
            <a:r>
              <a:rPr lang="ja-JP" altLang="en-US" sz="1400" dirty="0">
                <a:solidFill>
                  <a:schemeClr val="accent1"/>
                </a:solidFill>
                <a:latin typeface="Meiryo UI" panose="020B0604030504040204" pitchFamily="50" charset="-128"/>
                <a:ea typeface="Meiryo UI" panose="020B0604030504040204" pitchFamily="50" charset="-128"/>
              </a:rPr>
              <a:t>⑪</a:t>
            </a:r>
            <a:r>
              <a:rPr lang="ja-JP" altLang="en-US" sz="1400" dirty="0">
                <a:latin typeface="Meiryo UI" panose="020B0604030504040204" pitchFamily="50" charset="-128"/>
                <a:ea typeface="Meiryo UI" panose="020B0604030504040204" pitchFamily="50" charset="-128"/>
              </a:rPr>
              <a:t> 直近</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期</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年間</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の売上高を入力してください。（単位：円）</a:t>
            </a:r>
            <a:endParaRPr lang="en-US" altLang="ja-JP" sz="1400" dirty="0">
              <a:latin typeface="Meiryo UI" panose="020B0604030504040204" pitchFamily="50" charset="-128"/>
              <a:ea typeface="Meiryo UI" panose="020B0604030504040204" pitchFamily="50" charset="-128"/>
            </a:endParaRPr>
          </a:p>
          <a:p>
            <a:pPr>
              <a:lnSpc>
                <a:spcPts val="1000"/>
              </a:lnSpc>
            </a:pPr>
            <a:endParaRPr lang="en-US" altLang="ja-JP" sz="1400" dirty="0">
              <a:latin typeface="Meiryo UI" panose="020B0604030504040204" pitchFamily="50" charset="-128"/>
              <a:ea typeface="Meiryo UI" panose="020B0604030504040204" pitchFamily="50" charset="-128"/>
            </a:endParaRPr>
          </a:p>
          <a:p>
            <a:pPr>
              <a:lnSpc>
                <a:spcPts val="1000"/>
              </a:lnSpc>
            </a:pPr>
            <a:r>
              <a:rPr lang="ja-JP" altLang="en-US" sz="1400" dirty="0">
                <a:solidFill>
                  <a:schemeClr val="accent1"/>
                </a:solidFill>
                <a:latin typeface="Meiryo UI" panose="020B0604030504040204" pitchFamily="50" charset="-128"/>
                <a:ea typeface="Meiryo UI" panose="020B0604030504040204" pitchFamily="50" charset="-128"/>
              </a:rPr>
              <a:t>⑫</a:t>
            </a:r>
            <a:r>
              <a:rPr lang="ja-JP" altLang="en-US" sz="1400" dirty="0">
                <a:latin typeface="Meiryo UI" panose="020B0604030504040204" pitchFamily="50" charset="-128"/>
                <a:ea typeface="Meiryo UI" panose="020B0604030504040204" pitchFamily="50" charset="-128"/>
              </a:rPr>
              <a:t> 直近</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期</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年間</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の売上総利益を入力してください。（単位：円）</a:t>
            </a:r>
            <a:endParaRPr lang="en-US" altLang="ja-JP" sz="1400" dirty="0">
              <a:latin typeface="Meiryo UI" panose="020B0604030504040204" pitchFamily="50" charset="-128"/>
              <a:ea typeface="Meiryo UI" panose="020B0604030504040204" pitchFamily="50" charset="-128"/>
            </a:endParaRPr>
          </a:p>
          <a:p>
            <a:pPr>
              <a:lnSpc>
                <a:spcPts val="1000"/>
              </a:lnSpc>
            </a:pPr>
            <a:endParaRPr lang="en-US" altLang="ja-JP" sz="1400" dirty="0">
              <a:solidFill>
                <a:srgbClr val="FF0000"/>
              </a:solidFill>
              <a:latin typeface="Meiryo UI" panose="020B0604030504040204" pitchFamily="50" charset="-128"/>
              <a:ea typeface="Meiryo UI" panose="020B0604030504040204" pitchFamily="50" charset="-128"/>
            </a:endParaRPr>
          </a:p>
          <a:p>
            <a:pPr>
              <a:lnSpc>
                <a:spcPts val="1000"/>
              </a:lnSpc>
            </a:pPr>
            <a:r>
              <a:rPr lang="ja-JP" altLang="en-US" sz="1400" dirty="0">
                <a:solidFill>
                  <a:schemeClr val="accent1"/>
                </a:solidFill>
                <a:latin typeface="Meiryo UI" panose="020B0604030504040204" pitchFamily="50" charset="-128"/>
                <a:ea typeface="Meiryo UI" panose="020B0604030504040204" pitchFamily="50" charset="-128"/>
              </a:rPr>
              <a:t>⑬</a:t>
            </a:r>
            <a:r>
              <a:rPr lang="ja-JP" altLang="en-US" sz="1400" dirty="0">
                <a:latin typeface="Meiryo UI" panose="020B0604030504040204" pitchFamily="50" charset="-128"/>
                <a:ea typeface="Meiryo UI" panose="020B0604030504040204" pitchFamily="50" charset="-128"/>
              </a:rPr>
              <a:t> 直近</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期</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年間</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の経常利益を入力してください。（単位：円）</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「いいえ」</a:t>
            </a:r>
            <a:r>
              <a:rPr lang="ja-JP" altLang="en-US" sz="1400" dirty="0">
                <a:latin typeface="Meiryo UI" panose="020B0604030504040204" pitchFamily="50" charset="-128"/>
                <a:ea typeface="Meiryo UI" panose="020B0604030504040204" pitchFamily="50" charset="-128"/>
              </a:rPr>
              <a:t>を選択した場合</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必ず注釈を確認のうえ、入力してください。</a:t>
            </a:r>
            <a:endParaRPr lang="en-US" altLang="ja-JP" sz="1400" dirty="0">
              <a:latin typeface="Meiryo UI" panose="020B0604030504040204" pitchFamily="50" charset="-128"/>
              <a:ea typeface="Meiryo UI" panose="020B0604030504040204" pitchFamily="50" charset="-128"/>
            </a:endParaRPr>
          </a:p>
          <a:p>
            <a:pPr>
              <a:lnSpc>
                <a:spcPts val="1000"/>
              </a:lnSpc>
            </a:pPr>
            <a:endParaRPr lang="en-US" altLang="ja-JP" sz="1400" dirty="0">
              <a:solidFill>
                <a:srgbClr val="FF0000"/>
              </a:solidFill>
              <a:latin typeface="Meiryo UI" panose="020B0604030504040204" pitchFamily="50" charset="-128"/>
              <a:ea typeface="Meiryo UI" panose="020B0604030504040204" pitchFamily="50" charset="-128"/>
            </a:endParaRPr>
          </a:p>
          <a:p>
            <a:pPr>
              <a:lnSpc>
                <a:spcPts val="1000"/>
              </a:lnSpc>
            </a:pPr>
            <a:r>
              <a:rPr lang="ja-JP" altLang="en-US" sz="1400" dirty="0">
                <a:solidFill>
                  <a:srgbClr val="FF0000"/>
                </a:solidFill>
                <a:latin typeface="Meiryo UI" panose="020B0604030504040204" pitchFamily="50" charset="-128"/>
                <a:ea typeface="Meiryo UI" panose="020B0604030504040204" pitchFamily="50" charset="-128"/>
              </a:rPr>
              <a:t>⑪‘ </a:t>
            </a:r>
            <a:r>
              <a:rPr lang="ja-JP" altLang="en-US" sz="1400" dirty="0">
                <a:latin typeface="Meiryo UI" panose="020B0604030504040204" pitchFamily="50" charset="-128"/>
                <a:ea typeface="Meiryo UI" panose="020B0604030504040204" pitchFamily="50" charset="-128"/>
              </a:rPr>
              <a:t>直近</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期</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年間</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の売上高を入力してください。（単位：円）</a:t>
            </a:r>
            <a:endParaRPr lang="en-US" altLang="ja-JP" sz="1400" dirty="0">
              <a:latin typeface="Meiryo UI" panose="020B0604030504040204" pitchFamily="50" charset="-128"/>
              <a:ea typeface="Meiryo UI" panose="020B0604030504040204" pitchFamily="50" charset="-128"/>
            </a:endParaRPr>
          </a:p>
          <a:p>
            <a:pPr>
              <a:lnSpc>
                <a:spcPts val="1000"/>
              </a:lnSpc>
            </a:pPr>
            <a:endParaRPr lang="en-US" altLang="ja-JP" sz="1400" dirty="0">
              <a:latin typeface="Meiryo UI" panose="020B0604030504040204" pitchFamily="50" charset="-128"/>
              <a:ea typeface="Meiryo UI" panose="020B0604030504040204" pitchFamily="50" charset="-128"/>
            </a:endParaRPr>
          </a:p>
          <a:p>
            <a:pPr>
              <a:lnSpc>
                <a:spcPts val="1000"/>
              </a:lnSpc>
            </a:pPr>
            <a:r>
              <a:rPr lang="ja-JP" altLang="en-US" sz="1400" dirty="0">
                <a:solidFill>
                  <a:srgbClr val="FF0000"/>
                </a:solidFill>
                <a:latin typeface="Meiryo UI" panose="020B0604030504040204" pitchFamily="50" charset="-128"/>
                <a:ea typeface="Meiryo UI" panose="020B0604030504040204" pitchFamily="50" charset="-128"/>
              </a:rPr>
              <a:t>⑫‘ </a:t>
            </a:r>
            <a:r>
              <a:rPr lang="ja-JP" altLang="en-US" sz="1400" dirty="0">
                <a:latin typeface="Meiryo UI" panose="020B0604030504040204" pitchFamily="50" charset="-128"/>
                <a:ea typeface="Meiryo UI" panose="020B0604030504040204" pitchFamily="50" charset="-128"/>
              </a:rPr>
              <a:t>直近</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期</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年間</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の売上総利益を入力してください。（単位：円）</a:t>
            </a:r>
            <a:endParaRPr lang="en-US" altLang="ja-JP" sz="1400" dirty="0">
              <a:latin typeface="Meiryo UI" panose="020B0604030504040204" pitchFamily="50" charset="-128"/>
              <a:ea typeface="Meiryo UI" panose="020B0604030504040204" pitchFamily="50" charset="-128"/>
            </a:endParaRPr>
          </a:p>
          <a:p>
            <a:pPr>
              <a:lnSpc>
                <a:spcPts val="1000"/>
              </a:lnSpc>
            </a:pPr>
            <a:endParaRPr lang="en-US" altLang="ja-JP" sz="1400" dirty="0">
              <a:latin typeface="Meiryo UI" panose="020B0604030504040204" pitchFamily="50" charset="-128"/>
              <a:ea typeface="Meiryo UI" panose="020B0604030504040204" pitchFamily="50" charset="-128"/>
            </a:endParaRPr>
          </a:p>
          <a:p>
            <a:pPr>
              <a:lnSpc>
                <a:spcPts val="1000"/>
              </a:lnSpc>
            </a:pPr>
            <a:r>
              <a:rPr lang="ja-JP" altLang="en-US" sz="1400" dirty="0">
                <a:solidFill>
                  <a:srgbClr val="FF0000"/>
                </a:solidFill>
                <a:latin typeface="Meiryo UI" panose="020B0604030504040204" pitchFamily="50" charset="-128"/>
                <a:ea typeface="Meiryo UI" panose="020B0604030504040204" pitchFamily="50" charset="-128"/>
              </a:rPr>
              <a:t>⑬‘ </a:t>
            </a:r>
            <a:r>
              <a:rPr lang="ja-JP" altLang="en-US" sz="1400" dirty="0">
                <a:latin typeface="Meiryo UI" panose="020B0604030504040204" pitchFamily="50" charset="-128"/>
                <a:ea typeface="Meiryo UI" panose="020B0604030504040204" pitchFamily="50" charset="-128"/>
              </a:rPr>
              <a:t>直近</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期</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年間</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の経常利益を入力してください。（単位：円）</a:t>
            </a:r>
            <a:endParaRPr lang="en-US" altLang="ja-JP" sz="1400" dirty="0">
              <a:latin typeface="Meiryo UI" panose="020B0604030504040204" pitchFamily="50" charset="-128"/>
              <a:ea typeface="Meiryo UI" panose="020B0604030504040204" pitchFamily="50" charset="-128"/>
            </a:endParaRPr>
          </a:p>
          <a:p>
            <a:pPr>
              <a:lnSpc>
                <a:spcPts val="1000"/>
              </a:lnSpc>
            </a:pPr>
            <a:endParaRPr lang="en-US" altLang="ja-JP" sz="1400" dirty="0">
              <a:latin typeface="Meiryo UI" panose="020B0604030504040204" pitchFamily="50" charset="-128"/>
              <a:ea typeface="Meiryo UI" panose="020B0604030504040204" pitchFamily="50" charset="-128"/>
            </a:endParaRPr>
          </a:p>
          <a:p>
            <a:pPr>
              <a:lnSpc>
                <a:spcPts val="1000"/>
              </a:lnSpc>
            </a:pPr>
            <a:r>
              <a:rPr lang="ja-JP" altLang="en-US" sz="1400" dirty="0">
                <a:solidFill>
                  <a:srgbClr val="FF0000"/>
                </a:solidFill>
                <a:latin typeface="Meiryo UI" panose="020B0604030504040204" pitchFamily="50" charset="-128"/>
                <a:ea typeface="Meiryo UI" panose="020B0604030504040204" pitchFamily="50" charset="-128"/>
              </a:rPr>
              <a:t>⑭ </a:t>
            </a:r>
            <a:r>
              <a:rPr lang="ja-JP" altLang="en-US" sz="1400" dirty="0">
                <a:solidFill>
                  <a:srgbClr val="000000"/>
                </a:solidFill>
                <a:latin typeface="Meiryo UI" panose="020B0604030504040204" pitchFamily="50" charset="-128"/>
                <a:ea typeface="Meiryo UI" panose="020B0604030504040204" pitchFamily="50" charset="-128"/>
              </a:rPr>
              <a:t>決算期間</a:t>
            </a:r>
            <a:r>
              <a:rPr lang="en-US" altLang="ja-JP" sz="1400" dirty="0">
                <a:solidFill>
                  <a:srgbClr val="000000"/>
                </a:solidFill>
                <a:latin typeface="Meiryo UI" panose="020B0604030504040204" pitchFamily="50" charset="-128"/>
                <a:ea typeface="Meiryo UI" panose="020B0604030504040204" pitchFamily="50" charset="-128"/>
              </a:rPr>
              <a:t>1</a:t>
            </a:r>
            <a:r>
              <a:rPr lang="ja-JP" altLang="en-US" sz="1400" dirty="0">
                <a:solidFill>
                  <a:srgbClr val="000000"/>
                </a:solidFill>
                <a:latin typeface="Meiryo UI" panose="020B0604030504040204" pitchFamily="50" charset="-128"/>
                <a:ea typeface="Meiryo UI" panose="020B0604030504040204" pitchFamily="50" charset="-128"/>
              </a:rPr>
              <a:t>年未満の場合</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月数</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を入力してください。</a:t>
            </a:r>
            <a:endParaRPr lang="en-US" altLang="ja-JP" sz="1400" dirty="0">
              <a:solidFill>
                <a:srgbClr val="000000"/>
              </a:solidFill>
              <a:latin typeface="Meiryo UI" panose="020B0604030504040204" pitchFamily="50" charset="-128"/>
              <a:ea typeface="Meiryo UI" panose="020B0604030504040204" pitchFamily="50" charset="-128"/>
            </a:endParaRPr>
          </a:p>
          <a:p>
            <a:pPr>
              <a:lnSpc>
                <a:spcPts val="1000"/>
              </a:lnSpc>
            </a:pPr>
            <a:br>
              <a:rPr lang="en-US" altLang="ja-JP" sz="1400" dirty="0">
                <a:latin typeface="Meiryo UI" panose="020B0604030504040204" pitchFamily="50" charset="-128"/>
                <a:ea typeface="Meiryo UI" panose="020B0604030504040204" pitchFamily="50" charset="-128"/>
              </a:rPr>
            </a:br>
            <a:endParaRPr lang="en-US" altLang="ja-JP" sz="1400" dirty="0">
              <a:latin typeface="Meiryo UI" panose="020B0604030504040204" pitchFamily="50" charset="-128"/>
              <a:ea typeface="Meiryo UI" panose="020B0604030504040204" pitchFamily="50" charset="-128"/>
            </a:endParaRPr>
          </a:p>
          <a:p>
            <a:pPr>
              <a:lnSpc>
                <a:spcPts val="1000"/>
              </a:lnSpc>
            </a:pPr>
            <a:endParaRPr lang="en-US" altLang="ja-JP" sz="1400" dirty="0">
              <a:solidFill>
                <a:srgbClr val="FF0000"/>
              </a:solidFill>
              <a:latin typeface="Meiryo UI" panose="020B0604030504040204" pitchFamily="50" charset="-128"/>
              <a:ea typeface="Meiryo UI" panose="020B0604030504040204" pitchFamily="50" charset="-128"/>
            </a:endParaRPr>
          </a:p>
          <a:p>
            <a:pPr>
              <a:lnSpc>
                <a:spcPts val="1000"/>
              </a:lnSpc>
            </a:pPr>
            <a:r>
              <a:rPr lang="ja-JP" altLang="en-US" sz="1400" dirty="0">
                <a:solidFill>
                  <a:srgbClr val="FF0000"/>
                </a:solidFill>
                <a:latin typeface="Meiryo UI" panose="020B0604030504040204" pitchFamily="50" charset="-128"/>
                <a:ea typeface="Meiryo UI" panose="020B0604030504040204" pitchFamily="50" charset="-128"/>
              </a:rPr>
              <a:t>⑮ </a:t>
            </a:r>
            <a:r>
              <a:rPr lang="ja-JP" altLang="en-US" sz="1400" i="0" dirty="0">
                <a:solidFill>
                  <a:srgbClr val="000000"/>
                </a:solidFill>
                <a:effectLst/>
                <a:latin typeface="Meiryo UI" panose="020B0604030504040204" pitchFamily="50" charset="-128"/>
                <a:ea typeface="Meiryo UI" panose="020B0604030504040204" pitchFamily="50" charset="-128"/>
              </a:rPr>
              <a:t>直近の確定申告書一式を添付してください。</a:t>
            </a:r>
            <a:endParaRPr lang="en-US" altLang="ja-JP" sz="1400" i="0" dirty="0">
              <a:solidFill>
                <a:srgbClr val="000000"/>
              </a:solidFill>
              <a:effectLst/>
              <a:latin typeface="Meiryo UI" panose="020B0604030504040204" pitchFamily="50" charset="-128"/>
              <a:ea typeface="Meiryo UI" panose="020B0604030504040204" pitchFamily="50" charset="-128"/>
            </a:endParaRPr>
          </a:p>
          <a:p>
            <a:r>
              <a:rPr lang="ja-JP" altLang="en-US" sz="1400" b="0" i="0" dirty="0">
                <a:solidFill>
                  <a:srgbClr val="000000"/>
                </a:solidFill>
                <a:effectLst/>
                <a:latin typeface="Meiryo UI" panose="020B0604030504040204" pitchFamily="50" charset="-128"/>
                <a:ea typeface="Meiryo UI" panose="020B0604030504040204" pitchFamily="50" charset="-128"/>
              </a:rPr>
              <a:t>　　</a:t>
            </a:r>
            <a:r>
              <a:rPr lang="en-US" altLang="ja-JP" sz="1400" b="0" i="0" dirty="0">
                <a:solidFill>
                  <a:srgbClr val="000000"/>
                </a:solidFill>
                <a:effectLst/>
                <a:latin typeface="Meiryo UI" panose="020B0604030504040204" pitchFamily="50" charset="-128"/>
                <a:ea typeface="Meiryo UI" panose="020B0604030504040204" pitchFamily="50" charset="-128"/>
              </a:rPr>
              <a:t>※</a:t>
            </a:r>
            <a:r>
              <a:rPr lang="ja-JP" altLang="en-US" sz="1400" b="0" i="0" dirty="0">
                <a:solidFill>
                  <a:srgbClr val="000000"/>
                </a:solidFill>
                <a:effectLst/>
                <a:latin typeface="Meiryo UI" panose="020B0604030504040204" pitchFamily="50" charset="-128"/>
                <a:ea typeface="Meiryo UI" panose="020B0604030504040204" pitchFamily="50" charset="-128"/>
              </a:rPr>
              <a:t>ファイル名は「確定申告書（事業者名）」としてください。</a:t>
            </a:r>
            <a:endParaRPr lang="en-US" altLang="ja-JP" sz="1400" dirty="0">
              <a:solidFill>
                <a:srgbClr val="000000"/>
              </a:solidFill>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BA6F9192-4F1A-0C3E-37EF-39596E66BBA7}"/>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FEBB9B07-E8B2-7A03-B8B1-ED7719DC6D55}"/>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応募者概要入力画面です。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応募者の概要情報を入力してください。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1442E1D0-041F-06D7-60BB-B6FDB15FE9FE}"/>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9" name="図 8" descr="図形&#10;&#10;低い精度で自動的に生成された説明">
            <a:extLst>
              <a:ext uri="{FF2B5EF4-FFF2-40B4-BE49-F238E27FC236}">
                <a16:creationId xmlns:a16="http://schemas.microsoft.com/office/drawing/2014/main" id="{6E74435E-3D78-5CF1-A9E4-CC0B126703C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pic>
        <p:nvPicPr>
          <p:cNvPr id="10" name="Picture 9">
            <a:extLst>
              <a:ext uri="{FF2B5EF4-FFF2-40B4-BE49-F238E27FC236}">
                <a16:creationId xmlns:a16="http://schemas.microsoft.com/office/drawing/2014/main" id="{1E73E534-AE7D-DE04-70A8-0A96BC3D2F3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877" y="2440202"/>
            <a:ext cx="2749772" cy="1624448"/>
          </a:xfrm>
          <a:prstGeom prst="rect">
            <a:avLst/>
          </a:prstGeom>
          <a:ln w="38100">
            <a:solidFill>
              <a:schemeClr val="accent1"/>
            </a:solidFill>
          </a:ln>
        </p:spPr>
      </p:pic>
      <p:pic>
        <p:nvPicPr>
          <p:cNvPr id="11" name="Picture 10">
            <a:extLst>
              <a:ext uri="{FF2B5EF4-FFF2-40B4-BE49-F238E27FC236}">
                <a16:creationId xmlns:a16="http://schemas.microsoft.com/office/drawing/2014/main" id="{51076C28-A700-341D-0934-045309C45AF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174456" y="4236371"/>
            <a:ext cx="3620241" cy="1546874"/>
          </a:xfrm>
          <a:prstGeom prst="rect">
            <a:avLst/>
          </a:prstGeom>
          <a:ln w="38100">
            <a:solidFill>
              <a:srgbClr val="FF0000"/>
            </a:solidFill>
          </a:ln>
        </p:spPr>
      </p:pic>
      <p:cxnSp>
        <p:nvCxnSpPr>
          <p:cNvPr id="37" name="コネクタ: カギ線 36">
            <a:extLst>
              <a:ext uri="{FF2B5EF4-FFF2-40B4-BE49-F238E27FC236}">
                <a16:creationId xmlns:a16="http://schemas.microsoft.com/office/drawing/2014/main" id="{A0A65BE9-08E3-74ED-BE16-7021990BE9AD}"/>
              </a:ext>
            </a:extLst>
          </p:cNvPr>
          <p:cNvCxnSpPr>
            <a:cxnSpLocks/>
          </p:cNvCxnSpPr>
          <p:nvPr/>
        </p:nvCxnSpPr>
        <p:spPr>
          <a:xfrm rot="10800000" flipV="1">
            <a:off x="519099" y="1953614"/>
            <a:ext cx="1965197" cy="433005"/>
          </a:xfrm>
          <a:prstGeom prst="bentConnector3">
            <a:avLst>
              <a:gd name="adj1" fmla="val 100407"/>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コネクタ: カギ線 48">
            <a:extLst>
              <a:ext uri="{FF2B5EF4-FFF2-40B4-BE49-F238E27FC236}">
                <a16:creationId xmlns:a16="http://schemas.microsoft.com/office/drawing/2014/main" id="{31A4770D-E56D-6F35-B1AE-E9340D1E0778}"/>
              </a:ext>
            </a:extLst>
          </p:cNvPr>
          <p:cNvCxnSpPr>
            <a:cxnSpLocks/>
          </p:cNvCxnSpPr>
          <p:nvPr/>
        </p:nvCxnSpPr>
        <p:spPr>
          <a:xfrm>
            <a:off x="2838450" y="2078038"/>
            <a:ext cx="2159193" cy="2075073"/>
          </a:xfrm>
          <a:prstGeom prst="bentConnector3">
            <a:avLst>
              <a:gd name="adj1" fmla="val 998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87BDEA0-35FD-59C1-00D5-4EF545BB3B28}"/>
              </a:ext>
            </a:extLst>
          </p:cNvPr>
          <p:cNvSpPr txBox="1"/>
          <p:nvPr/>
        </p:nvSpPr>
        <p:spPr>
          <a:xfrm>
            <a:off x="2065041" y="1317735"/>
            <a:ext cx="419254"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⑨</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A19E179A-EECE-9730-4A96-3969EB8C4F59}"/>
              </a:ext>
            </a:extLst>
          </p:cNvPr>
          <p:cNvSpPr txBox="1"/>
          <p:nvPr/>
        </p:nvSpPr>
        <p:spPr>
          <a:xfrm>
            <a:off x="2065041" y="1602677"/>
            <a:ext cx="419254" cy="369332"/>
          </a:xfrm>
          <a:prstGeom prst="rect">
            <a:avLst/>
          </a:prstGeom>
          <a:noFill/>
        </p:spPr>
        <p:txBody>
          <a:bodyPr wrap="square">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⑩</a:t>
            </a:r>
          </a:p>
        </p:txBody>
      </p:sp>
      <p:sp>
        <p:nvSpPr>
          <p:cNvPr id="19" name="テキスト ボックス 18">
            <a:extLst>
              <a:ext uri="{FF2B5EF4-FFF2-40B4-BE49-F238E27FC236}">
                <a16:creationId xmlns:a16="http://schemas.microsoft.com/office/drawing/2014/main" id="{F6A91276-516B-AFF2-2903-975FB61D3634}"/>
              </a:ext>
            </a:extLst>
          </p:cNvPr>
          <p:cNvSpPr txBox="1"/>
          <p:nvPr/>
        </p:nvSpPr>
        <p:spPr>
          <a:xfrm>
            <a:off x="2896233" y="3348971"/>
            <a:ext cx="419318" cy="369332"/>
          </a:xfrm>
          <a:prstGeom prst="rect">
            <a:avLst/>
          </a:prstGeom>
          <a:noFill/>
        </p:spPr>
        <p:txBody>
          <a:bodyPr wrap="square">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⑫</a:t>
            </a:r>
          </a:p>
        </p:txBody>
      </p:sp>
      <p:sp>
        <p:nvSpPr>
          <p:cNvPr id="20" name="テキスト ボックス 19">
            <a:extLst>
              <a:ext uri="{FF2B5EF4-FFF2-40B4-BE49-F238E27FC236}">
                <a16:creationId xmlns:a16="http://schemas.microsoft.com/office/drawing/2014/main" id="{15E89095-D226-AF96-223D-72857AB86D6D}"/>
              </a:ext>
            </a:extLst>
          </p:cNvPr>
          <p:cNvSpPr txBox="1"/>
          <p:nvPr/>
        </p:nvSpPr>
        <p:spPr>
          <a:xfrm>
            <a:off x="2896233" y="2946704"/>
            <a:ext cx="419318" cy="369332"/>
          </a:xfrm>
          <a:prstGeom prst="rect">
            <a:avLst/>
          </a:prstGeom>
          <a:noFill/>
        </p:spPr>
        <p:txBody>
          <a:bodyPr wrap="square">
            <a:spAutoFit/>
          </a:bodyPr>
          <a:lstStyle/>
          <a:p>
            <a:r>
              <a:rPr lang="ja-JP" altLang="en-US" dirty="0">
                <a:solidFill>
                  <a:schemeClr val="accent1"/>
                </a:solidFill>
                <a:latin typeface="Meiryo UI" panose="020B0604030504040204" pitchFamily="50" charset="-128"/>
                <a:ea typeface="Meiryo UI" panose="020B0604030504040204" pitchFamily="50" charset="-128"/>
              </a:rPr>
              <a:t>⑪</a:t>
            </a:r>
            <a:endParaRPr kumimoji="1" lang="ja-JP" altLang="en-US" dirty="0">
              <a:solidFill>
                <a:schemeClr val="accent1"/>
              </a:solidFill>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CD56E560-CA97-969D-E8D5-D106024B561A}"/>
              </a:ext>
            </a:extLst>
          </p:cNvPr>
          <p:cNvSpPr txBox="1"/>
          <p:nvPr/>
        </p:nvSpPr>
        <p:spPr>
          <a:xfrm>
            <a:off x="2896233" y="3755208"/>
            <a:ext cx="419318" cy="369332"/>
          </a:xfrm>
          <a:prstGeom prst="rect">
            <a:avLst/>
          </a:prstGeom>
          <a:noFill/>
        </p:spPr>
        <p:txBody>
          <a:bodyPr wrap="square">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⑬</a:t>
            </a:r>
          </a:p>
        </p:txBody>
      </p:sp>
      <p:sp>
        <p:nvSpPr>
          <p:cNvPr id="24" name="テキスト ボックス 23">
            <a:extLst>
              <a:ext uri="{FF2B5EF4-FFF2-40B4-BE49-F238E27FC236}">
                <a16:creationId xmlns:a16="http://schemas.microsoft.com/office/drawing/2014/main" id="{D33FC56E-BD90-F0EF-B2CA-DB2F541E7862}"/>
              </a:ext>
            </a:extLst>
          </p:cNvPr>
          <p:cNvSpPr txBox="1"/>
          <p:nvPr/>
        </p:nvSpPr>
        <p:spPr>
          <a:xfrm>
            <a:off x="1728591" y="5208745"/>
            <a:ext cx="612057" cy="369332"/>
          </a:xfrm>
          <a:prstGeom prst="rect">
            <a:avLst/>
          </a:prstGeom>
          <a:noFill/>
        </p:spPr>
        <p:txBody>
          <a:bodyPr wrap="square">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⑫’</a:t>
            </a:r>
          </a:p>
        </p:txBody>
      </p:sp>
      <p:sp>
        <p:nvSpPr>
          <p:cNvPr id="25" name="テキスト ボックス 24">
            <a:extLst>
              <a:ext uri="{FF2B5EF4-FFF2-40B4-BE49-F238E27FC236}">
                <a16:creationId xmlns:a16="http://schemas.microsoft.com/office/drawing/2014/main" id="{D75C1AB2-5C0D-6015-D1A3-F6FF6F45AD7E}"/>
              </a:ext>
            </a:extLst>
          </p:cNvPr>
          <p:cNvSpPr txBox="1"/>
          <p:nvPr/>
        </p:nvSpPr>
        <p:spPr>
          <a:xfrm>
            <a:off x="1728590" y="4949194"/>
            <a:ext cx="612058"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⑪‘</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CF5B8B62-90C8-108C-351C-D753552448F4}"/>
              </a:ext>
            </a:extLst>
          </p:cNvPr>
          <p:cNvSpPr txBox="1"/>
          <p:nvPr/>
        </p:nvSpPr>
        <p:spPr>
          <a:xfrm>
            <a:off x="1728592" y="5497173"/>
            <a:ext cx="612056" cy="369332"/>
          </a:xfrm>
          <a:prstGeom prst="rect">
            <a:avLst/>
          </a:prstGeom>
          <a:noFill/>
        </p:spPr>
        <p:txBody>
          <a:bodyPr wrap="square">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⑬‘</a:t>
            </a:r>
          </a:p>
        </p:txBody>
      </p:sp>
      <p:sp>
        <p:nvSpPr>
          <p:cNvPr id="28" name="テキスト ボックス 27">
            <a:extLst>
              <a:ext uri="{FF2B5EF4-FFF2-40B4-BE49-F238E27FC236}">
                <a16:creationId xmlns:a16="http://schemas.microsoft.com/office/drawing/2014/main" id="{C4507583-A434-E9C6-D319-3927FAB24E92}"/>
              </a:ext>
            </a:extLst>
          </p:cNvPr>
          <p:cNvSpPr txBox="1"/>
          <p:nvPr/>
        </p:nvSpPr>
        <p:spPr>
          <a:xfrm>
            <a:off x="5316468" y="4926124"/>
            <a:ext cx="419254"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⑭</a:t>
            </a:r>
            <a:endParaRPr kumimoji="1" lang="ja-JP" altLang="en-US" dirty="0">
              <a:solidFill>
                <a:srgbClr val="FF0000"/>
              </a:solidFill>
              <a:latin typeface="Meiryo UI" panose="020B0604030504040204" pitchFamily="50" charset="-128"/>
              <a:ea typeface="Meiryo UI" panose="020B0604030504040204" pitchFamily="50" charset="-128"/>
            </a:endParaRPr>
          </a:p>
        </p:txBody>
      </p:sp>
      <p:pic>
        <p:nvPicPr>
          <p:cNvPr id="15" name="図 14">
            <a:extLst>
              <a:ext uri="{FF2B5EF4-FFF2-40B4-BE49-F238E27FC236}">
                <a16:creationId xmlns:a16="http://schemas.microsoft.com/office/drawing/2014/main" id="{5108CE5F-F38D-EA3A-9663-578BC46BE096}"/>
              </a:ext>
            </a:extLst>
          </p:cNvPr>
          <p:cNvPicPr>
            <a:picLocks noChangeAspect="1"/>
          </p:cNvPicPr>
          <p:nvPr/>
        </p:nvPicPr>
        <p:blipFill>
          <a:blip r:embed="rId7"/>
          <a:stretch>
            <a:fillRect/>
          </a:stretch>
        </p:blipFill>
        <p:spPr>
          <a:xfrm>
            <a:off x="540457" y="6026921"/>
            <a:ext cx="5174427" cy="754290"/>
          </a:xfrm>
          <a:prstGeom prst="rect">
            <a:avLst/>
          </a:prstGeom>
        </p:spPr>
      </p:pic>
      <p:sp>
        <p:nvSpPr>
          <p:cNvPr id="27" name="テキスト ボックス 26">
            <a:extLst>
              <a:ext uri="{FF2B5EF4-FFF2-40B4-BE49-F238E27FC236}">
                <a16:creationId xmlns:a16="http://schemas.microsoft.com/office/drawing/2014/main" id="{FC2DCC07-DA1F-96E6-1A2D-9957CCF5F3FE}"/>
              </a:ext>
            </a:extLst>
          </p:cNvPr>
          <p:cNvSpPr txBox="1"/>
          <p:nvPr/>
        </p:nvSpPr>
        <p:spPr>
          <a:xfrm>
            <a:off x="237438" y="5989926"/>
            <a:ext cx="419254"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⑮</a:t>
            </a:r>
            <a:endParaRPr kumimoji="1" lang="ja-JP" altLang="en-US"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62411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A2F0B-AAC6-1D0E-7F51-9248D8094F47}"/>
            </a:ext>
          </a:extLst>
        </p:cNvPr>
        <p:cNvGrpSpPr/>
        <p:nvPr/>
      </p:nvGrpSpPr>
      <p:grpSpPr>
        <a:xfrm>
          <a:off x="0" y="0"/>
          <a:ext cx="0" cy="0"/>
          <a:chOff x="0" y="0"/>
          <a:chExt cx="0" cy="0"/>
        </a:xfrm>
      </p:grpSpPr>
      <p:pic>
        <p:nvPicPr>
          <p:cNvPr id="2052" name="Picture 4">
            <a:extLst>
              <a:ext uri="{FF2B5EF4-FFF2-40B4-BE49-F238E27FC236}">
                <a16:creationId xmlns:a16="http://schemas.microsoft.com/office/drawing/2014/main" id="{47DCA8AD-4750-E941-64A1-507DEC67E74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97268" y="3232110"/>
            <a:ext cx="2964721" cy="1704096"/>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1FA6AE6-A686-313F-C2AA-1FC4AFA54B5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26661" y="1334757"/>
            <a:ext cx="3005358" cy="1278942"/>
          </a:xfrm>
          <a:prstGeom prst="rect">
            <a:avLst/>
          </a:prstGeom>
          <a:ln w="38100">
            <a:solidFill>
              <a:schemeClr val="tx1"/>
            </a:solidFill>
          </a:ln>
        </p:spPr>
      </p:pic>
      <p:sp>
        <p:nvSpPr>
          <p:cNvPr id="2" name="テキスト プレースホルダ 38">
            <a:extLst>
              <a:ext uri="{FF2B5EF4-FFF2-40B4-BE49-F238E27FC236}">
                <a16:creationId xmlns:a16="http://schemas.microsoft.com/office/drawing/2014/main" id="{42A25B09-C122-3CB0-C9A3-AA4493E6205F}"/>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a:cs typeface="メイリオ" panose="020B0604030504040204" pitchFamily="50" charset="-128"/>
              </a:rPr>
              <a:t>応募者</a:t>
            </a:r>
            <a:r>
              <a:rPr lang="ja-JP" altLang="en-US" sz="1400" b="1" dirty="0">
                <a:cs typeface="メイリオ" panose="020B0604030504040204" pitchFamily="50" charset="-128"/>
              </a:rPr>
              <a:t>概要入力（個人事業主の場合）</a:t>
            </a:r>
            <a:endParaRPr lang="en-US" altLang="ja-JP" sz="1400" b="1" dirty="0">
              <a:cs typeface="メイリオ" panose="020B0604030504040204" pitchFamily="50" charset="-128"/>
            </a:endParaRPr>
          </a:p>
        </p:txBody>
      </p:sp>
      <p:sp>
        <p:nvSpPr>
          <p:cNvPr id="5" name="テキスト ボックス 4">
            <a:extLst>
              <a:ext uri="{FF2B5EF4-FFF2-40B4-BE49-F238E27FC236}">
                <a16:creationId xmlns:a16="http://schemas.microsoft.com/office/drawing/2014/main" id="{B43F3797-678A-D81F-8254-23F250EE435A}"/>
              </a:ext>
            </a:extLst>
          </p:cNvPr>
          <p:cNvSpPr txBox="1"/>
          <p:nvPr/>
        </p:nvSpPr>
        <p:spPr>
          <a:xfrm>
            <a:off x="6096000" y="1606535"/>
            <a:ext cx="5998732" cy="4185761"/>
          </a:xfrm>
          <a:prstGeom prst="rect">
            <a:avLst/>
          </a:prstGeom>
          <a:noFill/>
        </p:spPr>
        <p:txBody>
          <a:bodyPr wrap="square">
            <a:spAutoFit/>
          </a:bodyPr>
          <a:lstStyle/>
          <a:p>
            <a:r>
              <a:rPr lang="ja-JP" altLang="en-US" sz="1400" dirty="0">
                <a:solidFill>
                  <a:srgbClr val="FF0000"/>
                </a:solidFill>
                <a:latin typeface="Meiryo UI" panose="020B0604030504040204" pitchFamily="50" charset="-128"/>
                <a:ea typeface="Meiryo UI" panose="020B0604030504040204" pitchFamily="50" charset="-128"/>
              </a:rPr>
              <a:t>⑨ </a:t>
            </a:r>
            <a:r>
              <a:rPr lang="ja-JP" altLang="en-US" sz="1400" dirty="0">
                <a:latin typeface="Meiryo UI" panose="020B0604030504040204" pitchFamily="50" charset="-128"/>
                <a:ea typeface="Meiryo UI" panose="020B0604030504040204" pitchFamily="50" charset="-128"/>
              </a:rPr>
              <a:t>決算期</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該当する項目をチェックしてください。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いいえ</a:t>
            </a:r>
            <a:r>
              <a:rPr lang="ja-JP" altLang="en-US" sz="1400" dirty="0">
                <a:latin typeface="Meiryo UI" panose="020B0604030504040204" pitchFamily="50" charset="-128"/>
                <a:ea typeface="Meiryo UI" panose="020B0604030504040204" pitchFamily="50" charset="-128"/>
              </a:rPr>
              <a:t>」と選択した場合</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⑩ </a:t>
            </a:r>
            <a:r>
              <a:rPr lang="ja-JP" altLang="en-US" sz="1400" dirty="0">
                <a:latin typeface="Meiryo UI" panose="020B0604030504040204" pitchFamily="50" charset="-128"/>
                <a:ea typeface="Meiryo UI" panose="020B0604030504040204" pitchFamily="50" charset="-128"/>
              </a:rPr>
              <a:t>申請段階で開業していることがわかる開業届の写しを添付してください。</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税務署受付印のあるものを添付してください。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⑪</a:t>
            </a:r>
            <a:r>
              <a:rPr lang="ja-JP" altLang="en-US" sz="1400" dirty="0">
                <a:latin typeface="Meiryo UI" panose="020B0604030504040204" pitchFamily="50" charset="-128"/>
                <a:ea typeface="Meiryo UI" panose="020B0604030504040204" pitchFamily="50" charset="-128"/>
              </a:rPr>
              <a:t> 電子申告の確認</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該当する項目をチェックしてください。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「はい」</a:t>
            </a:r>
            <a:r>
              <a:rPr lang="ja-JP" altLang="en-US" sz="1400" dirty="0">
                <a:latin typeface="Meiryo UI" panose="020B0604030504040204" pitchFamily="50" charset="-128"/>
                <a:ea typeface="Meiryo UI" panose="020B0604030504040204" pitchFamily="50" charset="-128"/>
              </a:rPr>
              <a:t>を選択した場合</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chemeClr val="accent1"/>
                </a:solidFill>
                <a:latin typeface="Meiryo UI" panose="020B0604030504040204" pitchFamily="50" charset="-128"/>
                <a:ea typeface="Meiryo UI" panose="020B0604030504040204" pitchFamily="50" charset="-128"/>
              </a:rPr>
              <a:t>⑫ </a:t>
            </a:r>
            <a:r>
              <a:rPr lang="ja-JP" altLang="en-US" sz="1400" dirty="0">
                <a:latin typeface="Meiryo UI" panose="020B0604030504040204" pitchFamily="50" charset="-128"/>
                <a:ea typeface="Meiryo UI" panose="020B0604030504040204" pitchFamily="50" charset="-128"/>
              </a:rPr>
              <a:t>「受付結果</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受信通知</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」を印刷したものを添付してください。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「いいえ」</a:t>
            </a:r>
            <a:r>
              <a:rPr lang="ja-JP" altLang="en-US" sz="1400" dirty="0">
                <a:latin typeface="Meiryo UI" panose="020B0604030504040204" pitchFamily="50" charset="-128"/>
                <a:ea typeface="Meiryo UI" panose="020B0604030504040204" pitchFamily="50" charset="-128"/>
              </a:rPr>
              <a:t>を選択した場合</a:t>
            </a:r>
            <a:endParaRPr lang="en-US" altLang="ja-JP" sz="1400" dirty="0">
              <a:latin typeface="Meiryo UI" panose="020B0604030504040204" pitchFamily="50" charset="-128"/>
              <a:ea typeface="Meiryo UI" panose="020B0604030504040204" pitchFamily="50" charset="-128"/>
            </a:endParaRPr>
          </a:p>
          <a:p>
            <a:endParaRPr lang="en-US" altLang="ja-JP" sz="14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⑫‘ </a:t>
            </a:r>
            <a:r>
              <a:rPr lang="ja-JP" altLang="en-US" sz="1400" dirty="0">
                <a:latin typeface="Meiryo UI" panose="020B0604030504040204" pitchFamily="50" charset="-128"/>
                <a:ea typeface="Meiryo UI" panose="020B0604030504040204" pitchFamily="50" charset="-128"/>
              </a:rPr>
              <a:t>税務署受付印の有無</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該当する項目を選択してください。</a:t>
            </a:r>
            <a:endParaRPr lang="en-US" altLang="ja-JP" sz="1400" dirty="0">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1F32FAFA-E7CF-5DE9-DE86-2C629B1298EB}"/>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2AB4B06B-2713-ABDD-9065-69FC1D8ADAC1}"/>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応募者概要入力画面です。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応募者の概要情報を入力してください。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099EE4C5-6808-CA2D-AC88-FF55CF1F8247}"/>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9" name="図 8" descr="図形&#10;&#10;低い精度で自動的に生成された説明">
            <a:extLst>
              <a:ext uri="{FF2B5EF4-FFF2-40B4-BE49-F238E27FC236}">
                <a16:creationId xmlns:a16="http://schemas.microsoft.com/office/drawing/2014/main" id="{F66039C6-B839-A853-979F-DCDE706F65B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cxnSp>
        <p:nvCxnSpPr>
          <p:cNvPr id="37" name="コネクタ: カギ線 36">
            <a:extLst>
              <a:ext uri="{FF2B5EF4-FFF2-40B4-BE49-F238E27FC236}">
                <a16:creationId xmlns:a16="http://schemas.microsoft.com/office/drawing/2014/main" id="{ADCC5109-F783-2D9B-F7EF-262FCA6D435D}"/>
              </a:ext>
            </a:extLst>
          </p:cNvPr>
          <p:cNvCxnSpPr>
            <a:cxnSpLocks/>
          </p:cNvCxnSpPr>
          <p:nvPr/>
        </p:nvCxnSpPr>
        <p:spPr>
          <a:xfrm rot="10800000" flipV="1">
            <a:off x="777027" y="2462824"/>
            <a:ext cx="1117371" cy="740544"/>
          </a:xfrm>
          <a:prstGeom prst="bentConnector3">
            <a:avLst>
              <a:gd name="adj1" fmla="val 100768"/>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コネクタ: カギ線 48">
            <a:extLst>
              <a:ext uri="{FF2B5EF4-FFF2-40B4-BE49-F238E27FC236}">
                <a16:creationId xmlns:a16="http://schemas.microsoft.com/office/drawing/2014/main" id="{81A698E9-9823-1A71-6CE9-F1C70E44497E}"/>
              </a:ext>
            </a:extLst>
          </p:cNvPr>
          <p:cNvCxnSpPr>
            <a:cxnSpLocks/>
          </p:cNvCxnSpPr>
          <p:nvPr/>
        </p:nvCxnSpPr>
        <p:spPr>
          <a:xfrm>
            <a:off x="2308005" y="2562897"/>
            <a:ext cx="3068328" cy="2440903"/>
          </a:xfrm>
          <a:prstGeom prst="bentConnector3">
            <a:avLst>
              <a:gd name="adj1" fmla="val 99945"/>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50E196BB-4E7E-EF94-9B4C-A24644EB7628}"/>
              </a:ext>
            </a:extLst>
          </p:cNvPr>
          <p:cNvSpPr txBox="1"/>
          <p:nvPr/>
        </p:nvSpPr>
        <p:spPr>
          <a:xfrm>
            <a:off x="1416779" y="1293522"/>
            <a:ext cx="419254"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⑨</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5C6983ED-2566-AF67-5D9C-4D5464340CFB}"/>
              </a:ext>
            </a:extLst>
          </p:cNvPr>
          <p:cNvSpPr txBox="1"/>
          <p:nvPr/>
        </p:nvSpPr>
        <p:spPr>
          <a:xfrm>
            <a:off x="1416779" y="1773022"/>
            <a:ext cx="419254" cy="369332"/>
          </a:xfrm>
          <a:prstGeom prst="rect">
            <a:avLst/>
          </a:prstGeom>
          <a:noFill/>
        </p:spPr>
        <p:txBody>
          <a:bodyPr wrap="square">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⑩</a:t>
            </a:r>
          </a:p>
        </p:txBody>
      </p:sp>
      <p:sp>
        <p:nvSpPr>
          <p:cNvPr id="10" name="テキスト ボックス 9">
            <a:extLst>
              <a:ext uri="{FF2B5EF4-FFF2-40B4-BE49-F238E27FC236}">
                <a16:creationId xmlns:a16="http://schemas.microsoft.com/office/drawing/2014/main" id="{B231F4B8-CBC1-6924-3681-B33F444E506C}"/>
              </a:ext>
            </a:extLst>
          </p:cNvPr>
          <p:cNvSpPr txBox="1"/>
          <p:nvPr/>
        </p:nvSpPr>
        <p:spPr>
          <a:xfrm>
            <a:off x="1844349" y="5776512"/>
            <a:ext cx="612058"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⑫‘</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48" name="テキスト ボックス 47">
            <a:extLst>
              <a:ext uri="{FF2B5EF4-FFF2-40B4-BE49-F238E27FC236}">
                <a16:creationId xmlns:a16="http://schemas.microsoft.com/office/drawing/2014/main" id="{DFEF23C2-CDF3-739A-FD92-B71FCB90D25A}"/>
              </a:ext>
            </a:extLst>
          </p:cNvPr>
          <p:cNvSpPr txBox="1"/>
          <p:nvPr/>
        </p:nvSpPr>
        <p:spPr>
          <a:xfrm>
            <a:off x="1416779" y="2428254"/>
            <a:ext cx="419254"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⑪</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B380C2A3-0E20-F3A0-FE83-82A08567F6C4}"/>
              </a:ext>
            </a:extLst>
          </p:cNvPr>
          <p:cNvSpPr txBox="1"/>
          <p:nvPr/>
        </p:nvSpPr>
        <p:spPr>
          <a:xfrm>
            <a:off x="3072057" y="4089687"/>
            <a:ext cx="419254" cy="369332"/>
          </a:xfrm>
          <a:prstGeom prst="rect">
            <a:avLst/>
          </a:prstGeom>
          <a:noFill/>
        </p:spPr>
        <p:txBody>
          <a:bodyPr wrap="square">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⑫</a:t>
            </a:r>
          </a:p>
        </p:txBody>
      </p:sp>
      <p:pic>
        <p:nvPicPr>
          <p:cNvPr id="2050" name="Picture 2">
            <a:extLst>
              <a:ext uri="{FF2B5EF4-FFF2-40B4-BE49-F238E27FC236}">
                <a16:creationId xmlns:a16="http://schemas.microsoft.com/office/drawing/2014/main" id="{75BAF47C-0967-6736-D862-234D2E249714}"/>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2308005" y="5063036"/>
            <a:ext cx="3405870" cy="1646782"/>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129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016005-3913-01FA-4A8F-C17777E7B7A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2210" b="413"/>
          <a:stretch/>
        </p:blipFill>
        <p:spPr>
          <a:xfrm>
            <a:off x="1963946" y="1534562"/>
            <a:ext cx="2863740" cy="10892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テキスト プレースホルダ 38">
            <a:extLst>
              <a:ext uri="{FF2B5EF4-FFF2-40B4-BE49-F238E27FC236}">
                <a16:creationId xmlns:a16="http://schemas.microsoft.com/office/drawing/2014/main" id="{DEA51A21-CF02-642D-A4BE-5916F701D43D}"/>
              </a:ext>
            </a:extLst>
          </p:cNvPr>
          <p:cNvSpPr txBox="1">
            <a:spLocks/>
          </p:cNvSpPr>
          <p:nvPr/>
        </p:nvSpPr>
        <p:spPr>
          <a:xfrm>
            <a:off x="237259" y="726049"/>
            <a:ext cx="5659198" cy="433553"/>
          </a:xfrm>
          <a:prstGeom prst="rect">
            <a:avLst/>
          </a:prstGeom>
          <a:solidFill>
            <a:schemeClr val="accent1">
              <a:lumMod val="20000"/>
              <a:lumOff val="80000"/>
            </a:schemeClr>
          </a:solidFill>
          <a:ln>
            <a:noFill/>
          </a:ln>
        </p:spPr>
        <p:txBody>
          <a:bodyPr vert="horz" wrap="square" lIns="216000" tIns="108000" rIns="216000" bIns="108000" rtlCol="0" anchor="t">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latin typeface="Meiryo UI"/>
                <a:ea typeface="Meiryo UI"/>
                <a:cs typeface="メイリオ" panose="020B0604030504040204" pitchFamily="50" charset="-128"/>
              </a:rPr>
              <a:t>応募者概要入力（法人、</a:t>
            </a:r>
            <a:r>
              <a:rPr lang="en-US" altLang="ja-JP" sz="1400" b="1" dirty="0">
                <a:latin typeface="Meiryo UI"/>
                <a:ea typeface="Meiryo UI"/>
                <a:cs typeface="メイリオ" panose="020B0604030504040204" pitchFamily="50" charset="-128"/>
              </a:rPr>
              <a:t>NPO</a:t>
            </a:r>
            <a:r>
              <a:rPr lang="ja-JP" sz="1400" b="1" dirty="0">
                <a:latin typeface="Meiryo UI"/>
                <a:ea typeface="Meiryo UI"/>
                <a:cs typeface="メイリオ" panose="020B0604030504040204" pitchFamily="50" charset="-128"/>
              </a:rPr>
              <a:t>法人</a:t>
            </a:r>
            <a:r>
              <a:rPr lang="ja-JP" altLang="en-US" sz="1400" b="1" dirty="0">
                <a:latin typeface="Meiryo UI"/>
                <a:ea typeface="Meiryo UI"/>
                <a:cs typeface="メイリオ" panose="020B0604030504040204" pitchFamily="50" charset="-128"/>
              </a:rPr>
              <a:t>の共通部分）</a:t>
            </a:r>
            <a:endParaRPr lang="en-US" altLang="ja-JP" sz="1400" b="1" dirty="0">
              <a:latin typeface="Meiryo UI"/>
              <a:ea typeface="Meiryo UI"/>
              <a:cs typeface="メイリオ" panose="020B0604030504040204" pitchFamily="50" charset="-128"/>
            </a:endParaRPr>
          </a:p>
        </p:txBody>
      </p:sp>
      <p:sp>
        <p:nvSpPr>
          <p:cNvPr id="5" name="テキスト ボックス 4">
            <a:extLst>
              <a:ext uri="{FF2B5EF4-FFF2-40B4-BE49-F238E27FC236}">
                <a16:creationId xmlns:a16="http://schemas.microsoft.com/office/drawing/2014/main" id="{1B0FBFAF-9A6C-371D-6F02-7B0F92D3C53A}"/>
              </a:ext>
            </a:extLst>
          </p:cNvPr>
          <p:cNvSpPr txBox="1"/>
          <p:nvPr/>
        </p:nvSpPr>
        <p:spPr>
          <a:xfrm>
            <a:off x="6132574" y="1398507"/>
            <a:ext cx="5998732" cy="5232202"/>
          </a:xfrm>
          <a:prstGeom prst="rect">
            <a:avLst/>
          </a:prstGeom>
          <a:noFill/>
        </p:spPr>
        <p:txBody>
          <a:bodyPr wrap="square" lIns="91440" tIns="45720" rIns="91440" bIns="45720" anchor="t">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インボイス特例を選択した方は、</a:t>
            </a:r>
            <a:r>
              <a:rPr lang="en-US" altLang="ja-JP" sz="1200" b="1" u="sng" dirty="0">
                <a:solidFill>
                  <a:srgbClr val="FF0000"/>
                </a:solidFill>
                <a:latin typeface="Meiryo UI" panose="020B0604030504040204" pitchFamily="50" charset="-128"/>
                <a:ea typeface="Meiryo UI" panose="020B0604030504040204" pitchFamily="50" charset="-128"/>
              </a:rPr>
              <a:t>P.18</a:t>
            </a:r>
            <a:r>
              <a:rPr lang="ja-JP" altLang="en-US" sz="1200" dirty="0">
                <a:latin typeface="Meiryo UI" panose="020B0604030504040204" pitchFamily="50" charset="-128"/>
                <a:ea typeface="Meiryo UI" panose="020B0604030504040204" pitchFamily="50" charset="-128"/>
              </a:rPr>
              <a:t>もご確認ください。</a:t>
            </a:r>
            <a:endParaRPr lang="en-US" altLang="ja-JP" sz="1200" dirty="0">
              <a:latin typeface="Meiryo UI" panose="020B0604030504040204" pitchFamily="50" charset="-128"/>
              <a:ea typeface="Meiryo UI" panose="020B0604030504040204" pitchFamily="50" charset="-128"/>
            </a:endParaRPr>
          </a:p>
          <a:p>
            <a:endParaRPr lang="en-US" altLang="ja-JP" sz="1200" dirty="0">
              <a:solidFill>
                <a:srgbClr val="FF0000"/>
              </a:solidFill>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⑨ </a:t>
            </a:r>
            <a:r>
              <a:rPr lang="ja-JP" altLang="en-US" sz="1200" dirty="0">
                <a:latin typeface="Meiryo UI" panose="020B0604030504040204" pitchFamily="50" charset="-128"/>
                <a:ea typeface="Meiryo UI" panose="020B0604030504040204" pitchFamily="50" charset="-128"/>
              </a:rPr>
              <a:t>決算期</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該当する項目をチェックしてください。</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⑩</a:t>
            </a:r>
            <a:r>
              <a:rPr lang="ja-JP" altLang="en-US" sz="1200" dirty="0">
                <a:latin typeface="Meiryo UI" panose="020B0604030504040204" pitchFamily="50" charset="-128"/>
                <a:ea typeface="Meiryo UI" panose="020B0604030504040204" pitchFamily="50" charset="-128"/>
              </a:rPr>
              <a:t> 直前決算期間</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該当する項目をチェックしてください。</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rPr>
              <a:t>「はい」</a:t>
            </a:r>
            <a:r>
              <a:rPr lang="ja-JP" altLang="en-US" sz="1200" dirty="0">
                <a:latin typeface="Meiryo UI" panose="020B0604030504040204" pitchFamily="50" charset="-128"/>
                <a:ea typeface="Meiryo UI" panose="020B0604030504040204" pitchFamily="50" charset="-128"/>
              </a:rPr>
              <a:t>を選択した場合</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chemeClr val="accent1"/>
                </a:solidFill>
                <a:latin typeface="Meiryo UI" panose="020B0604030504040204" pitchFamily="50" charset="-128"/>
                <a:ea typeface="Meiryo UI" panose="020B0604030504040204" pitchFamily="50" charset="-128"/>
              </a:rPr>
              <a:t>⑪</a:t>
            </a:r>
            <a:r>
              <a:rPr lang="ja-JP" altLang="en-US" sz="1200" dirty="0">
                <a:latin typeface="Meiryo UI" panose="020B0604030504040204" pitchFamily="50" charset="-128"/>
                <a:ea typeface="Meiryo UI" panose="020B0604030504040204" pitchFamily="50" charset="-128"/>
              </a:rPr>
              <a:t> 直近</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期</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年間</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の売上高を入力してください。（単位：円）</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chemeClr val="accent1"/>
                </a:solidFill>
                <a:latin typeface="Meiryo UI" panose="020B0604030504040204" pitchFamily="50" charset="-128"/>
                <a:ea typeface="Meiryo UI" panose="020B0604030504040204" pitchFamily="50" charset="-128"/>
              </a:rPr>
              <a:t>⑫</a:t>
            </a:r>
            <a:r>
              <a:rPr lang="ja-JP" altLang="en-US" sz="1200" dirty="0">
                <a:latin typeface="Meiryo UI" panose="020B0604030504040204" pitchFamily="50" charset="-128"/>
                <a:ea typeface="Meiryo UI" panose="020B0604030504040204" pitchFamily="50" charset="-128"/>
              </a:rPr>
              <a:t> 直近</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期</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年間</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の売上総利益を入力してください。（単位：円）</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chemeClr val="accent1"/>
                </a:solidFill>
                <a:latin typeface="Meiryo UI" panose="020B0604030504040204" pitchFamily="50" charset="-128"/>
                <a:ea typeface="Meiryo UI" panose="020B0604030504040204" pitchFamily="50" charset="-128"/>
              </a:rPr>
              <a:t>⑬</a:t>
            </a:r>
            <a:r>
              <a:rPr lang="ja-JP" altLang="en-US" sz="1200" dirty="0">
                <a:latin typeface="Meiryo UI" panose="020B0604030504040204" pitchFamily="50" charset="-128"/>
                <a:ea typeface="Meiryo UI" panose="020B0604030504040204" pitchFamily="50" charset="-128"/>
              </a:rPr>
              <a:t> 直近</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期</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年間</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の経常利益を入力してください。（単位：円）</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chemeClr val="accent1"/>
                </a:solidFill>
                <a:latin typeface="Meiryo UI" panose="020B0604030504040204" pitchFamily="50" charset="-128"/>
                <a:ea typeface="Meiryo UI" panose="020B0604030504040204" pitchFamily="50" charset="-128"/>
              </a:rPr>
              <a:t>⑭</a:t>
            </a:r>
            <a:r>
              <a:rPr lang="ja-JP" altLang="en-US" sz="1200" dirty="0">
                <a:solidFill>
                  <a:srgbClr val="CCECFF"/>
                </a:solidFill>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貸借対照表および活動計算書の写し</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直近</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期分</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を添付してください。</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rPr>
              <a:t>「いいえ」</a:t>
            </a:r>
            <a:r>
              <a:rPr lang="ja-JP" altLang="en-US" sz="1200" dirty="0">
                <a:latin typeface="Meiryo UI" panose="020B0604030504040204" pitchFamily="50" charset="-128"/>
                <a:ea typeface="Meiryo UI" panose="020B0604030504040204" pitchFamily="50" charset="-128"/>
              </a:rPr>
              <a:t>を選択した場合　</a:t>
            </a:r>
            <a:endParaRPr lang="en-US" altLang="ja-JP" sz="12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必ず注釈を確認のうえ、入力してください。</a:t>
            </a:r>
            <a:endParaRPr lang="en-US" altLang="ja-JP" sz="1100" dirty="0">
              <a:latin typeface="Meiryo UI" panose="020B0604030504040204" pitchFamily="50" charset="-128"/>
              <a:ea typeface="Meiryo UI" panose="020B0604030504040204" pitchFamily="50" charset="-128"/>
            </a:endParaRPr>
          </a:p>
          <a:p>
            <a:endParaRPr lang="en-US" altLang="ja-JP" sz="1100" dirty="0">
              <a:solidFill>
                <a:srgbClr val="FF0000"/>
              </a:solidFill>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⑪‘ </a:t>
            </a:r>
            <a:r>
              <a:rPr lang="ja-JP" altLang="en-US" sz="1200" dirty="0">
                <a:latin typeface="Meiryo UI" panose="020B0604030504040204" pitchFamily="50" charset="-128"/>
                <a:ea typeface="Meiryo UI" panose="020B0604030504040204" pitchFamily="50" charset="-128"/>
              </a:rPr>
              <a:t>直近</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期</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年間</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の売上高を入力してください。（単位：円）</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⑫‘ </a:t>
            </a:r>
            <a:r>
              <a:rPr lang="ja-JP" altLang="en-US" sz="1200" dirty="0">
                <a:latin typeface="Meiryo UI" panose="020B0604030504040204" pitchFamily="50" charset="-128"/>
                <a:ea typeface="Meiryo UI" panose="020B0604030504040204" pitchFamily="50" charset="-128"/>
              </a:rPr>
              <a:t>直近</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期</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年間</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の売上総利益を入力してください。（単位：円）</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⑬‘ </a:t>
            </a:r>
            <a:r>
              <a:rPr lang="ja-JP" altLang="en-US" sz="1200" dirty="0">
                <a:latin typeface="Meiryo UI" panose="020B0604030504040204" pitchFamily="50" charset="-128"/>
                <a:ea typeface="Meiryo UI" panose="020B0604030504040204" pitchFamily="50" charset="-128"/>
              </a:rPr>
              <a:t>直近</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期</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年間</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の経常利益を入力してください。（単位：円）</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⑭‘ </a:t>
            </a:r>
            <a:r>
              <a:rPr kumimoji="1" lang="ja-JP" altLang="ja-JP" sz="1200" kern="1200" dirty="0">
                <a:solidFill>
                  <a:srgbClr val="000000"/>
                </a:solidFill>
                <a:effectLst/>
                <a:latin typeface="Meiryo UI" panose="020B0604030504040204" pitchFamily="50" charset="-128"/>
                <a:ea typeface="Meiryo UI" panose="020B0604030504040204" pitchFamily="50" charset="-128"/>
                <a:cs typeface="+mn-cs"/>
              </a:rPr>
              <a:t>貸借対照表および活動計算書の写し</a:t>
            </a:r>
            <a:r>
              <a:rPr kumimoji="1" lang="en-US" altLang="ja-JP" sz="1200" kern="1200" dirty="0">
                <a:solidFill>
                  <a:srgbClr val="000000"/>
                </a:solidFill>
                <a:effectLst/>
                <a:latin typeface="Meiryo UI" panose="020B0604030504040204" pitchFamily="50" charset="-128"/>
                <a:ea typeface="Meiryo UI" panose="020B0604030504040204" pitchFamily="50" charset="-128"/>
                <a:cs typeface="+mn-cs"/>
              </a:rPr>
              <a:t>(</a:t>
            </a:r>
            <a:r>
              <a:rPr kumimoji="1" lang="ja-JP" altLang="ja-JP" sz="1200" kern="1200" dirty="0">
                <a:solidFill>
                  <a:srgbClr val="000000"/>
                </a:solidFill>
                <a:effectLst/>
                <a:latin typeface="Meiryo UI" panose="020B0604030504040204" pitchFamily="50" charset="-128"/>
                <a:ea typeface="Meiryo UI" panose="020B0604030504040204" pitchFamily="50" charset="-128"/>
                <a:cs typeface="+mn-cs"/>
              </a:rPr>
              <a:t>直近</a:t>
            </a:r>
            <a:r>
              <a:rPr kumimoji="1" lang="en-US" altLang="ja-JP" sz="1200" kern="1200" dirty="0">
                <a:solidFill>
                  <a:srgbClr val="000000"/>
                </a:solidFill>
                <a:effectLst/>
                <a:latin typeface="Meiryo UI" panose="020B0604030504040204" pitchFamily="50" charset="-128"/>
                <a:ea typeface="Meiryo UI" panose="020B0604030504040204" pitchFamily="50" charset="-128"/>
                <a:cs typeface="+mn-cs"/>
              </a:rPr>
              <a:t>1</a:t>
            </a:r>
            <a:r>
              <a:rPr kumimoji="1" lang="ja-JP" altLang="ja-JP" sz="1200" kern="1200" dirty="0">
                <a:solidFill>
                  <a:srgbClr val="000000"/>
                </a:solidFill>
                <a:effectLst/>
                <a:latin typeface="Meiryo UI" panose="020B0604030504040204" pitchFamily="50" charset="-128"/>
                <a:ea typeface="Meiryo UI" panose="020B0604030504040204" pitchFamily="50" charset="-128"/>
                <a:cs typeface="+mn-cs"/>
              </a:rPr>
              <a:t>期分</a:t>
            </a:r>
            <a:r>
              <a:rPr kumimoji="1" lang="en-US" altLang="ja-JP" sz="1200" kern="1200" dirty="0">
                <a:solidFill>
                  <a:srgbClr val="000000"/>
                </a:solidFill>
                <a:effectLst/>
                <a:latin typeface="Meiryo UI" panose="020B0604030504040204" pitchFamily="50" charset="-128"/>
                <a:ea typeface="Meiryo UI" panose="020B0604030504040204" pitchFamily="50" charset="-128"/>
                <a:cs typeface="+mn-cs"/>
              </a:rPr>
              <a:t>)</a:t>
            </a:r>
            <a:r>
              <a:rPr kumimoji="1" lang="ja-JP" altLang="ja-JP" sz="1200" kern="1200" dirty="0">
                <a:solidFill>
                  <a:srgbClr val="000000"/>
                </a:solidFill>
                <a:effectLst/>
                <a:latin typeface="Meiryo UI" panose="020B0604030504040204" pitchFamily="50" charset="-128"/>
                <a:ea typeface="Meiryo UI" panose="020B0604030504040204" pitchFamily="50" charset="-128"/>
                <a:cs typeface="+mn-cs"/>
              </a:rPr>
              <a:t>を添付してください。</a:t>
            </a:r>
            <a:endParaRPr lang="ja-JP" altLang="ja-JP" sz="1200" dirty="0">
              <a:effectLst/>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a:ea typeface="Meiryo UI"/>
              </a:rPr>
              <a:t>⑮</a:t>
            </a:r>
            <a:r>
              <a:rPr lang="ja-JP" sz="1200" dirty="0">
                <a:solidFill>
                  <a:srgbClr val="FF0000"/>
                </a:solidFill>
                <a:latin typeface="Meiryo UI"/>
                <a:ea typeface="Meiryo UI"/>
              </a:rPr>
              <a:t>‘</a:t>
            </a:r>
            <a:r>
              <a:rPr lang="ja-JP" altLang="en-US" sz="1200" dirty="0">
                <a:latin typeface="Meiryo UI"/>
                <a:ea typeface="Meiryo UI"/>
              </a:rPr>
              <a:t> 決算期間</a:t>
            </a:r>
            <a:r>
              <a:rPr lang="en-US" altLang="ja-JP" sz="1200" dirty="0">
                <a:latin typeface="Meiryo UI"/>
                <a:ea typeface="Meiryo UI"/>
              </a:rPr>
              <a:t>1</a:t>
            </a:r>
            <a:r>
              <a:rPr lang="ja-JP" altLang="en-US" sz="1200" dirty="0">
                <a:latin typeface="Meiryo UI"/>
                <a:ea typeface="Meiryo UI"/>
              </a:rPr>
              <a:t>年未満の場合</a:t>
            </a:r>
            <a:r>
              <a:rPr lang="en-US" altLang="ja-JP" sz="1200" dirty="0">
                <a:latin typeface="Meiryo UI"/>
                <a:ea typeface="Meiryo UI"/>
              </a:rPr>
              <a:t>:(</a:t>
            </a:r>
            <a:r>
              <a:rPr lang="ja-JP" altLang="en-US" sz="1200" dirty="0">
                <a:latin typeface="Meiryo UI"/>
                <a:ea typeface="Meiryo UI"/>
              </a:rPr>
              <a:t>月数</a:t>
            </a:r>
            <a:r>
              <a:rPr lang="en-US" altLang="ja-JP" sz="1200" dirty="0">
                <a:latin typeface="Meiryo UI"/>
                <a:ea typeface="Meiryo UI"/>
              </a:rPr>
              <a:t>)</a:t>
            </a:r>
            <a:r>
              <a:rPr lang="ja-JP" altLang="en-US" sz="1200" dirty="0">
                <a:latin typeface="Meiryo UI"/>
                <a:ea typeface="Meiryo UI"/>
              </a:rPr>
              <a:t>を入力してください。</a:t>
            </a:r>
            <a:endParaRPr lang="en-US" altLang="ja-JP" sz="1200" dirty="0">
              <a:latin typeface="Meiryo UI"/>
              <a:ea typeface="Meiryo UI"/>
            </a:endParaRPr>
          </a:p>
        </p:txBody>
      </p:sp>
      <p:sp>
        <p:nvSpPr>
          <p:cNvPr id="3" name="正方形/長方形 2">
            <a:extLst>
              <a:ext uri="{FF2B5EF4-FFF2-40B4-BE49-F238E27FC236}">
                <a16:creationId xmlns:a16="http://schemas.microsoft.com/office/drawing/2014/main" id="{BA6F9192-4F1A-0C3E-37EF-39596E66BBA7}"/>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FEBB9B07-E8B2-7A03-B8B1-ED7719DC6D55}"/>
              </a:ext>
            </a:extLst>
          </p:cNvPr>
          <p:cNvSpPr/>
          <p:nvPr/>
        </p:nvSpPr>
        <p:spPr>
          <a:xfrm>
            <a:off x="6898640" y="726049"/>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応募者概要入力画面です。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応募者の概要情報を入力してください。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1442E1D0-041F-06D7-60BB-B6FDB15FE9FE}"/>
              </a:ext>
            </a:extLst>
          </p:cNvPr>
          <p:cNvSpPr/>
          <p:nvPr/>
        </p:nvSpPr>
        <p:spPr>
          <a:xfrm>
            <a:off x="6308688" y="726049"/>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9" name="図 8" descr="図形&#10;&#10;低い精度で自動的に生成された説明">
            <a:extLst>
              <a:ext uri="{FF2B5EF4-FFF2-40B4-BE49-F238E27FC236}">
                <a16:creationId xmlns:a16="http://schemas.microsoft.com/office/drawing/2014/main" id="{6E74435E-3D78-5CF1-A9E4-CC0B126703C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809227"/>
            <a:ext cx="422924" cy="422924"/>
          </a:xfrm>
          <a:prstGeom prst="rect">
            <a:avLst/>
          </a:prstGeom>
        </p:spPr>
      </p:pic>
      <p:cxnSp>
        <p:nvCxnSpPr>
          <p:cNvPr id="37" name="コネクタ: カギ線 36">
            <a:extLst>
              <a:ext uri="{FF2B5EF4-FFF2-40B4-BE49-F238E27FC236}">
                <a16:creationId xmlns:a16="http://schemas.microsoft.com/office/drawing/2014/main" id="{A0A65BE9-08E3-74ED-BE16-7021990BE9AD}"/>
              </a:ext>
            </a:extLst>
          </p:cNvPr>
          <p:cNvCxnSpPr>
            <a:cxnSpLocks/>
          </p:cNvCxnSpPr>
          <p:nvPr/>
        </p:nvCxnSpPr>
        <p:spPr>
          <a:xfrm flipH="1">
            <a:off x="582994" y="2351987"/>
            <a:ext cx="1747840" cy="373161"/>
          </a:xfrm>
          <a:prstGeom prst="bentConnector3">
            <a:avLst>
              <a:gd name="adj1" fmla="val 99308"/>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コネクタ: カギ線 48">
            <a:extLst>
              <a:ext uri="{FF2B5EF4-FFF2-40B4-BE49-F238E27FC236}">
                <a16:creationId xmlns:a16="http://schemas.microsoft.com/office/drawing/2014/main" id="{31A4770D-E56D-6F35-B1AE-E9340D1E0778}"/>
              </a:ext>
            </a:extLst>
          </p:cNvPr>
          <p:cNvCxnSpPr>
            <a:cxnSpLocks/>
          </p:cNvCxnSpPr>
          <p:nvPr/>
        </p:nvCxnSpPr>
        <p:spPr>
          <a:xfrm>
            <a:off x="2808818" y="2489509"/>
            <a:ext cx="2335398" cy="2083372"/>
          </a:xfrm>
          <a:prstGeom prst="bentConnector3">
            <a:avLst>
              <a:gd name="adj1" fmla="val 100219"/>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87BDEA0-35FD-59C1-00D5-4EF545BB3B28}"/>
              </a:ext>
            </a:extLst>
          </p:cNvPr>
          <p:cNvSpPr txBox="1"/>
          <p:nvPr/>
        </p:nvSpPr>
        <p:spPr>
          <a:xfrm>
            <a:off x="1900039" y="1453230"/>
            <a:ext cx="419254"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⑨</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A19E179A-EECE-9730-4A96-3969EB8C4F59}"/>
              </a:ext>
            </a:extLst>
          </p:cNvPr>
          <p:cNvSpPr txBox="1"/>
          <p:nvPr/>
        </p:nvSpPr>
        <p:spPr>
          <a:xfrm>
            <a:off x="1900039" y="1978336"/>
            <a:ext cx="419254" cy="369332"/>
          </a:xfrm>
          <a:prstGeom prst="rect">
            <a:avLst/>
          </a:prstGeom>
          <a:noFill/>
        </p:spPr>
        <p:txBody>
          <a:bodyPr wrap="square">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⑩</a:t>
            </a:r>
          </a:p>
        </p:txBody>
      </p:sp>
      <p:pic>
        <p:nvPicPr>
          <p:cNvPr id="12" name="図 11">
            <a:extLst>
              <a:ext uri="{FF2B5EF4-FFF2-40B4-BE49-F238E27FC236}">
                <a16:creationId xmlns:a16="http://schemas.microsoft.com/office/drawing/2014/main" id="{6D7A2AB6-2528-43F2-DCBE-9C4D1036455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6551" y="2739810"/>
            <a:ext cx="2685536" cy="1841711"/>
          </a:xfrm>
          <a:prstGeom prst="rect">
            <a:avLst/>
          </a:prstGeom>
          <a:ln w="38100">
            <a:solidFill>
              <a:schemeClr val="accent1"/>
            </a:solidFill>
          </a:ln>
        </p:spPr>
      </p:pic>
      <p:pic>
        <p:nvPicPr>
          <p:cNvPr id="15" name="図 14">
            <a:extLst>
              <a:ext uri="{FF2B5EF4-FFF2-40B4-BE49-F238E27FC236}">
                <a16:creationId xmlns:a16="http://schemas.microsoft.com/office/drawing/2014/main" id="{173E2AD9-AA38-A001-3F4F-8E389CF4034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07138" y="4711596"/>
            <a:ext cx="3796144" cy="1695243"/>
          </a:xfrm>
          <a:prstGeom prst="rect">
            <a:avLst/>
          </a:prstGeom>
          <a:ln w="38100">
            <a:solidFill>
              <a:srgbClr val="FF0000"/>
            </a:solidFill>
          </a:ln>
        </p:spPr>
      </p:pic>
      <p:sp>
        <p:nvSpPr>
          <p:cNvPr id="27" name="テキスト ボックス 26">
            <a:extLst>
              <a:ext uri="{FF2B5EF4-FFF2-40B4-BE49-F238E27FC236}">
                <a16:creationId xmlns:a16="http://schemas.microsoft.com/office/drawing/2014/main" id="{A089D819-7A52-86F4-1F2B-F19BCCDB26E6}"/>
              </a:ext>
            </a:extLst>
          </p:cNvPr>
          <p:cNvSpPr txBox="1"/>
          <p:nvPr/>
        </p:nvSpPr>
        <p:spPr>
          <a:xfrm>
            <a:off x="123503" y="3246789"/>
            <a:ext cx="419254" cy="369332"/>
          </a:xfrm>
          <a:prstGeom prst="rect">
            <a:avLst/>
          </a:prstGeom>
          <a:noFill/>
        </p:spPr>
        <p:txBody>
          <a:bodyPr wrap="square">
            <a:spAutoFit/>
          </a:bodyPr>
          <a:lstStyle/>
          <a:p>
            <a:r>
              <a:rPr lang="ja-JP" altLang="en-US" dirty="0">
                <a:solidFill>
                  <a:schemeClr val="accent1"/>
                </a:solidFill>
                <a:latin typeface="Meiryo UI" panose="020B0604030504040204" pitchFamily="50" charset="-128"/>
                <a:ea typeface="Meiryo UI" panose="020B0604030504040204" pitchFamily="50" charset="-128"/>
              </a:rPr>
              <a:t>⑪</a:t>
            </a:r>
            <a:endParaRPr kumimoji="1" lang="ja-JP" altLang="en-US" dirty="0">
              <a:solidFill>
                <a:schemeClr val="accent1"/>
              </a:solidFill>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9BF46B6F-89A7-3547-4988-00B0583B6021}"/>
              </a:ext>
            </a:extLst>
          </p:cNvPr>
          <p:cNvSpPr txBox="1"/>
          <p:nvPr/>
        </p:nvSpPr>
        <p:spPr>
          <a:xfrm>
            <a:off x="123503" y="3590154"/>
            <a:ext cx="419254" cy="369332"/>
          </a:xfrm>
          <a:prstGeom prst="rect">
            <a:avLst/>
          </a:prstGeom>
          <a:noFill/>
        </p:spPr>
        <p:txBody>
          <a:bodyPr wrap="square">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⑫</a:t>
            </a:r>
          </a:p>
        </p:txBody>
      </p:sp>
      <p:sp>
        <p:nvSpPr>
          <p:cNvPr id="30" name="テキスト ボックス 29">
            <a:extLst>
              <a:ext uri="{FF2B5EF4-FFF2-40B4-BE49-F238E27FC236}">
                <a16:creationId xmlns:a16="http://schemas.microsoft.com/office/drawing/2014/main" id="{C812A745-9E17-C421-8166-FE077945E23F}"/>
              </a:ext>
            </a:extLst>
          </p:cNvPr>
          <p:cNvSpPr txBox="1"/>
          <p:nvPr/>
        </p:nvSpPr>
        <p:spPr>
          <a:xfrm>
            <a:off x="123503" y="3901171"/>
            <a:ext cx="419254" cy="369332"/>
          </a:xfrm>
          <a:prstGeom prst="rect">
            <a:avLst/>
          </a:prstGeom>
          <a:noFill/>
        </p:spPr>
        <p:txBody>
          <a:bodyPr wrap="square">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⑬</a:t>
            </a:r>
          </a:p>
        </p:txBody>
      </p:sp>
      <p:sp>
        <p:nvSpPr>
          <p:cNvPr id="31" name="テキスト ボックス 30">
            <a:extLst>
              <a:ext uri="{FF2B5EF4-FFF2-40B4-BE49-F238E27FC236}">
                <a16:creationId xmlns:a16="http://schemas.microsoft.com/office/drawing/2014/main" id="{74BCD051-364B-EFAB-4126-23C00460887E}"/>
              </a:ext>
            </a:extLst>
          </p:cNvPr>
          <p:cNvSpPr txBox="1"/>
          <p:nvPr/>
        </p:nvSpPr>
        <p:spPr>
          <a:xfrm>
            <a:off x="123503" y="4278066"/>
            <a:ext cx="419254" cy="369332"/>
          </a:xfrm>
          <a:prstGeom prst="rect">
            <a:avLst/>
          </a:prstGeom>
          <a:noFill/>
        </p:spPr>
        <p:txBody>
          <a:bodyPr wrap="square">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⑭</a:t>
            </a:r>
          </a:p>
        </p:txBody>
      </p:sp>
      <p:sp>
        <p:nvSpPr>
          <p:cNvPr id="34" name="テキスト ボックス 33">
            <a:extLst>
              <a:ext uri="{FF2B5EF4-FFF2-40B4-BE49-F238E27FC236}">
                <a16:creationId xmlns:a16="http://schemas.microsoft.com/office/drawing/2014/main" id="{B470C3FC-79B7-C853-F6FF-B796A19216E4}"/>
              </a:ext>
            </a:extLst>
          </p:cNvPr>
          <p:cNvSpPr txBox="1"/>
          <p:nvPr/>
        </p:nvSpPr>
        <p:spPr>
          <a:xfrm>
            <a:off x="1477846" y="5262552"/>
            <a:ext cx="537473"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⑪‘</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35" name="テキスト ボックス 34">
            <a:extLst>
              <a:ext uri="{FF2B5EF4-FFF2-40B4-BE49-F238E27FC236}">
                <a16:creationId xmlns:a16="http://schemas.microsoft.com/office/drawing/2014/main" id="{A55A600D-B832-A637-DB84-6873E49DE041}"/>
              </a:ext>
            </a:extLst>
          </p:cNvPr>
          <p:cNvSpPr txBox="1"/>
          <p:nvPr/>
        </p:nvSpPr>
        <p:spPr>
          <a:xfrm>
            <a:off x="1477845" y="5518223"/>
            <a:ext cx="537473"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⑫‘</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01AEA84E-AA39-D24F-1606-E236603B8030}"/>
              </a:ext>
            </a:extLst>
          </p:cNvPr>
          <p:cNvSpPr txBox="1"/>
          <p:nvPr/>
        </p:nvSpPr>
        <p:spPr>
          <a:xfrm>
            <a:off x="1477845" y="5770599"/>
            <a:ext cx="537473"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⑬‘</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2D0CB28E-668D-F729-1F40-775C3EDAE345}"/>
              </a:ext>
            </a:extLst>
          </p:cNvPr>
          <p:cNvSpPr txBox="1"/>
          <p:nvPr/>
        </p:nvSpPr>
        <p:spPr>
          <a:xfrm>
            <a:off x="1477845" y="6050867"/>
            <a:ext cx="537473"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⑭‘</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5143E009-2C51-D243-1399-2B4A5DD99B04}"/>
              </a:ext>
            </a:extLst>
          </p:cNvPr>
          <p:cNvSpPr txBox="1"/>
          <p:nvPr/>
        </p:nvSpPr>
        <p:spPr>
          <a:xfrm>
            <a:off x="5035356" y="5450700"/>
            <a:ext cx="537473" cy="369332"/>
          </a:xfrm>
          <a:prstGeom prst="rect">
            <a:avLst/>
          </a:prstGeom>
          <a:noFill/>
        </p:spPr>
        <p:txBody>
          <a:bodyPr wrap="square" lIns="91440" tIns="45720" rIns="91440" bIns="45720" anchor="t">
            <a:spAutoFit/>
          </a:bodyPr>
          <a:lstStyle/>
          <a:p>
            <a:r>
              <a:rPr kumimoji="1" lang="ja-JP" altLang="en-US">
                <a:solidFill>
                  <a:srgbClr val="FF0000"/>
                </a:solidFill>
                <a:latin typeface="Meiryo UI"/>
                <a:ea typeface="Meiryo UI"/>
              </a:rPr>
              <a:t>⑮</a:t>
            </a:r>
            <a:r>
              <a:rPr lang="ja-JP">
                <a:solidFill>
                  <a:srgbClr val="FF0000"/>
                </a:solidFill>
                <a:latin typeface="Meiryo UI"/>
                <a:ea typeface="Meiryo UI"/>
              </a:rPr>
              <a:t>‘</a:t>
            </a:r>
            <a:endParaRPr kumimoji="1" lang="ja-JP" altLang="en-US"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41240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1F81D-ABAD-54A0-05A0-FBDEE89C9938}"/>
            </a:ext>
          </a:extLst>
        </p:cNvPr>
        <p:cNvGrpSpPr/>
        <p:nvPr/>
      </p:nvGrpSpPr>
      <p:grpSpPr>
        <a:xfrm>
          <a:off x="0" y="0"/>
          <a:ext cx="0" cy="0"/>
          <a:chOff x="0" y="0"/>
          <a:chExt cx="0" cy="0"/>
        </a:xfrm>
      </p:grpSpPr>
      <p:pic>
        <p:nvPicPr>
          <p:cNvPr id="23" name="図 22">
            <a:extLst>
              <a:ext uri="{FF2B5EF4-FFF2-40B4-BE49-F238E27FC236}">
                <a16:creationId xmlns:a16="http://schemas.microsoft.com/office/drawing/2014/main" id="{B426CE93-FCEA-A13D-F6CA-23A8BE097F53}"/>
              </a:ext>
            </a:extLst>
          </p:cNvPr>
          <p:cNvPicPr>
            <a:picLocks noChangeAspect="1"/>
          </p:cNvPicPr>
          <p:nvPr/>
        </p:nvPicPr>
        <p:blipFill>
          <a:blip r:embed="rId3"/>
          <a:stretch>
            <a:fillRect/>
          </a:stretch>
        </p:blipFill>
        <p:spPr>
          <a:xfrm>
            <a:off x="428037" y="4771920"/>
            <a:ext cx="4785449" cy="557471"/>
          </a:xfrm>
          <a:prstGeom prst="rect">
            <a:avLst/>
          </a:prstGeom>
        </p:spPr>
      </p:pic>
      <p:sp>
        <p:nvSpPr>
          <p:cNvPr id="2" name="テキスト プレースホルダ 38">
            <a:extLst>
              <a:ext uri="{FF2B5EF4-FFF2-40B4-BE49-F238E27FC236}">
                <a16:creationId xmlns:a16="http://schemas.microsoft.com/office/drawing/2014/main" id="{EB39C5D7-1D86-AC7B-DB8C-AE5C6F95A9F2}"/>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nchor="t">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a:latin typeface="Meiryo UI"/>
                <a:ea typeface="Meiryo UI"/>
                <a:cs typeface="メイリオ" panose="020B0604030504040204" pitchFamily="50" charset="-128"/>
              </a:rPr>
              <a:t>応募者概要入力（法人、</a:t>
            </a:r>
            <a:r>
              <a:rPr lang="en-US" altLang="ja-JP" sz="1400" b="1">
                <a:latin typeface="Meiryo UI"/>
                <a:ea typeface="Meiryo UI"/>
                <a:cs typeface="メイリオ" panose="020B0604030504040204" pitchFamily="50" charset="-128"/>
              </a:rPr>
              <a:t>NPO</a:t>
            </a:r>
            <a:r>
              <a:rPr lang="ja-JP" altLang="en-US" sz="1400" b="1">
                <a:latin typeface="Meiryo UI"/>
                <a:ea typeface="Meiryo UI"/>
                <a:cs typeface="メイリオ" panose="020B0604030504040204" pitchFamily="50" charset="-128"/>
              </a:rPr>
              <a:t>法人の場合）</a:t>
            </a:r>
            <a:endParaRPr lang="en-US" altLang="ja-JP" sz="1400" b="1">
              <a:latin typeface="Meiryo UI"/>
              <a:ea typeface="Meiryo UI"/>
              <a:cs typeface="メイリオ" panose="020B0604030504040204" pitchFamily="50" charset="-128"/>
            </a:endParaRPr>
          </a:p>
        </p:txBody>
      </p:sp>
      <p:sp>
        <p:nvSpPr>
          <p:cNvPr id="5" name="テキスト ボックス 4">
            <a:extLst>
              <a:ext uri="{FF2B5EF4-FFF2-40B4-BE49-F238E27FC236}">
                <a16:creationId xmlns:a16="http://schemas.microsoft.com/office/drawing/2014/main" id="{3F9C98CF-F79D-B180-99FF-BA4E38CAFADE}"/>
              </a:ext>
            </a:extLst>
          </p:cNvPr>
          <p:cNvSpPr txBox="1"/>
          <p:nvPr/>
        </p:nvSpPr>
        <p:spPr>
          <a:xfrm>
            <a:off x="6198693" y="1950223"/>
            <a:ext cx="5829399" cy="923330"/>
          </a:xfrm>
          <a:prstGeom prst="rect">
            <a:avLst/>
          </a:prstGeom>
          <a:noFill/>
        </p:spPr>
        <p:txBody>
          <a:bodyPr wrap="square" lIns="91440" tIns="45720" rIns="91440" bIns="45720" anchor="t">
            <a:spAutoFit/>
          </a:bodyPr>
          <a:lstStyle/>
          <a:p>
            <a:r>
              <a:rPr lang="ja-JP" altLang="en-US" sz="1400" dirty="0">
                <a:solidFill>
                  <a:srgbClr val="FF0000"/>
                </a:solidFill>
                <a:latin typeface="Meiryo UI" panose="020B0604030504040204" pitchFamily="50" charset="-128"/>
                <a:ea typeface="Meiryo UI" panose="020B0604030504040204" pitchFamily="50" charset="-128"/>
              </a:rPr>
              <a:t>⑯ </a:t>
            </a:r>
            <a:r>
              <a:rPr lang="ja-JP" sz="1400" dirty="0">
                <a:solidFill>
                  <a:srgbClr val="000000"/>
                </a:solidFill>
                <a:latin typeface="Meiryo UI" panose="020B0604030504040204" pitchFamily="50" charset="-128"/>
                <a:ea typeface="Meiryo UI" panose="020B0604030504040204" pitchFamily="50" charset="-128"/>
                <a:cs typeface="+mn-lt"/>
              </a:rPr>
              <a:t>貸借対照表および損益計算書の写し</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sz="1400" dirty="0">
                <a:solidFill>
                  <a:srgbClr val="000000"/>
                </a:solidFill>
                <a:latin typeface="Meiryo UI" panose="020B0604030504040204" pitchFamily="50" charset="-128"/>
                <a:ea typeface="Meiryo UI" panose="020B0604030504040204" pitchFamily="50" charset="-128"/>
                <a:cs typeface="+mn-lt"/>
              </a:rPr>
              <a:t>直近</a:t>
            </a:r>
            <a:r>
              <a:rPr lang="en-US" altLang="ja-JP" sz="1400" dirty="0">
                <a:solidFill>
                  <a:srgbClr val="000000"/>
                </a:solidFill>
                <a:latin typeface="Meiryo UI" panose="020B0604030504040204" pitchFamily="50" charset="-128"/>
                <a:ea typeface="Meiryo UI" panose="020B0604030504040204" pitchFamily="50" charset="-128"/>
                <a:cs typeface="+mn-lt"/>
              </a:rPr>
              <a:t>1</a:t>
            </a:r>
            <a:r>
              <a:rPr lang="ja-JP" sz="1400" dirty="0">
                <a:solidFill>
                  <a:srgbClr val="000000"/>
                </a:solidFill>
                <a:latin typeface="Meiryo UI" panose="020B0604030504040204" pitchFamily="50" charset="-128"/>
                <a:ea typeface="Meiryo UI" panose="020B0604030504040204" pitchFamily="50" charset="-128"/>
                <a:cs typeface="+mn-lt"/>
              </a:rPr>
              <a:t>期分</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altLang="en-US" sz="1400" dirty="0">
                <a:solidFill>
                  <a:srgbClr val="000000"/>
                </a:solidFill>
                <a:latin typeface="Meiryo UI" panose="020B0604030504040204" pitchFamily="50" charset="-128"/>
                <a:ea typeface="Meiryo UI" panose="020B0604030504040204" pitchFamily="50" charset="-128"/>
                <a:cs typeface="+mn-lt"/>
              </a:rPr>
              <a:t>を添付してください。</a:t>
            </a:r>
            <a:endParaRPr lang="en-US" altLang="ja-JP" sz="1400" dirty="0">
              <a:solidFill>
                <a:srgbClr val="000000"/>
              </a:solidFill>
              <a:latin typeface="Meiryo UI" panose="020B0604030504040204" pitchFamily="50" charset="-128"/>
              <a:ea typeface="Meiryo UI" panose="020B0604030504040204" pitchFamily="50" charset="-128"/>
              <a:cs typeface="+mn-lt"/>
            </a:endParaRPr>
          </a:p>
          <a:p>
            <a:r>
              <a:rPr lang="ja-JP" altLang="en-US" sz="1400" dirty="0">
                <a:solidFill>
                  <a:srgbClr val="000000"/>
                </a:solidFill>
                <a:latin typeface="Meiryo UI" panose="020B0604030504040204" pitchFamily="50" charset="-128"/>
                <a:ea typeface="Meiryo UI" panose="020B0604030504040204" pitchFamily="50" charset="-128"/>
                <a:cs typeface="+mn-lt"/>
              </a:rPr>
              <a:t>　</a:t>
            </a:r>
            <a:r>
              <a:rPr lang="ja-JP" altLang="en-US" sz="1400" dirty="0">
                <a:solidFill>
                  <a:srgbClr val="000000"/>
                </a:solidFill>
                <a:latin typeface="Meiryo UI" panose="020B0604030504040204" pitchFamily="50" charset="-128"/>
                <a:ea typeface="Meiryo UI" panose="020B0604030504040204" pitchFamily="50" charset="-128"/>
              </a:rPr>
              <a:t>　</a:t>
            </a:r>
            <a:r>
              <a:rPr lang="ja-JP" altLang="en-US" sz="1200" dirty="0">
                <a:solidFill>
                  <a:srgbClr val="000000"/>
                </a:solidFill>
                <a:latin typeface="Meiryo UI" panose="020B0604030504040204" pitchFamily="50" charset="-128"/>
                <a:ea typeface="Meiryo UI" panose="020B0604030504040204" pitchFamily="50" charset="-128"/>
              </a:rPr>
              <a:t>※</a:t>
            </a:r>
            <a:r>
              <a:rPr lang="ja-JP" sz="1200" dirty="0">
                <a:solidFill>
                  <a:srgbClr val="000000"/>
                </a:solidFill>
                <a:latin typeface="Meiryo UI" panose="020B0604030504040204" pitchFamily="50" charset="-128"/>
                <a:ea typeface="Meiryo UI" panose="020B0604030504040204" pitchFamily="50" charset="-128"/>
                <a:cs typeface="+mn-lt"/>
              </a:rPr>
              <a:t>ファイル名は「貸借対照表</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事業者名</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」または、「損益計算書</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事業者名</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」としてください。</a:t>
            </a:r>
          </a:p>
          <a:p>
            <a:pPr marL="361950" indent="-361950"/>
            <a:r>
              <a:rPr lang="ja-JP" altLang="en-US" sz="1400" dirty="0">
                <a:solidFill>
                  <a:srgbClr val="000000"/>
                </a:solidFill>
                <a:latin typeface="Meiryo UI" panose="020B0604030504040204" pitchFamily="50" charset="-128"/>
                <a:ea typeface="Meiryo UI" panose="020B0604030504040204" pitchFamily="50" charset="-128"/>
              </a:rPr>
              <a:t>　　</a:t>
            </a:r>
            <a:r>
              <a:rPr lang="en-US" altLang="ja-JP" sz="1200" dirty="0">
                <a:solidFill>
                  <a:srgbClr val="000000"/>
                </a:solidFill>
                <a:latin typeface="Meiryo UI" panose="020B0604030504040204" pitchFamily="50" charset="-128"/>
                <a:ea typeface="Meiryo UI" panose="020B0604030504040204" pitchFamily="50" charset="-128"/>
              </a:rPr>
              <a:t>※</a:t>
            </a:r>
            <a:r>
              <a:rPr lang="en-US" sz="1200" dirty="0" err="1">
                <a:solidFill>
                  <a:srgbClr val="000000"/>
                </a:solidFill>
                <a:latin typeface="Meiryo UI" panose="020B0604030504040204" pitchFamily="50" charset="-128"/>
                <a:ea typeface="Meiryo UI" panose="020B0604030504040204" pitchFamily="50" charset="-128"/>
                <a:cs typeface="+mn-lt"/>
              </a:rPr>
              <a:t>損益計算書がない場合は、確定申告書</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en-US" sz="1200" dirty="0" err="1">
                <a:solidFill>
                  <a:srgbClr val="000000"/>
                </a:solidFill>
                <a:latin typeface="Meiryo UI" panose="020B0604030504040204" pitchFamily="50" charset="-128"/>
                <a:ea typeface="Meiryo UI" panose="020B0604030504040204" pitchFamily="50" charset="-128"/>
                <a:cs typeface="+mn-lt"/>
              </a:rPr>
              <a:t>表紙</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en-US" sz="1200" dirty="0" err="1">
                <a:solidFill>
                  <a:srgbClr val="000000"/>
                </a:solidFill>
                <a:latin typeface="Meiryo UI" panose="020B0604030504040204" pitchFamily="50" charset="-128"/>
                <a:ea typeface="Meiryo UI" panose="020B0604030504040204" pitchFamily="50" charset="-128"/>
                <a:cs typeface="+mn-lt"/>
              </a:rPr>
              <a:t>受付印のある用紙</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en-US" sz="1200" dirty="0" err="1">
                <a:solidFill>
                  <a:srgbClr val="000000"/>
                </a:solidFill>
                <a:latin typeface="Meiryo UI" panose="020B0604030504040204" pitchFamily="50" charset="-128"/>
                <a:ea typeface="Meiryo UI" panose="020B0604030504040204" pitchFamily="50" charset="-128"/>
                <a:cs typeface="+mn-lt"/>
              </a:rPr>
              <a:t>および別表四</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en-US" sz="1200" dirty="0" err="1">
                <a:solidFill>
                  <a:srgbClr val="000000"/>
                </a:solidFill>
                <a:latin typeface="Meiryo UI" panose="020B0604030504040204" pitchFamily="50" charset="-128"/>
                <a:ea typeface="Meiryo UI" panose="020B0604030504040204" pitchFamily="50" charset="-128"/>
                <a:cs typeface="+mn-lt"/>
              </a:rPr>
              <a:t>所得の簡易計算</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altLang="en-US" sz="1200" dirty="0">
                <a:solidFill>
                  <a:srgbClr val="000000"/>
                </a:solidFill>
                <a:latin typeface="Meiryo UI" panose="020B0604030504040204" pitchFamily="50" charset="-128"/>
                <a:ea typeface="Meiryo UI" panose="020B0604030504040204" pitchFamily="50" charset="-128"/>
                <a:cs typeface="+mn-lt"/>
              </a:rPr>
              <a:t>の写しのファイルを添付してください。</a:t>
            </a:r>
            <a:endParaRPr lang="ja-JP" sz="1200" dirty="0">
              <a:solidFill>
                <a:srgbClr val="000000"/>
              </a:solidFill>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97B6F3B0-5561-1643-6B55-524983A89FA7}"/>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92CB877F-3D0C-A3E3-1F7C-29DCEF7A6FE7}"/>
              </a:ext>
            </a:extLst>
          </p:cNvPr>
          <p:cNvSpPr/>
          <p:nvPr/>
        </p:nvSpPr>
        <p:spPr>
          <a:xfrm>
            <a:off x="6898640" y="726049"/>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応募者概要入力画面です。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応募者の概要情報を入力してください。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D72783E1-7AE7-B46B-A575-3D1826137F18}"/>
              </a:ext>
            </a:extLst>
          </p:cNvPr>
          <p:cNvSpPr/>
          <p:nvPr/>
        </p:nvSpPr>
        <p:spPr>
          <a:xfrm>
            <a:off x="6308688" y="726049"/>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9" name="図 8" descr="図形&#10;&#10;低い精度で自動的に生成された説明">
            <a:extLst>
              <a:ext uri="{FF2B5EF4-FFF2-40B4-BE49-F238E27FC236}">
                <a16:creationId xmlns:a16="http://schemas.microsoft.com/office/drawing/2014/main" id="{64CEFBED-707B-76A9-446A-862E571873A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809227"/>
            <a:ext cx="422924" cy="422924"/>
          </a:xfrm>
          <a:prstGeom prst="rect">
            <a:avLst/>
          </a:prstGeom>
        </p:spPr>
      </p:pic>
      <p:pic>
        <p:nvPicPr>
          <p:cNvPr id="11" name="Picture 10">
            <a:extLst>
              <a:ext uri="{FF2B5EF4-FFF2-40B4-BE49-F238E27FC236}">
                <a16:creationId xmlns:a16="http://schemas.microsoft.com/office/drawing/2014/main" id="{441E9675-8C93-8799-CAD4-0FCA7CF886C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34438"/>
          <a:stretch/>
        </p:blipFill>
        <p:spPr>
          <a:xfrm>
            <a:off x="413927" y="3683052"/>
            <a:ext cx="5418668" cy="1085431"/>
          </a:xfrm>
          <a:prstGeom prst="rect">
            <a:avLst/>
          </a:prstGeom>
        </p:spPr>
      </p:pic>
      <p:sp>
        <p:nvSpPr>
          <p:cNvPr id="17" name="TextBox 16">
            <a:extLst>
              <a:ext uri="{FF2B5EF4-FFF2-40B4-BE49-F238E27FC236}">
                <a16:creationId xmlns:a16="http://schemas.microsoft.com/office/drawing/2014/main" id="{42E6CA17-05C0-68D7-AF94-A60127645AA6}"/>
              </a:ext>
            </a:extLst>
          </p:cNvPr>
          <p:cNvSpPr txBox="1"/>
          <p:nvPr/>
        </p:nvSpPr>
        <p:spPr>
          <a:xfrm>
            <a:off x="428037" y="1636889"/>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ja-JP" sz="1400" b="1" dirty="0">
                <a:latin typeface="Meiryo UI"/>
                <a:ea typeface="Meiryo UI"/>
              </a:rPr>
              <a:t>【</a:t>
            </a:r>
            <a:r>
              <a:rPr lang="ja-JP" altLang="en-US" sz="1400" b="1">
                <a:latin typeface="Meiryo UI"/>
                <a:ea typeface="Meiryo UI"/>
              </a:rPr>
              <a:t>法人</a:t>
            </a:r>
            <a:r>
              <a:rPr lang="ja-JP" altLang="en-US" sz="1400" dirty="0">
                <a:latin typeface="Meiryo UI"/>
                <a:ea typeface="Meiryo UI"/>
              </a:rPr>
              <a:t>の場合</a:t>
            </a:r>
            <a:r>
              <a:rPr lang="en-US" altLang="ja-JP" sz="1400" b="1" dirty="0">
                <a:latin typeface="Meiryo UI"/>
                <a:ea typeface="Meiryo UI"/>
              </a:rPr>
              <a:t>】</a:t>
            </a:r>
            <a:endParaRPr lang="en-US" sz="1400" b="1">
              <a:latin typeface="Meiryo UI"/>
              <a:ea typeface="Meiryo UI"/>
            </a:endParaRPr>
          </a:p>
        </p:txBody>
      </p:sp>
      <p:sp>
        <p:nvSpPr>
          <p:cNvPr id="19" name="TextBox 18">
            <a:extLst>
              <a:ext uri="{FF2B5EF4-FFF2-40B4-BE49-F238E27FC236}">
                <a16:creationId xmlns:a16="http://schemas.microsoft.com/office/drawing/2014/main" id="{743B124C-E6CB-9C49-B065-01493ABB7FFE}"/>
              </a:ext>
            </a:extLst>
          </p:cNvPr>
          <p:cNvSpPr txBox="1"/>
          <p:nvPr/>
        </p:nvSpPr>
        <p:spPr>
          <a:xfrm>
            <a:off x="437444" y="332081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ja-JP" sz="1400" b="1" dirty="0">
                <a:latin typeface="Meiryo UI"/>
                <a:ea typeface="Meiryo UI"/>
              </a:rPr>
              <a:t>【</a:t>
            </a:r>
            <a:r>
              <a:rPr lang="ja-JP" altLang="en-US" sz="1400" b="1">
                <a:latin typeface="Meiryo UI"/>
                <a:ea typeface="Meiryo UI"/>
              </a:rPr>
              <a:t>NPO法人</a:t>
            </a:r>
            <a:r>
              <a:rPr lang="ja-JP" altLang="en-US" sz="1400" dirty="0">
                <a:latin typeface="Meiryo UI"/>
                <a:ea typeface="Meiryo UI"/>
              </a:rPr>
              <a:t>の場合</a:t>
            </a:r>
            <a:r>
              <a:rPr lang="en-US" altLang="ja-JP" sz="1400" b="1" dirty="0">
                <a:latin typeface="Meiryo UI"/>
                <a:ea typeface="Meiryo UI"/>
              </a:rPr>
              <a:t>】</a:t>
            </a:r>
            <a:endParaRPr lang="ja-JP" altLang="en-US" sz="1400" b="1">
              <a:latin typeface="Meiryo UI"/>
              <a:ea typeface="Meiryo UI"/>
            </a:endParaRPr>
          </a:p>
        </p:txBody>
      </p:sp>
      <p:sp>
        <p:nvSpPr>
          <p:cNvPr id="20" name="テキスト ボックス 4">
            <a:extLst>
              <a:ext uri="{FF2B5EF4-FFF2-40B4-BE49-F238E27FC236}">
                <a16:creationId xmlns:a16="http://schemas.microsoft.com/office/drawing/2014/main" id="{55B37C0E-CA12-7F9A-F57A-7DC745DEED03}"/>
              </a:ext>
            </a:extLst>
          </p:cNvPr>
          <p:cNvSpPr txBox="1"/>
          <p:nvPr/>
        </p:nvSpPr>
        <p:spPr>
          <a:xfrm>
            <a:off x="6198693" y="3681051"/>
            <a:ext cx="5829399" cy="2739211"/>
          </a:xfrm>
          <a:prstGeom prst="rect">
            <a:avLst/>
          </a:prstGeom>
          <a:noFill/>
        </p:spPr>
        <p:txBody>
          <a:bodyPr wrap="square" lIns="91440" tIns="45720" rIns="91440" bIns="45720" anchor="t">
            <a:spAutoFit/>
          </a:bodyPr>
          <a:lstStyle/>
          <a:p>
            <a:r>
              <a:rPr lang="ja-JP" altLang="en-US" sz="1400" dirty="0">
                <a:solidFill>
                  <a:srgbClr val="FF0000"/>
                </a:solidFill>
                <a:latin typeface="Meiryo UI" panose="020B0604030504040204" pitchFamily="50" charset="-128"/>
                <a:ea typeface="Meiryo UI" panose="020B0604030504040204" pitchFamily="50" charset="-128"/>
              </a:rPr>
              <a:t>⑰</a:t>
            </a:r>
            <a:r>
              <a:rPr lang="ja-JP" altLang="en-US" sz="1400" dirty="0">
                <a:latin typeface="Meiryo UI" panose="020B0604030504040204" pitchFamily="50" charset="-128"/>
                <a:ea typeface="Meiryo UI" panose="020B0604030504040204" pitchFamily="50" charset="-128"/>
              </a:rPr>
              <a:t> </a:t>
            </a:r>
            <a:r>
              <a:rPr lang="ja-JP" sz="1400" dirty="0">
                <a:latin typeface="Meiryo UI" panose="020B0604030504040204" pitchFamily="50" charset="-128"/>
                <a:ea typeface="Meiryo UI" panose="020B0604030504040204" pitchFamily="50" charset="-128"/>
                <a:cs typeface="+mn-lt"/>
              </a:rPr>
              <a:t>貸借対照表および活動計算書の写し</a:t>
            </a:r>
            <a:r>
              <a:rPr lang="en-US" altLang="ja-JP" sz="1400" dirty="0">
                <a:latin typeface="Meiryo UI" panose="020B0604030504040204" pitchFamily="50" charset="-128"/>
                <a:ea typeface="Meiryo UI" panose="020B0604030504040204" pitchFamily="50" charset="-128"/>
                <a:cs typeface="+mn-lt"/>
              </a:rPr>
              <a:t>(</a:t>
            </a:r>
            <a:r>
              <a:rPr lang="ja-JP" sz="1400" dirty="0">
                <a:latin typeface="Meiryo UI" panose="020B0604030504040204" pitchFamily="50" charset="-128"/>
                <a:ea typeface="Meiryo UI" panose="020B0604030504040204" pitchFamily="50" charset="-128"/>
                <a:cs typeface="+mn-lt"/>
              </a:rPr>
              <a:t>直近</a:t>
            </a:r>
            <a:r>
              <a:rPr lang="en-US" altLang="ja-JP" sz="1400" dirty="0">
                <a:latin typeface="Meiryo UI" panose="020B0604030504040204" pitchFamily="50" charset="-128"/>
                <a:ea typeface="Meiryo UI" panose="020B0604030504040204" pitchFamily="50" charset="-128"/>
                <a:cs typeface="+mn-lt"/>
              </a:rPr>
              <a:t>1</a:t>
            </a:r>
            <a:r>
              <a:rPr lang="ja-JP" sz="1400" dirty="0">
                <a:latin typeface="Meiryo UI" panose="020B0604030504040204" pitchFamily="50" charset="-128"/>
                <a:ea typeface="Meiryo UI" panose="020B0604030504040204" pitchFamily="50" charset="-128"/>
                <a:cs typeface="+mn-lt"/>
              </a:rPr>
              <a:t>期分</a:t>
            </a:r>
            <a:r>
              <a:rPr lang="en-US" altLang="ja-JP" sz="1400" dirty="0">
                <a:latin typeface="Meiryo UI" panose="020B0604030504040204" pitchFamily="50" charset="-128"/>
                <a:ea typeface="Meiryo UI" panose="020B0604030504040204" pitchFamily="50" charset="-128"/>
                <a:cs typeface="+mn-lt"/>
              </a:rPr>
              <a:t>)</a:t>
            </a:r>
            <a:r>
              <a:rPr lang="ja-JP" altLang="en-US" sz="1400" dirty="0">
                <a:latin typeface="Meiryo UI" panose="020B0604030504040204" pitchFamily="50" charset="-128"/>
                <a:ea typeface="Meiryo UI" panose="020B0604030504040204" pitchFamily="50" charset="-128"/>
                <a:cs typeface="+mn-lt"/>
              </a:rPr>
              <a:t>を添付してください。</a:t>
            </a:r>
          </a:p>
          <a:p>
            <a:r>
              <a:rPr lang="ja-JP" altLang="en-US" sz="1400" dirty="0">
                <a:solidFill>
                  <a:srgbClr val="000000"/>
                </a:solidFill>
                <a:latin typeface="Meiryo UI" panose="020B0604030504040204" pitchFamily="50" charset="-128"/>
                <a:ea typeface="Meiryo UI" panose="020B0604030504040204" pitchFamily="50" charset="-128"/>
              </a:rPr>
              <a:t>　</a:t>
            </a:r>
            <a:r>
              <a:rPr lang="ja-JP" altLang="en-US" sz="1200" dirty="0">
                <a:solidFill>
                  <a:srgbClr val="000000"/>
                </a:solidFill>
                <a:latin typeface="Meiryo UI" panose="020B0604030504040204" pitchFamily="50" charset="-128"/>
                <a:ea typeface="Meiryo UI" panose="020B0604030504040204" pitchFamily="50" charset="-128"/>
              </a:rPr>
              <a:t>　</a:t>
            </a:r>
            <a:r>
              <a:rPr lang="ja-JP" sz="1200" dirty="0">
                <a:solidFill>
                  <a:srgbClr val="000000"/>
                </a:solidFill>
                <a:latin typeface="Meiryo UI" panose="020B0604030504040204" pitchFamily="50" charset="-128"/>
                <a:ea typeface="Meiryo UI" panose="020B0604030504040204" pitchFamily="50" charset="-128"/>
                <a:cs typeface="+mn-lt"/>
              </a:rPr>
              <a:t>※ファイル名は「貸借対照表</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事業者名</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および活動計算書</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事業者名</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」としてください。</a:t>
            </a:r>
          </a:p>
          <a:p>
            <a:endParaRPr lang="ja-JP" sz="1200" dirty="0">
              <a:solidFill>
                <a:srgbClr val="00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⑱</a:t>
            </a:r>
            <a:r>
              <a:rPr lang="ja-JP" altLang="en-US" sz="1400" dirty="0">
                <a:solidFill>
                  <a:srgbClr val="000000"/>
                </a:solidFill>
                <a:latin typeface="Meiryo UI" panose="020B0604030504040204" pitchFamily="50" charset="-128"/>
                <a:ea typeface="Meiryo UI" panose="020B0604030504040204" pitchFamily="50" charset="-128"/>
              </a:rPr>
              <a:t> </a:t>
            </a:r>
            <a:r>
              <a:rPr lang="ja-JP" sz="1400" dirty="0">
                <a:solidFill>
                  <a:srgbClr val="000000"/>
                </a:solidFill>
                <a:latin typeface="Meiryo UI" panose="020B0604030504040204" pitchFamily="50" charset="-128"/>
                <a:ea typeface="Meiryo UI" panose="020B0604030504040204" pitchFamily="50" charset="-128"/>
                <a:cs typeface="+mn-lt"/>
              </a:rPr>
              <a:t>現在事項全部証明書または履歴事項全部証明書</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sz="1400" dirty="0">
                <a:solidFill>
                  <a:srgbClr val="000000"/>
                </a:solidFill>
                <a:latin typeface="Meiryo UI" panose="020B0604030504040204" pitchFamily="50" charset="-128"/>
                <a:ea typeface="Meiryo UI" panose="020B0604030504040204" pitchFamily="50" charset="-128"/>
                <a:cs typeface="+mn-lt"/>
              </a:rPr>
              <a:t>申請書の提出日から</a:t>
            </a:r>
            <a:r>
              <a:rPr lang="en-US" altLang="ja-JP" sz="1400" dirty="0">
                <a:solidFill>
                  <a:srgbClr val="000000"/>
                </a:solidFill>
                <a:latin typeface="Meiryo UI" panose="020B0604030504040204" pitchFamily="50" charset="-128"/>
                <a:ea typeface="Meiryo UI" panose="020B0604030504040204" pitchFamily="50" charset="-128"/>
                <a:cs typeface="+mn-lt"/>
              </a:rPr>
              <a:t>3</a:t>
            </a:r>
            <a:r>
              <a:rPr lang="ja-JP" sz="1400" dirty="0">
                <a:solidFill>
                  <a:srgbClr val="000000"/>
                </a:solidFill>
                <a:latin typeface="Meiryo UI" panose="020B0604030504040204" pitchFamily="50" charset="-128"/>
                <a:ea typeface="Meiryo UI" panose="020B0604030504040204" pitchFamily="50" charset="-128"/>
                <a:cs typeface="+mn-lt"/>
              </a:rPr>
              <a:t>か月以内の日付のもの</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sz="1400" dirty="0">
                <a:solidFill>
                  <a:srgbClr val="000000"/>
                </a:solidFill>
                <a:latin typeface="Meiryo UI" panose="020B0604030504040204" pitchFamily="50" charset="-128"/>
                <a:ea typeface="Meiryo UI" panose="020B0604030504040204" pitchFamily="50" charset="-128"/>
                <a:cs typeface="+mn-lt"/>
              </a:rPr>
              <a:t>原本</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altLang="en-US" sz="1400" dirty="0">
                <a:solidFill>
                  <a:srgbClr val="000000"/>
                </a:solidFill>
                <a:latin typeface="Meiryo UI" panose="020B0604030504040204" pitchFamily="50" charset="-128"/>
                <a:ea typeface="Meiryo UI" panose="020B0604030504040204" pitchFamily="50" charset="-128"/>
                <a:cs typeface="+mn-lt"/>
              </a:rPr>
              <a:t>を添付してください。</a:t>
            </a:r>
          </a:p>
          <a:p>
            <a:r>
              <a:rPr lang="ja-JP" altLang="en-US" sz="1400" dirty="0">
                <a:solidFill>
                  <a:srgbClr val="000000"/>
                </a:solidFill>
                <a:latin typeface="Meiryo UI" panose="020B0604030504040204" pitchFamily="50" charset="-128"/>
                <a:ea typeface="Meiryo UI" panose="020B0604030504040204" pitchFamily="50" charset="-128"/>
              </a:rPr>
              <a:t>　　</a:t>
            </a:r>
            <a:r>
              <a:rPr lang="ja-JP" sz="1200" dirty="0">
                <a:solidFill>
                  <a:srgbClr val="000000"/>
                </a:solidFill>
                <a:latin typeface="Meiryo UI" panose="020B0604030504040204" pitchFamily="50" charset="-128"/>
                <a:ea typeface="Meiryo UI" panose="020B0604030504040204" pitchFamily="50" charset="-128"/>
                <a:cs typeface="+mn-lt"/>
              </a:rPr>
              <a:t>※ファイル名は「現在事項全部証明書</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事業者名</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」または、</a:t>
            </a:r>
            <a:endParaRPr lang="en-US" altLang="ja-JP" sz="1200" dirty="0">
              <a:solidFill>
                <a:srgbClr val="000000"/>
              </a:solidFill>
              <a:latin typeface="Meiryo UI" panose="020B0604030504040204" pitchFamily="50" charset="-128"/>
              <a:ea typeface="Meiryo UI" panose="020B0604030504040204" pitchFamily="50" charset="-128"/>
              <a:cs typeface="+mn-lt"/>
            </a:endParaRPr>
          </a:p>
          <a:p>
            <a:r>
              <a:rPr lang="ja-JP" altLang="en-US" sz="1200" dirty="0">
                <a:solidFill>
                  <a:srgbClr val="000000"/>
                </a:solidFill>
                <a:latin typeface="Meiryo UI" panose="020B0604030504040204" pitchFamily="50" charset="-128"/>
                <a:ea typeface="Meiryo UI" panose="020B0604030504040204" pitchFamily="50" charset="-128"/>
                <a:cs typeface="+mn-lt"/>
              </a:rPr>
              <a:t>　　　</a:t>
            </a:r>
            <a:r>
              <a:rPr lang="ja-JP" sz="1200" dirty="0">
                <a:solidFill>
                  <a:srgbClr val="000000"/>
                </a:solidFill>
                <a:latin typeface="Meiryo UI" panose="020B0604030504040204" pitchFamily="50" charset="-128"/>
                <a:ea typeface="Meiryo UI" panose="020B0604030504040204" pitchFamily="50" charset="-128"/>
                <a:cs typeface="+mn-lt"/>
              </a:rPr>
              <a:t>「履歴事項全部証明書</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事業者名</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」としてください。</a:t>
            </a:r>
          </a:p>
          <a:p>
            <a:endParaRPr lang="ja-JP" sz="1200" dirty="0">
              <a:solidFill>
                <a:srgbClr val="00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⑲ </a:t>
            </a:r>
            <a:r>
              <a:rPr lang="ja-JP" sz="1400" dirty="0">
                <a:solidFill>
                  <a:srgbClr val="000000"/>
                </a:solidFill>
                <a:latin typeface="Meiryo UI" panose="020B0604030504040204" pitchFamily="50" charset="-128"/>
                <a:ea typeface="Meiryo UI" panose="020B0604030504040204" pitchFamily="50" charset="-128"/>
                <a:cs typeface="+mn-lt"/>
              </a:rPr>
              <a:t>法人税確定申告書</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sz="1400" dirty="0">
                <a:solidFill>
                  <a:srgbClr val="000000"/>
                </a:solidFill>
                <a:latin typeface="Meiryo UI" panose="020B0604030504040204" pitchFamily="50" charset="-128"/>
                <a:ea typeface="Meiryo UI" panose="020B0604030504040204" pitchFamily="50" charset="-128"/>
                <a:cs typeface="+mn-lt"/>
              </a:rPr>
              <a:t>別表一</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sz="1400" dirty="0">
                <a:solidFill>
                  <a:srgbClr val="000000"/>
                </a:solidFill>
                <a:latin typeface="Meiryo UI" panose="020B0604030504040204" pitchFamily="50" charset="-128"/>
                <a:ea typeface="Meiryo UI" panose="020B0604030504040204" pitchFamily="50" charset="-128"/>
                <a:cs typeface="+mn-lt"/>
              </a:rPr>
              <a:t>受付印のある用紙</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sz="1400" dirty="0">
                <a:solidFill>
                  <a:srgbClr val="000000"/>
                </a:solidFill>
                <a:latin typeface="Meiryo UI" panose="020B0604030504040204" pitchFamily="50" charset="-128"/>
                <a:ea typeface="Meiryo UI" panose="020B0604030504040204" pitchFamily="50" charset="-128"/>
                <a:cs typeface="+mn-lt"/>
              </a:rPr>
              <a:t>および別表四</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sz="1400" dirty="0">
                <a:solidFill>
                  <a:srgbClr val="000000"/>
                </a:solidFill>
                <a:latin typeface="Meiryo UI" panose="020B0604030504040204" pitchFamily="50" charset="-128"/>
                <a:ea typeface="Meiryo UI" panose="020B0604030504040204" pitchFamily="50" charset="-128"/>
                <a:cs typeface="+mn-lt"/>
              </a:rPr>
              <a:t>所得の簡</a:t>
            </a:r>
            <a:r>
              <a:rPr lang="ja-JP" altLang="en-US" sz="1400" dirty="0">
                <a:solidFill>
                  <a:srgbClr val="000000"/>
                </a:solidFill>
                <a:latin typeface="Meiryo UI" panose="020B0604030504040204" pitchFamily="50" charset="-128"/>
                <a:ea typeface="Meiryo UI" panose="020B0604030504040204" pitchFamily="50" charset="-128"/>
                <a:cs typeface="+mn-lt"/>
              </a:rPr>
              <a:t>　</a:t>
            </a:r>
            <a:endParaRPr lang="en-US" altLang="ja-JP" sz="1400" dirty="0">
              <a:solidFill>
                <a:srgbClr val="000000"/>
              </a:solidFill>
              <a:latin typeface="Meiryo UI" panose="020B0604030504040204" pitchFamily="50" charset="-128"/>
              <a:ea typeface="Meiryo UI" panose="020B0604030504040204" pitchFamily="50" charset="-128"/>
              <a:cs typeface="+mn-lt"/>
            </a:endParaRPr>
          </a:p>
          <a:p>
            <a:r>
              <a:rPr lang="ja-JP" altLang="en-US" sz="1400" dirty="0">
                <a:solidFill>
                  <a:srgbClr val="000000"/>
                </a:solidFill>
                <a:latin typeface="Meiryo UI" panose="020B0604030504040204" pitchFamily="50" charset="-128"/>
                <a:ea typeface="Meiryo UI" panose="020B0604030504040204" pitchFamily="50" charset="-128"/>
                <a:cs typeface="+mn-lt"/>
              </a:rPr>
              <a:t>　　</a:t>
            </a:r>
            <a:r>
              <a:rPr lang="ja-JP" sz="1400" dirty="0">
                <a:solidFill>
                  <a:srgbClr val="000000"/>
                </a:solidFill>
                <a:latin typeface="Meiryo UI" panose="020B0604030504040204" pitchFamily="50" charset="-128"/>
                <a:ea typeface="Meiryo UI" panose="020B0604030504040204" pitchFamily="50" charset="-128"/>
                <a:cs typeface="+mn-lt"/>
              </a:rPr>
              <a:t>易計算</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sz="1400" dirty="0">
                <a:solidFill>
                  <a:srgbClr val="000000"/>
                </a:solidFill>
                <a:latin typeface="Meiryo UI" panose="020B0604030504040204" pitchFamily="50" charset="-128"/>
                <a:ea typeface="Meiryo UI" panose="020B0604030504040204" pitchFamily="50" charset="-128"/>
                <a:cs typeface="+mn-lt"/>
              </a:rPr>
              <a:t>直近</a:t>
            </a:r>
            <a:r>
              <a:rPr lang="en-US" altLang="ja-JP" sz="1400" dirty="0">
                <a:solidFill>
                  <a:srgbClr val="000000"/>
                </a:solidFill>
                <a:latin typeface="Meiryo UI" panose="020B0604030504040204" pitchFamily="50" charset="-128"/>
                <a:ea typeface="Meiryo UI" panose="020B0604030504040204" pitchFamily="50" charset="-128"/>
                <a:cs typeface="+mn-lt"/>
              </a:rPr>
              <a:t>1</a:t>
            </a:r>
            <a:r>
              <a:rPr lang="ja-JP" sz="1400" dirty="0">
                <a:solidFill>
                  <a:srgbClr val="000000"/>
                </a:solidFill>
                <a:latin typeface="Meiryo UI" panose="020B0604030504040204" pitchFamily="50" charset="-128"/>
                <a:ea typeface="Meiryo UI" panose="020B0604030504040204" pitchFamily="50" charset="-128"/>
                <a:cs typeface="+mn-lt"/>
              </a:rPr>
              <a:t>期分</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altLang="en-US" sz="1400" dirty="0">
                <a:solidFill>
                  <a:srgbClr val="000000"/>
                </a:solidFill>
                <a:latin typeface="Meiryo UI" panose="020B0604030504040204" pitchFamily="50" charset="-128"/>
                <a:ea typeface="Meiryo UI" panose="020B0604030504040204" pitchFamily="50" charset="-128"/>
                <a:cs typeface="+mn-lt"/>
              </a:rPr>
              <a:t>を添付してください。</a:t>
            </a:r>
          </a:p>
          <a:p>
            <a:r>
              <a:rPr lang="ja-JP" altLang="en-US" sz="1400" dirty="0">
                <a:solidFill>
                  <a:srgbClr val="000000"/>
                </a:solidFill>
                <a:latin typeface="Meiryo UI" panose="020B0604030504040204" pitchFamily="50" charset="-128"/>
                <a:ea typeface="Meiryo UI" panose="020B0604030504040204" pitchFamily="50" charset="-128"/>
              </a:rPr>
              <a:t>　</a:t>
            </a:r>
            <a:r>
              <a:rPr lang="ja-JP" altLang="en-US" sz="1200" dirty="0">
                <a:solidFill>
                  <a:srgbClr val="000000"/>
                </a:solidFill>
                <a:latin typeface="Meiryo UI" panose="020B0604030504040204" pitchFamily="50" charset="-128"/>
                <a:ea typeface="Meiryo UI" panose="020B0604030504040204" pitchFamily="50" charset="-128"/>
              </a:rPr>
              <a:t>　</a:t>
            </a:r>
            <a:r>
              <a:rPr lang="ja-JP" sz="1200" dirty="0">
                <a:solidFill>
                  <a:srgbClr val="000000"/>
                </a:solidFill>
                <a:latin typeface="Meiryo UI" panose="020B0604030504040204" pitchFamily="50" charset="-128"/>
                <a:ea typeface="Meiryo UI" panose="020B0604030504040204" pitchFamily="50" charset="-128"/>
                <a:cs typeface="+mn-lt"/>
              </a:rPr>
              <a:t>※ファイル名は「法人税確定申告書</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事業者名</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」としてください。</a:t>
            </a:r>
            <a:endParaRPr lang="en-US" altLang="ja-JP" sz="1200" dirty="0">
              <a:solidFill>
                <a:srgbClr val="000000"/>
              </a:solidFill>
              <a:latin typeface="Meiryo UI" panose="020B0604030504040204" pitchFamily="50" charset="-128"/>
              <a:ea typeface="Meiryo UI" panose="020B0604030504040204" pitchFamily="50" charset="-128"/>
              <a:cs typeface="+mn-lt"/>
            </a:endParaRPr>
          </a:p>
          <a:p>
            <a:endParaRPr lang="ja-JP" sz="1200" dirty="0">
              <a:solidFill>
                <a:srgbClr val="212529"/>
              </a:solidFill>
              <a:latin typeface="Meiryo UI" panose="020B0604030504040204" pitchFamily="50" charset="-128"/>
              <a:ea typeface="Meiryo UI" panose="020B0604030504040204" pitchFamily="50" charset="-128"/>
            </a:endParaRPr>
          </a:p>
          <a:p>
            <a:r>
              <a:rPr lang="ja-JP" altLang="en-US" sz="1200" dirty="0">
                <a:solidFill>
                  <a:srgbClr val="212529"/>
                </a:solidFill>
                <a:latin typeface="Meiryo UI" panose="020B0604030504040204" pitchFamily="50" charset="-128"/>
                <a:ea typeface="Meiryo UI" panose="020B0604030504040204" pitchFamily="50" charset="-128"/>
              </a:rPr>
              <a:t>　　※</a:t>
            </a:r>
            <a:r>
              <a:rPr lang="ja-JP" sz="1200" dirty="0">
                <a:solidFill>
                  <a:srgbClr val="000000"/>
                </a:solidFill>
                <a:latin typeface="Meiryo UI" panose="020B0604030504040204" pitchFamily="50" charset="-128"/>
                <a:ea typeface="Meiryo UI" panose="020B0604030504040204" pitchFamily="50" charset="-128"/>
              </a:rPr>
              <a:t>ファイルアップロード方法は</a:t>
            </a:r>
            <a:r>
              <a:rPr lang="en-US" altLang="ja-JP" sz="1200" dirty="0">
                <a:solidFill>
                  <a:srgbClr val="000000"/>
                </a:solidFill>
                <a:latin typeface="Meiryo UI" panose="020B0604030504040204" pitchFamily="50" charset="-128"/>
                <a:ea typeface="Meiryo UI" panose="020B0604030504040204" pitchFamily="50" charset="-128"/>
              </a:rPr>
              <a:t>P.52</a:t>
            </a:r>
            <a:r>
              <a:rPr lang="ja-JP" sz="1200" dirty="0">
                <a:solidFill>
                  <a:srgbClr val="000000"/>
                </a:solidFill>
                <a:latin typeface="Meiryo UI" panose="020B0604030504040204" pitchFamily="50" charset="-128"/>
                <a:ea typeface="Meiryo UI" panose="020B0604030504040204" pitchFamily="50" charset="-128"/>
              </a:rPr>
              <a:t>を参考にしてください。</a:t>
            </a:r>
          </a:p>
        </p:txBody>
      </p:sp>
      <p:sp>
        <p:nvSpPr>
          <p:cNvPr id="6" name="TextBox 5">
            <a:extLst>
              <a:ext uri="{FF2B5EF4-FFF2-40B4-BE49-F238E27FC236}">
                <a16:creationId xmlns:a16="http://schemas.microsoft.com/office/drawing/2014/main" id="{51C956CE-F9AF-E4E4-4FFB-D149008076A6}"/>
              </a:ext>
            </a:extLst>
          </p:cNvPr>
          <p:cNvSpPr txBox="1"/>
          <p:nvPr/>
        </p:nvSpPr>
        <p:spPr>
          <a:xfrm>
            <a:off x="6311004" y="1604114"/>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ja-JP" sz="1400" b="1" dirty="0">
                <a:latin typeface="Meiryo UI"/>
                <a:ea typeface="Meiryo UI"/>
              </a:rPr>
              <a:t>【</a:t>
            </a:r>
            <a:r>
              <a:rPr lang="ja-JP" altLang="en-US" sz="1400" b="1">
                <a:latin typeface="Meiryo UI"/>
                <a:ea typeface="Meiryo UI"/>
              </a:rPr>
              <a:t>法人</a:t>
            </a:r>
            <a:r>
              <a:rPr lang="ja-JP" altLang="en-US" sz="1400" dirty="0">
                <a:latin typeface="Meiryo UI"/>
                <a:ea typeface="Meiryo UI"/>
              </a:rPr>
              <a:t>の場合</a:t>
            </a:r>
            <a:r>
              <a:rPr lang="en-US" altLang="ja-JP" sz="1400" b="1" dirty="0">
                <a:latin typeface="Meiryo UI"/>
                <a:ea typeface="Meiryo UI"/>
              </a:rPr>
              <a:t>】</a:t>
            </a:r>
            <a:endParaRPr lang="en-US" sz="1400" b="1">
              <a:latin typeface="Meiryo UI"/>
              <a:ea typeface="Meiryo UI"/>
            </a:endParaRPr>
          </a:p>
        </p:txBody>
      </p:sp>
      <p:sp>
        <p:nvSpPr>
          <p:cNvPr id="10" name="TextBox 9">
            <a:extLst>
              <a:ext uri="{FF2B5EF4-FFF2-40B4-BE49-F238E27FC236}">
                <a16:creationId xmlns:a16="http://schemas.microsoft.com/office/drawing/2014/main" id="{0C0D0AC6-5D1C-D3ED-B207-A1F312B63757}"/>
              </a:ext>
            </a:extLst>
          </p:cNvPr>
          <p:cNvSpPr txBox="1"/>
          <p:nvPr/>
        </p:nvSpPr>
        <p:spPr>
          <a:xfrm>
            <a:off x="6312218" y="332081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ja-JP" sz="1400" b="1" dirty="0">
                <a:latin typeface="Meiryo UI"/>
                <a:ea typeface="Meiryo UI"/>
              </a:rPr>
              <a:t>【</a:t>
            </a:r>
            <a:r>
              <a:rPr lang="ja-JP" altLang="en-US" sz="1400" b="1">
                <a:latin typeface="Meiryo UI"/>
                <a:ea typeface="Meiryo UI"/>
              </a:rPr>
              <a:t>NPO法人</a:t>
            </a:r>
            <a:r>
              <a:rPr lang="ja-JP" altLang="en-US" sz="1400" dirty="0">
                <a:latin typeface="Meiryo UI"/>
                <a:ea typeface="Meiryo UI"/>
              </a:rPr>
              <a:t>の場合</a:t>
            </a:r>
            <a:r>
              <a:rPr lang="en-US" altLang="ja-JP" sz="1400" b="1" dirty="0">
                <a:latin typeface="Meiryo UI"/>
                <a:ea typeface="Meiryo UI"/>
              </a:rPr>
              <a:t>】</a:t>
            </a:r>
            <a:endParaRPr lang="ja-JP" altLang="en-US" sz="1400" b="1">
              <a:latin typeface="Meiryo UI"/>
              <a:ea typeface="Meiryo UI"/>
            </a:endParaRPr>
          </a:p>
        </p:txBody>
      </p:sp>
      <p:sp>
        <p:nvSpPr>
          <p:cNvPr id="14" name="テキスト ボックス 33">
            <a:extLst>
              <a:ext uri="{FF2B5EF4-FFF2-40B4-BE49-F238E27FC236}">
                <a16:creationId xmlns:a16="http://schemas.microsoft.com/office/drawing/2014/main" id="{0E675F01-89DE-7714-E1D6-EF256D3E7647}"/>
              </a:ext>
            </a:extLst>
          </p:cNvPr>
          <p:cNvSpPr txBox="1"/>
          <p:nvPr/>
        </p:nvSpPr>
        <p:spPr>
          <a:xfrm>
            <a:off x="93136" y="1955519"/>
            <a:ext cx="537473" cy="369332"/>
          </a:xfrm>
          <a:prstGeom prst="rect">
            <a:avLst/>
          </a:prstGeom>
          <a:noFill/>
        </p:spPr>
        <p:txBody>
          <a:bodyPr wrap="square" lIns="91440" tIns="45720" rIns="91440" bIns="45720" anchor="t">
            <a:spAutoFit/>
          </a:bodyPr>
          <a:lstStyle/>
          <a:p>
            <a:r>
              <a:rPr lang="ja-JP" altLang="en-US">
                <a:solidFill>
                  <a:srgbClr val="FF0000"/>
                </a:solidFill>
                <a:latin typeface="Meiryo UI"/>
                <a:ea typeface="Meiryo UI"/>
              </a:rPr>
              <a:t>⑯</a:t>
            </a:r>
            <a:endParaRPr lang="ja-JP" altLang="en-US" dirty="0">
              <a:solidFill>
                <a:srgbClr val="FF0000"/>
              </a:solidFill>
              <a:latin typeface="Meiryo UI"/>
              <a:ea typeface="Meiryo UI"/>
            </a:endParaRPr>
          </a:p>
        </p:txBody>
      </p:sp>
      <p:sp>
        <p:nvSpPr>
          <p:cNvPr id="15" name="テキスト ボックス 33">
            <a:extLst>
              <a:ext uri="{FF2B5EF4-FFF2-40B4-BE49-F238E27FC236}">
                <a16:creationId xmlns:a16="http://schemas.microsoft.com/office/drawing/2014/main" id="{A93C20EA-23C3-99BC-058E-90523D9A9A7A}"/>
              </a:ext>
            </a:extLst>
          </p:cNvPr>
          <p:cNvSpPr txBox="1"/>
          <p:nvPr/>
        </p:nvSpPr>
        <p:spPr>
          <a:xfrm>
            <a:off x="93136" y="3558294"/>
            <a:ext cx="537473" cy="369332"/>
          </a:xfrm>
          <a:prstGeom prst="rect">
            <a:avLst/>
          </a:prstGeom>
          <a:noFill/>
        </p:spPr>
        <p:txBody>
          <a:bodyPr wrap="square" lIns="91440" tIns="45720" rIns="91440" bIns="45720" anchor="t">
            <a:spAutoFit/>
          </a:bodyPr>
          <a:lstStyle/>
          <a:p>
            <a:r>
              <a:rPr lang="ja-JP" altLang="en-US" dirty="0">
                <a:solidFill>
                  <a:srgbClr val="FF0000"/>
                </a:solidFill>
                <a:latin typeface="Meiryo UI"/>
                <a:ea typeface="Meiryo UI"/>
              </a:rPr>
              <a:t>⑰</a:t>
            </a:r>
          </a:p>
        </p:txBody>
      </p:sp>
      <p:sp>
        <p:nvSpPr>
          <p:cNvPr id="16" name="テキスト ボックス 33">
            <a:extLst>
              <a:ext uri="{FF2B5EF4-FFF2-40B4-BE49-F238E27FC236}">
                <a16:creationId xmlns:a16="http://schemas.microsoft.com/office/drawing/2014/main" id="{E0B0E40A-D5F3-9F68-38B6-F3680DABFFD1}"/>
              </a:ext>
            </a:extLst>
          </p:cNvPr>
          <p:cNvSpPr txBox="1"/>
          <p:nvPr/>
        </p:nvSpPr>
        <p:spPr>
          <a:xfrm>
            <a:off x="93135" y="4697197"/>
            <a:ext cx="537473" cy="369332"/>
          </a:xfrm>
          <a:prstGeom prst="rect">
            <a:avLst/>
          </a:prstGeom>
          <a:noFill/>
        </p:spPr>
        <p:txBody>
          <a:bodyPr wrap="square" lIns="91440" tIns="45720" rIns="91440" bIns="45720" anchor="t">
            <a:spAutoFit/>
          </a:bodyPr>
          <a:lstStyle/>
          <a:p>
            <a:r>
              <a:rPr lang="ja-JP" altLang="en-US" dirty="0">
                <a:solidFill>
                  <a:srgbClr val="FF0000"/>
                </a:solidFill>
                <a:latin typeface="Meiryo UI"/>
                <a:ea typeface="Meiryo UI"/>
              </a:rPr>
              <a:t>⑲</a:t>
            </a:r>
          </a:p>
        </p:txBody>
      </p:sp>
      <p:sp>
        <p:nvSpPr>
          <p:cNvPr id="18" name="テキスト ボックス 33">
            <a:extLst>
              <a:ext uri="{FF2B5EF4-FFF2-40B4-BE49-F238E27FC236}">
                <a16:creationId xmlns:a16="http://schemas.microsoft.com/office/drawing/2014/main" id="{4023BE1F-7651-31FF-39BD-E1F802C7F8CE}"/>
              </a:ext>
            </a:extLst>
          </p:cNvPr>
          <p:cNvSpPr txBox="1"/>
          <p:nvPr/>
        </p:nvSpPr>
        <p:spPr>
          <a:xfrm>
            <a:off x="93135" y="4140035"/>
            <a:ext cx="537473" cy="369332"/>
          </a:xfrm>
          <a:prstGeom prst="rect">
            <a:avLst/>
          </a:prstGeom>
          <a:noFill/>
        </p:spPr>
        <p:txBody>
          <a:bodyPr wrap="square" lIns="91440" tIns="45720" rIns="91440" bIns="45720" anchor="t">
            <a:spAutoFit/>
          </a:bodyPr>
          <a:lstStyle/>
          <a:p>
            <a:r>
              <a:rPr lang="ja-JP" altLang="en-US" dirty="0">
                <a:solidFill>
                  <a:srgbClr val="FF0000"/>
                </a:solidFill>
                <a:latin typeface="Meiryo UI"/>
                <a:ea typeface="Meiryo UI"/>
              </a:rPr>
              <a:t>⑱</a:t>
            </a:r>
          </a:p>
        </p:txBody>
      </p:sp>
      <p:pic>
        <p:nvPicPr>
          <p:cNvPr id="21" name="Picture 20">
            <a:extLst>
              <a:ext uri="{FF2B5EF4-FFF2-40B4-BE49-F238E27FC236}">
                <a16:creationId xmlns:a16="http://schemas.microsoft.com/office/drawing/2014/main" id="{3819FD3E-9FC7-4775-ED17-9A362DEFAAE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5429" y="1962681"/>
            <a:ext cx="5236029" cy="581323"/>
          </a:xfrm>
          <a:prstGeom prst="rect">
            <a:avLst/>
          </a:prstGeom>
        </p:spPr>
      </p:pic>
    </p:spTree>
    <p:extLst>
      <p:ext uri="{BB962C8B-B14F-4D97-AF65-F5344CB8AC3E}">
        <p14:creationId xmlns:p14="http://schemas.microsoft.com/office/powerpoint/2010/main" val="2367984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 38">
            <a:extLst>
              <a:ext uri="{FF2B5EF4-FFF2-40B4-BE49-F238E27FC236}">
                <a16:creationId xmlns:a16="http://schemas.microsoft.com/office/drawing/2014/main" id="{DEA51A21-CF02-642D-A4BE-5916F701D43D}"/>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応募者概要入力（インボイス特例選択者）</a:t>
            </a:r>
            <a:endParaRPr lang="en-US" altLang="ja-JP" sz="1400" b="1" dirty="0">
              <a:cs typeface="メイリオ" panose="020B0604030504040204" pitchFamily="50" charset="-128"/>
            </a:endParaRPr>
          </a:p>
        </p:txBody>
      </p:sp>
      <p:sp>
        <p:nvSpPr>
          <p:cNvPr id="3" name="正方形/長方形 2">
            <a:extLst>
              <a:ext uri="{FF2B5EF4-FFF2-40B4-BE49-F238E27FC236}">
                <a16:creationId xmlns:a16="http://schemas.microsoft.com/office/drawing/2014/main" id="{BA6F9192-4F1A-0C3E-37EF-39596E66BBA7}"/>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FEBB9B07-E8B2-7A03-B8B1-ED7719DC6D55}"/>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応募者概要入力画面です。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応募者の概要情報を入力してください。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1442E1D0-041F-06D7-60BB-B6FDB15FE9FE}"/>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9" name="図 8" descr="図形&#10;&#10;低い精度で自動的に生成された説明">
            <a:extLst>
              <a:ext uri="{FF2B5EF4-FFF2-40B4-BE49-F238E27FC236}">
                <a16:creationId xmlns:a16="http://schemas.microsoft.com/office/drawing/2014/main" id="{6E74435E-3D78-5CF1-A9E4-CC0B126703C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pic>
        <p:nvPicPr>
          <p:cNvPr id="12" name="Picture 11">
            <a:extLst>
              <a:ext uri="{FF2B5EF4-FFF2-40B4-BE49-F238E27FC236}">
                <a16:creationId xmlns:a16="http://schemas.microsoft.com/office/drawing/2014/main" id="{A634F70B-DC8D-EEEE-18C0-F602BEB97CC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08"/>
          <a:stretch/>
        </p:blipFill>
        <p:spPr>
          <a:xfrm>
            <a:off x="1975555" y="1255629"/>
            <a:ext cx="3050589" cy="8257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3515ACFF-6B30-44D5-205B-D9B795B8FD9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50147" y="4466321"/>
            <a:ext cx="4619827" cy="1724835"/>
          </a:xfrm>
          <a:prstGeom prst="rect">
            <a:avLst/>
          </a:prstGeom>
        </p:spPr>
      </p:pic>
      <p:sp>
        <p:nvSpPr>
          <p:cNvPr id="17" name="TextBox 16">
            <a:extLst>
              <a:ext uri="{FF2B5EF4-FFF2-40B4-BE49-F238E27FC236}">
                <a16:creationId xmlns:a16="http://schemas.microsoft.com/office/drawing/2014/main" id="{990B7C71-6B23-71E6-591C-FDA631426DBA}"/>
              </a:ext>
            </a:extLst>
          </p:cNvPr>
          <p:cNvSpPr txBox="1"/>
          <p:nvPr/>
        </p:nvSpPr>
        <p:spPr>
          <a:xfrm>
            <a:off x="381000" y="1467556"/>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ja-JP" sz="1400" b="1" dirty="0">
                <a:latin typeface="Meiryo UI"/>
                <a:ea typeface="Meiryo UI"/>
              </a:rPr>
              <a:t>【</a:t>
            </a:r>
            <a:r>
              <a:rPr lang="ja-JP" altLang="en-US" sz="1400" b="1">
                <a:latin typeface="Meiryo UI"/>
                <a:ea typeface="Meiryo UI"/>
              </a:rPr>
              <a:t>法人</a:t>
            </a:r>
            <a:r>
              <a:rPr lang="ja-JP" altLang="en-US" sz="1400" dirty="0">
                <a:latin typeface="Meiryo UI"/>
                <a:ea typeface="Meiryo UI"/>
              </a:rPr>
              <a:t>の場合</a:t>
            </a:r>
            <a:r>
              <a:rPr lang="en-US" altLang="ja-JP" sz="1400" b="1" dirty="0">
                <a:latin typeface="Meiryo UI"/>
                <a:ea typeface="Meiryo UI"/>
              </a:rPr>
              <a:t>】</a:t>
            </a:r>
            <a:endParaRPr lang="en-US" sz="1400" b="1">
              <a:latin typeface="Meiryo UI"/>
              <a:ea typeface="Meiryo UI"/>
            </a:endParaRPr>
          </a:p>
        </p:txBody>
      </p:sp>
      <p:sp>
        <p:nvSpPr>
          <p:cNvPr id="27" name="TextBox 26">
            <a:extLst>
              <a:ext uri="{FF2B5EF4-FFF2-40B4-BE49-F238E27FC236}">
                <a16:creationId xmlns:a16="http://schemas.microsoft.com/office/drawing/2014/main" id="{EA593EBE-723D-4B33-7ADA-8AD72F99538B}"/>
              </a:ext>
            </a:extLst>
          </p:cNvPr>
          <p:cNvSpPr txBox="1"/>
          <p:nvPr/>
        </p:nvSpPr>
        <p:spPr>
          <a:xfrm>
            <a:off x="399814" y="4082814"/>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ja-JP" sz="1400" b="1" dirty="0">
                <a:latin typeface="Meiryo UI"/>
                <a:ea typeface="Meiryo UI"/>
              </a:rPr>
              <a:t>【</a:t>
            </a:r>
            <a:r>
              <a:rPr lang="ja-JP" altLang="en-US" sz="1400" b="1">
                <a:latin typeface="Meiryo UI"/>
                <a:ea typeface="Meiryo UI"/>
              </a:rPr>
              <a:t>個人</a:t>
            </a:r>
            <a:r>
              <a:rPr lang="ja-JP" altLang="en-US" sz="1400" dirty="0">
                <a:latin typeface="Meiryo UI"/>
                <a:ea typeface="Meiryo UI"/>
              </a:rPr>
              <a:t>の場合</a:t>
            </a:r>
            <a:r>
              <a:rPr lang="en-US" altLang="ja-JP" sz="1400" b="1" dirty="0">
                <a:latin typeface="Meiryo UI"/>
                <a:ea typeface="Meiryo UI"/>
              </a:rPr>
              <a:t>】</a:t>
            </a:r>
            <a:endParaRPr lang="en-US" sz="1400" b="1">
              <a:latin typeface="Meiryo UI"/>
              <a:ea typeface="Meiryo UI"/>
            </a:endParaRPr>
          </a:p>
        </p:txBody>
      </p:sp>
      <p:sp>
        <p:nvSpPr>
          <p:cNvPr id="30" name="テキスト ボックス 4">
            <a:extLst>
              <a:ext uri="{FF2B5EF4-FFF2-40B4-BE49-F238E27FC236}">
                <a16:creationId xmlns:a16="http://schemas.microsoft.com/office/drawing/2014/main" id="{647A4394-68F0-8C40-A511-E2A158066CF4}"/>
              </a:ext>
            </a:extLst>
          </p:cNvPr>
          <p:cNvSpPr txBox="1"/>
          <p:nvPr/>
        </p:nvSpPr>
        <p:spPr>
          <a:xfrm>
            <a:off x="6616702" y="1429058"/>
            <a:ext cx="5170880" cy="2462213"/>
          </a:xfrm>
          <a:prstGeom prst="rect">
            <a:avLst/>
          </a:prstGeom>
          <a:noFill/>
        </p:spPr>
        <p:txBody>
          <a:bodyPr wrap="square" lIns="91440" tIns="45720" rIns="91440" bIns="45720" anchor="t">
            <a:spAutoFit/>
          </a:bodyPr>
          <a:lstStyle/>
          <a:p>
            <a:r>
              <a:rPr lang="en-US" altLang="ja-JP" sz="1400" b="1" dirty="0">
                <a:solidFill>
                  <a:srgbClr val="000000"/>
                </a:solidFill>
                <a:latin typeface="Meiryo UI"/>
                <a:ea typeface="Meiryo UI"/>
              </a:rPr>
              <a:t>【</a:t>
            </a:r>
            <a:r>
              <a:rPr lang="ja-JP" altLang="en-US" sz="1400" b="1" dirty="0">
                <a:solidFill>
                  <a:srgbClr val="000000"/>
                </a:solidFill>
                <a:latin typeface="Meiryo UI"/>
                <a:ea typeface="Meiryo UI"/>
              </a:rPr>
              <a:t>法人</a:t>
            </a:r>
            <a:r>
              <a:rPr lang="ja-JP" altLang="en-US" sz="1400" dirty="0">
                <a:solidFill>
                  <a:srgbClr val="000000"/>
                </a:solidFill>
                <a:latin typeface="Meiryo UI"/>
                <a:ea typeface="Meiryo UI"/>
              </a:rPr>
              <a:t>の場合</a:t>
            </a:r>
            <a:r>
              <a:rPr lang="en-US" altLang="ja-JP" sz="1400" b="1" dirty="0">
                <a:solidFill>
                  <a:srgbClr val="000000"/>
                </a:solidFill>
                <a:latin typeface="Meiryo UI"/>
                <a:ea typeface="Meiryo UI"/>
              </a:rPr>
              <a:t>】</a:t>
            </a:r>
          </a:p>
          <a:p>
            <a:endParaRPr lang="ja-JP" altLang="en-US" sz="1400" b="1" dirty="0">
              <a:solidFill>
                <a:srgbClr val="000000"/>
              </a:solidFill>
              <a:latin typeface="Meiryo UI"/>
              <a:ea typeface="Meiryo UI"/>
            </a:endParaRPr>
          </a:p>
          <a:p>
            <a:r>
              <a:rPr lang="ja-JP" altLang="en-US" sz="1400" dirty="0">
                <a:solidFill>
                  <a:srgbClr val="FF0000"/>
                </a:solidFill>
                <a:latin typeface="Meiryo UI"/>
                <a:ea typeface="Meiryo UI"/>
              </a:rPr>
              <a:t>① </a:t>
            </a:r>
            <a:r>
              <a:rPr lang="ja-JP" sz="1400" dirty="0">
                <a:solidFill>
                  <a:srgbClr val="000000"/>
                </a:solidFill>
                <a:latin typeface="Meiryo UI"/>
                <a:ea typeface="Meiryo UI"/>
                <a:cs typeface="+mn-lt"/>
              </a:rPr>
              <a:t>申請日を含む事業年度の設問項目</a:t>
            </a:r>
            <a:r>
              <a:rPr lang="ja-JP" altLang="en-US" sz="1400" dirty="0">
                <a:solidFill>
                  <a:srgbClr val="000000"/>
                </a:solidFill>
                <a:latin typeface="Meiryo UI"/>
                <a:ea typeface="Meiryo UI"/>
                <a:cs typeface="+mn-lt"/>
              </a:rPr>
              <a:t>：該当する項目をチェックしてください。</a:t>
            </a:r>
          </a:p>
          <a:p>
            <a:endParaRPr lang="ja-JP" altLang="en-US" sz="1400" dirty="0">
              <a:solidFill>
                <a:srgbClr val="212529"/>
              </a:solidFill>
              <a:latin typeface="Meiryo UI"/>
              <a:ea typeface="Meiryo UI"/>
            </a:endParaRPr>
          </a:p>
          <a:p>
            <a:r>
              <a:rPr lang="ja-JP" altLang="en-US" sz="1400" dirty="0">
                <a:solidFill>
                  <a:srgbClr val="FF0000"/>
                </a:solidFill>
                <a:latin typeface="Meiryo UI"/>
                <a:ea typeface="Meiryo UI"/>
              </a:rPr>
              <a:t>② </a:t>
            </a:r>
            <a:r>
              <a:rPr lang="en-US" altLang="en-US" sz="1400" dirty="0">
                <a:solidFill>
                  <a:srgbClr val="000000"/>
                </a:solidFill>
                <a:latin typeface="Meiryo UI"/>
                <a:ea typeface="Meiryo UI"/>
                <a:cs typeface="+mn-lt"/>
              </a:rPr>
              <a:t>2</a:t>
            </a:r>
            <a:r>
              <a:rPr lang="ja-JP" sz="1400" dirty="0">
                <a:solidFill>
                  <a:srgbClr val="000000"/>
                </a:solidFill>
                <a:latin typeface="Meiryo UI"/>
                <a:ea typeface="Meiryo UI"/>
                <a:cs typeface="+mn-lt"/>
              </a:rPr>
              <a:t>期前の売上高</a:t>
            </a:r>
            <a:r>
              <a:rPr lang="ja-JP" altLang="en-US" sz="1400" dirty="0">
                <a:solidFill>
                  <a:srgbClr val="000000"/>
                </a:solidFill>
                <a:latin typeface="Meiryo UI"/>
                <a:ea typeface="Meiryo UI"/>
                <a:cs typeface="+mn-lt"/>
              </a:rPr>
              <a:t>を入力してください。</a:t>
            </a:r>
            <a:endParaRPr lang="ja-JP" altLang="en-US" sz="1400" dirty="0">
              <a:solidFill>
                <a:srgbClr val="000000"/>
              </a:solidFill>
              <a:latin typeface="Meiryo UI"/>
              <a:ea typeface="Meiryo UI"/>
            </a:endParaRPr>
          </a:p>
          <a:p>
            <a:endParaRPr lang="ja-JP" altLang="en-US" sz="1400" dirty="0">
              <a:solidFill>
                <a:srgbClr val="212529"/>
              </a:solidFill>
              <a:latin typeface="Meiryo UI"/>
              <a:ea typeface="Meiryo UI"/>
            </a:endParaRPr>
          </a:p>
          <a:p>
            <a:r>
              <a:rPr lang="ja-JP" altLang="en-US" sz="1400" dirty="0">
                <a:solidFill>
                  <a:srgbClr val="FF0000"/>
                </a:solidFill>
                <a:latin typeface="Meiryo UI"/>
                <a:ea typeface="Meiryo UI"/>
              </a:rPr>
              <a:t>③</a:t>
            </a:r>
            <a:r>
              <a:rPr lang="ja-JP" altLang="en-US" sz="1400" dirty="0">
                <a:solidFill>
                  <a:srgbClr val="212529"/>
                </a:solidFill>
                <a:latin typeface="Meiryo UI"/>
                <a:ea typeface="Meiryo UI"/>
              </a:rPr>
              <a:t> </a:t>
            </a:r>
            <a:r>
              <a:rPr lang="ja-JP" altLang="en-US" sz="1400" dirty="0">
                <a:solidFill>
                  <a:srgbClr val="000000"/>
                </a:solidFill>
                <a:latin typeface="Meiryo UI"/>
                <a:ea typeface="Meiryo UI"/>
              </a:rPr>
              <a:t>3</a:t>
            </a:r>
            <a:r>
              <a:rPr lang="ja-JP" sz="1400" dirty="0">
                <a:solidFill>
                  <a:srgbClr val="000000"/>
                </a:solidFill>
                <a:latin typeface="Meiryo UI"/>
                <a:ea typeface="Meiryo UI"/>
              </a:rPr>
              <a:t>期前の売上高を入力してください。</a:t>
            </a:r>
          </a:p>
          <a:p>
            <a:endParaRPr lang="ja-JP" altLang="en-US" sz="1400" dirty="0">
              <a:solidFill>
                <a:srgbClr val="212529"/>
              </a:solidFill>
              <a:latin typeface="Meiryo UI"/>
              <a:ea typeface="Meiryo UI"/>
            </a:endParaRPr>
          </a:p>
          <a:p>
            <a:r>
              <a:rPr lang="ja-JP" altLang="en-US" sz="1400" dirty="0">
                <a:solidFill>
                  <a:srgbClr val="FF0000"/>
                </a:solidFill>
                <a:latin typeface="Meiryo UI"/>
                <a:ea typeface="Meiryo UI"/>
              </a:rPr>
              <a:t>④</a:t>
            </a:r>
            <a:r>
              <a:rPr lang="ja-JP" altLang="en-US" sz="1400" dirty="0">
                <a:solidFill>
                  <a:srgbClr val="212529"/>
                </a:solidFill>
                <a:latin typeface="Meiryo UI"/>
                <a:ea typeface="Meiryo UI"/>
              </a:rPr>
              <a:t> </a:t>
            </a:r>
            <a:r>
              <a:rPr lang="ja-JP" altLang="en-US" sz="1400" dirty="0">
                <a:solidFill>
                  <a:srgbClr val="000000"/>
                </a:solidFill>
                <a:latin typeface="Meiryo UI"/>
                <a:ea typeface="Meiryo UI"/>
              </a:rPr>
              <a:t>4</a:t>
            </a:r>
            <a:r>
              <a:rPr lang="ja-JP" sz="1400" dirty="0">
                <a:solidFill>
                  <a:srgbClr val="000000"/>
                </a:solidFill>
                <a:latin typeface="Meiryo UI"/>
                <a:ea typeface="Meiryo UI"/>
              </a:rPr>
              <a:t>期前の売上高を入力してください。</a:t>
            </a:r>
          </a:p>
          <a:p>
            <a:r>
              <a:rPr lang="ja-JP" altLang="en-US" sz="1400" dirty="0">
                <a:solidFill>
                  <a:srgbClr val="212529"/>
                </a:solidFill>
                <a:latin typeface="Meiryo UI"/>
                <a:ea typeface="Meiryo UI"/>
              </a:rPr>
              <a:t>　　</a:t>
            </a:r>
            <a:r>
              <a:rPr lang="ja-JP" altLang="en-US" sz="1200" dirty="0">
                <a:solidFill>
                  <a:srgbClr val="000000"/>
                </a:solidFill>
                <a:latin typeface="Meiryo UI"/>
                <a:ea typeface="Meiryo UI"/>
              </a:rPr>
              <a:t>※</a:t>
            </a:r>
            <a:r>
              <a:rPr lang="ja-JP" altLang="en-US" sz="1200" dirty="0">
                <a:solidFill>
                  <a:srgbClr val="FF0000"/>
                </a:solidFill>
                <a:latin typeface="Meiryo UI"/>
                <a:ea typeface="Meiryo UI"/>
              </a:rPr>
              <a:t>①</a:t>
            </a:r>
            <a:r>
              <a:rPr lang="ja-JP" altLang="en-US" sz="1200" dirty="0">
                <a:solidFill>
                  <a:srgbClr val="000000"/>
                </a:solidFill>
                <a:latin typeface="Meiryo UI"/>
                <a:ea typeface="Meiryo UI"/>
              </a:rPr>
              <a:t>で「はい」を選択した場合のみ表示されます。</a:t>
            </a:r>
          </a:p>
        </p:txBody>
      </p:sp>
      <p:pic>
        <p:nvPicPr>
          <p:cNvPr id="32" name="Picture 31">
            <a:extLst>
              <a:ext uri="{FF2B5EF4-FFF2-40B4-BE49-F238E27FC236}">
                <a16:creationId xmlns:a16="http://schemas.microsoft.com/office/drawing/2014/main" id="{A9362E57-ACC6-D274-34FB-89651F10549B}"/>
              </a:ext>
            </a:extLst>
          </p:cNvPr>
          <p:cNvPicPr>
            <a:picLocks noChangeAspect="1"/>
          </p:cNvPicPr>
          <p:nvPr/>
        </p:nvPicPr>
        <p:blipFill>
          <a:blip r:embed="rId6"/>
          <a:stretch>
            <a:fillRect/>
          </a:stretch>
        </p:blipFill>
        <p:spPr>
          <a:xfrm>
            <a:off x="1008003" y="2245901"/>
            <a:ext cx="4014144" cy="1463089"/>
          </a:xfrm>
          <a:prstGeom prst="rect">
            <a:avLst/>
          </a:prstGeom>
        </p:spPr>
      </p:pic>
      <p:sp>
        <p:nvSpPr>
          <p:cNvPr id="34" name="テキスト ボックス 9">
            <a:extLst>
              <a:ext uri="{FF2B5EF4-FFF2-40B4-BE49-F238E27FC236}">
                <a16:creationId xmlns:a16="http://schemas.microsoft.com/office/drawing/2014/main" id="{75DD839C-82C2-1B9C-2314-39B7CBCF4DB4}"/>
              </a:ext>
            </a:extLst>
          </p:cNvPr>
          <p:cNvSpPr txBox="1">
            <a:spLocks/>
          </p:cNvSpPr>
          <p:nvPr/>
        </p:nvSpPr>
        <p:spPr>
          <a:xfrm>
            <a:off x="1544976" y="1286683"/>
            <a:ext cx="415498" cy="369332"/>
          </a:xfrm>
          <a:prstGeom prst="rect">
            <a:avLst/>
          </a:prstGeom>
          <a:noFill/>
        </p:spPr>
        <p:txBody>
          <a:bodyPr wrap="square" rtlCol="0">
            <a:spAutoFit/>
          </a:bodyPr>
          <a:lstStyle/>
          <a:p>
            <a:r>
              <a:rPr lang="ja-JP" altLang="en-US" sz="1800" dirty="0">
                <a:solidFill>
                  <a:srgbClr val="FF0000"/>
                </a:solidFill>
                <a:latin typeface="Meiryo UI"/>
                <a:ea typeface="Meiryo UI"/>
              </a:rPr>
              <a:t>①</a:t>
            </a:r>
            <a:endParaRPr kumimoji="1" lang="ja-JP" altLang="en-US" dirty="0"/>
          </a:p>
        </p:txBody>
      </p:sp>
      <p:sp>
        <p:nvSpPr>
          <p:cNvPr id="36" name="テキスト ボックス 9">
            <a:extLst>
              <a:ext uri="{FF2B5EF4-FFF2-40B4-BE49-F238E27FC236}">
                <a16:creationId xmlns:a16="http://schemas.microsoft.com/office/drawing/2014/main" id="{06A2FC09-2C1D-5A97-0766-D33EF9DF483C}"/>
              </a:ext>
            </a:extLst>
          </p:cNvPr>
          <p:cNvSpPr txBox="1">
            <a:spLocks/>
          </p:cNvSpPr>
          <p:nvPr/>
        </p:nvSpPr>
        <p:spPr>
          <a:xfrm>
            <a:off x="651272" y="2246239"/>
            <a:ext cx="415498" cy="369332"/>
          </a:xfrm>
          <a:prstGeom prst="rect">
            <a:avLst/>
          </a:prstGeom>
          <a:noFill/>
        </p:spPr>
        <p:txBody>
          <a:bodyPr wrap="square" lIns="91440" tIns="45720" rIns="91440" bIns="45720" rtlCol="0" anchor="t">
            <a:spAutoFit/>
          </a:bodyPr>
          <a:lstStyle/>
          <a:p>
            <a:r>
              <a:rPr lang="ja-JP" altLang="en-US">
                <a:solidFill>
                  <a:srgbClr val="FF0000"/>
                </a:solidFill>
                <a:latin typeface="Meiryo UI"/>
                <a:ea typeface="Meiryo UI"/>
              </a:rPr>
              <a:t>②</a:t>
            </a:r>
            <a:endParaRPr lang="ja-JP" altLang="en-US" dirty="0">
              <a:solidFill>
                <a:srgbClr val="FF0000"/>
              </a:solidFill>
              <a:latin typeface="Meiryo UI"/>
              <a:ea typeface="Meiryo UI"/>
            </a:endParaRPr>
          </a:p>
        </p:txBody>
      </p:sp>
      <p:sp>
        <p:nvSpPr>
          <p:cNvPr id="39" name="テキスト ボックス 9">
            <a:extLst>
              <a:ext uri="{FF2B5EF4-FFF2-40B4-BE49-F238E27FC236}">
                <a16:creationId xmlns:a16="http://schemas.microsoft.com/office/drawing/2014/main" id="{DE9375B2-6C53-A48A-E17C-3B7BD0E5F6F4}"/>
              </a:ext>
            </a:extLst>
          </p:cNvPr>
          <p:cNvSpPr txBox="1">
            <a:spLocks/>
          </p:cNvSpPr>
          <p:nvPr/>
        </p:nvSpPr>
        <p:spPr>
          <a:xfrm>
            <a:off x="651272" y="2660165"/>
            <a:ext cx="415498" cy="369332"/>
          </a:xfrm>
          <a:prstGeom prst="rect">
            <a:avLst/>
          </a:prstGeom>
          <a:noFill/>
        </p:spPr>
        <p:txBody>
          <a:bodyPr wrap="square" lIns="91440" tIns="45720" rIns="91440" bIns="45720" rtlCol="0" anchor="t">
            <a:spAutoFit/>
          </a:bodyPr>
          <a:lstStyle/>
          <a:p>
            <a:r>
              <a:rPr lang="ja-JP" altLang="en-US">
                <a:solidFill>
                  <a:srgbClr val="FF0000"/>
                </a:solidFill>
                <a:latin typeface="Meiryo UI"/>
                <a:ea typeface="Meiryo UI"/>
              </a:rPr>
              <a:t>③</a:t>
            </a:r>
            <a:endParaRPr lang="ja-JP" altLang="en-US" dirty="0">
              <a:solidFill>
                <a:srgbClr val="FF0000"/>
              </a:solidFill>
              <a:latin typeface="Meiryo UI"/>
              <a:ea typeface="Meiryo UI"/>
            </a:endParaRPr>
          </a:p>
        </p:txBody>
      </p:sp>
      <p:sp>
        <p:nvSpPr>
          <p:cNvPr id="41" name="テキスト ボックス 9">
            <a:extLst>
              <a:ext uri="{FF2B5EF4-FFF2-40B4-BE49-F238E27FC236}">
                <a16:creationId xmlns:a16="http://schemas.microsoft.com/office/drawing/2014/main" id="{1938F094-450C-DC29-9348-5F98CDB168AC}"/>
              </a:ext>
            </a:extLst>
          </p:cNvPr>
          <p:cNvSpPr txBox="1">
            <a:spLocks/>
          </p:cNvSpPr>
          <p:nvPr/>
        </p:nvSpPr>
        <p:spPr>
          <a:xfrm>
            <a:off x="651272" y="3130535"/>
            <a:ext cx="415498" cy="369332"/>
          </a:xfrm>
          <a:prstGeom prst="rect">
            <a:avLst/>
          </a:prstGeom>
          <a:noFill/>
        </p:spPr>
        <p:txBody>
          <a:bodyPr wrap="square" lIns="91440" tIns="45720" rIns="91440" bIns="45720" rtlCol="0" anchor="t">
            <a:spAutoFit/>
          </a:bodyPr>
          <a:lstStyle/>
          <a:p>
            <a:r>
              <a:rPr lang="ja-JP" altLang="en-US">
                <a:solidFill>
                  <a:srgbClr val="FF0000"/>
                </a:solidFill>
                <a:latin typeface="Meiryo UI"/>
                <a:ea typeface="Meiryo UI"/>
              </a:rPr>
              <a:t>④</a:t>
            </a:r>
            <a:endParaRPr lang="ja-JP" altLang="en-US" dirty="0">
              <a:solidFill>
                <a:srgbClr val="FF0000"/>
              </a:solidFill>
              <a:latin typeface="Meiryo UI"/>
              <a:ea typeface="Meiryo UI"/>
            </a:endParaRPr>
          </a:p>
        </p:txBody>
      </p:sp>
      <p:sp>
        <p:nvSpPr>
          <p:cNvPr id="42" name="テキスト ボックス 4">
            <a:extLst>
              <a:ext uri="{FF2B5EF4-FFF2-40B4-BE49-F238E27FC236}">
                <a16:creationId xmlns:a16="http://schemas.microsoft.com/office/drawing/2014/main" id="{8A443653-CFF5-6221-3DF8-2D293E13E8E3}"/>
              </a:ext>
            </a:extLst>
          </p:cNvPr>
          <p:cNvSpPr txBox="1"/>
          <p:nvPr/>
        </p:nvSpPr>
        <p:spPr>
          <a:xfrm>
            <a:off x="6622027" y="3991494"/>
            <a:ext cx="5170880" cy="2215991"/>
          </a:xfrm>
          <a:prstGeom prst="rect">
            <a:avLst/>
          </a:prstGeom>
          <a:noFill/>
        </p:spPr>
        <p:txBody>
          <a:bodyPr wrap="square" lIns="91440" tIns="45720" rIns="91440" bIns="45720" anchor="t">
            <a:spAutoFit/>
          </a:bodyPr>
          <a:lstStyle/>
          <a:p>
            <a:r>
              <a:rPr lang="en-US" altLang="ja-JP" sz="1400" b="1" dirty="0">
                <a:solidFill>
                  <a:srgbClr val="000000"/>
                </a:solidFill>
                <a:latin typeface="Meiryo UI"/>
                <a:ea typeface="Meiryo UI"/>
              </a:rPr>
              <a:t>【</a:t>
            </a:r>
            <a:r>
              <a:rPr lang="ja-JP" altLang="en-US" sz="1400" b="1" dirty="0">
                <a:solidFill>
                  <a:srgbClr val="000000"/>
                </a:solidFill>
                <a:latin typeface="Meiryo UI"/>
                <a:ea typeface="Meiryo UI"/>
              </a:rPr>
              <a:t>個人</a:t>
            </a:r>
            <a:r>
              <a:rPr lang="ja-JP" altLang="en-US" sz="1400" dirty="0">
                <a:solidFill>
                  <a:srgbClr val="000000"/>
                </a:solidFill>
                <a:latin typeface="Meiryo UI"/>
                <a:ea typeface="Meiryo UI"/>
              </a:rPr>
              <a:t>の場合</a:t>
            </a:r>
            <a:r>
              <a:rPr lang="en-US" altLang="ja-JP" sz="1400" b="1" dirty="0">
                <a:solidFill>
                  <a:srgbClr val="000000"/>
                </a:solidFill>
                <a:latin typeface="Meiryo UI"/>
                <a:ea typeface="Meiryo UI"/>
              </a:rPr>
              <a:t>】</a:t>
            </a:r>
          </a:p>
          <a:p>
            <a:endParaRPr lang="ja-JP" altLang="en-US" sz="1400" b="1" dirty="0">
              <a:solidFill>
                <a:srgbClr val="000000"/>
              </a:solidFill>
              <a:latin typeface="Meiryo UI"/>
              <a:ea typeface="Meiryo UI"/>
            </a:endParaRPr>
          </a:p>
          <a:p>
            <a:r>
              <a:rPr lang="ja-JP" sz="1400" dirty="0">
                <a:solidFill>
                  <a:srgbClr val="000000"/>
                </a:solidFill>
                <a:latin typeface="Meiryo UI"/>
                <a:ea typeface="Meiryo UI"/>
                <a:cs typeface="+mn-lt"/>
              </a:rPr>
              <a:t>2019年から2021年の売上高を記載してください。</a:t>
            </a:r>
            <a:br>
              <a:rPr lang="ja-JP" sz="1400" dirty="0">
                <a:solidFill>
                  <a:srgbClr val="000000"/>
                </a:solidFill>
                <a:latin typeface="Meiryo UI"/>
                <a:ea typeface="Meiryo UI"/>
                <a:cs typeface="+mn-lt"/>
              </a:rPr>
            </a:br>
            <a:r>
              <a:rPr lang="ja-JP" sz="1200" dirty="0">
                <a:solidFill>
                  <a:srgbClr val="000000"/>
                </a:solidFill>
                <a:latin typeface="Meiryo UI"/>
                <a:ea typeface="Meiryo UI"/>
                <a:cs typeface="+mn-lt"/>
              </a:rPr>
              <a:t>※創業時でまだ売上がない場合は０円を入力してください。</a:t>
            </a:r>
            <a:endParaRPr lang="ja-JP" sz="1200" dirty="0">
              <a:solidFill>
                <a:srgbClr val="000000"/>
              </a:solidFill>
              <a:latin typeface="Meiryo UI"/>
              <a:ea typeface="Meiryo UI"/>
            </a:endParaRPr>
          </a:p>
          <a:p>
            <a:r>
              <a:rPr lang="ja-JP" altLang="en-US" sz="1400" dirty="0">
                <a:solidFill>
                  <a:srgbClr val="FF0000"/>
                </a:solidFill>
                <a:latin typeface="Meiryo UI"/>
                <a:ea typeface="Meiryo UI"/>
              </a:rPr>
              <a:t>① </a:t>
            </a:r>
            <a:r>
              <a:rPr lang="en-US" altLang="ja-JP" sz="1400" dirty="0">
                <a:solidFill>
                  <a:srgbClr val="000000"/>
                </a:solidFill>
                <a:latin typeface="Meiryo UI"/>
                <a:ea typeface="+mn-lt"/>
              </a:rPr>
              <a:t>2019</a:t>
            </a:r>
            <a:r>
              <a:rPr lang="en-US" altLang="ja-JP" sz="1400" dirty="0">
                <a:solidFill>
                  <a:srgbClr val="000000"/>
                </a:solidFill>
                <a:latin typeface="Meiryo UI"/>
                <a:ea typeface="游ゴシック"/>
              </a:rPr>
              <a:t>年</a:t>
            </a:r>
            <a:r>
              <a:rPr lang="ja-JP" sz="1400" dirty="0">
                <a:solidFill>
                  <a:srgbClr val="000000"/>
                </a:solidFill>
                <a:latin typeface="Meiryo UI"/>
                <a:ea typeface="Meiryo UI"/>
              </a:rPr>
              <a:t>の売上高を入力してください。</a:t>
            </a:r>
          </a:p>
          <a:p>
            <a:endParaRPr lang="ja-JP" altLang="en-US" sz="1400" dirty="0">
              <a:solidFill>
                <a:srgbClr val="FF0000"/>
              </a:solidFill>
              <a:latin typeface="Meiryo UI"/>
              <a:ea typeface="Meiryo UI"/>
            </a:endParaRPr>
          </a:p>
          <a:p>
            <a:r>
              <a:rPr lang="ja-JP" altLang="en-US" sz="1400" dirty="0">
                <a:solidFill>
                  <a:srgbClr val="FF0000"/>
                </a:solidFill>
                <a:latin typeface="Meiryo UI"/>
                <a:ea typeface="Meiryo UI"/>
              </a:rPr>
              <a:t>②</a:t>
            </a:r>
            <a:r>
              <a:rPr lang="ja-JP" altLang="en-US" sz="1400" dirty="0">
                <a:solidFill>
                  <a:srgbClr val="FF0000"/>
                </a:solidFill>
                <a:latin typeface="Meiryo UI"/>
                <a:ea typeface="Meiryo UI"/>
                <a:cs typeface="+mn-lt"/>
              </a:rPr>
              <a:t> </a:t>
            </a:r>
            <a:r>
              <a:rPr lang="en-US" altLang="en-US" sz="1400" dirty="0">
                <a:solidFill>
                  <a:srgbClr val="000000"/>
                </a:solidFill>
                <a:latin typeface="Meiryo UI"/>
                <a:ea typeface="Meiryo UI"/>
                <a:cs typeface="+mn-lt"/>
              </a:rPr>
              <a:t>2020年</a:t>
            </a:r>
            <a:r>
              <a:rPr lang="ja-JP" sz="1400" dirty="0">
                <a:solidFill>
                  <a:srgbClr val="000000"/>
                </a:solidFill>
                <a:latin typeface="Meiryo UI"/>
                <a:ea typeface="Meiryo UI"/>
                <a:cs typeface="+mn-lt"/>
              </a:rPr>
              <a:t>の売上高</a:t>
            </a:r>
            <a:r>
              <a:rPr lang="ja-JP" altLang="en-US" sz="1400" dirty="0">
                <a:solidFill>
                  <a:srgbClr val="000000"/>
                </a:solidFill>
                <a:latin typeface="Meiryo UI"/>
                <a:ea typeface="Meiryo UI"/>
                <a:cs typeface="+mn-lt"/>
              </a:rPr>
              <a:t>を入力してください。</a:t>
            </a:r>
            <a:endParaRPr lang="ja-JP" altLang="en-US" sz="1400" dirty="0">
              <a:solidFill>
                <a:srgbClr val="000000"/>
              </a:solidFill>
              <a:latin typeface="Meiryo UI"/>
              <a:ea typeface="Meiryo UI"/>
            </a:endParaRPr>
          </a:p>
          <a:p>
            <a:endParaRPr lang="ja-JP" altLang="en-US" sz="1400" dirty="0">
              <a:solidFill>
                <a:srgbClr val="212529"/>
              </a:solidFill>
              <a:latin typeface="Meiryo UI"/>
              <a:ea typeface="Meiryo UI"/>
            </a:endParaRPr>
          </a:p>
          <a:p>
            <a:r>
              <a:rPr lang="ja-JP" altLang="en-US" sz="1400" dirty="0">
                <a:solidFill>
                  <a:srgbClr val="FF0000"/>
                </a:solidFill>
                <a:latin typeface="Meiryo UI"/>
                <a:ea typeface="Meiryo UI"/>
              </a:rPr>
              <a:t>③</a:t>
            </a:r>
            <a:r>
              <a:rPr lang="ja-JP" altLang="en-US" sz="1400" dirty="0">
                <a:solidFill>
                  <a:srgbClr val="212529"/>
                </a:solidFill>
                <a:latin typeface="Meiryo UI"/>
                <a:ea typeface="Meiryo UI"/>
              </a:rPr>
              <a:t> </a:t>
            </a:r>
            <a:r>
              <a:rPr lang="en-US" altLang="ja-JP" sz="1400" dirty="0">
                <a:solidFill>
                  <a:srgbClr val="000000"/>
                </a:solidFill>
                <a:latin typeface="Meiryo UI"/>
                <a:ea typeface="+mn-lt"/>
              </a:rPr>
              <a:t>2021</a:t>
            </a:r>
            <a:r>
              <a:rPr lang="ja-JP" altLang="en-US" sz="1400" dirty="0">
                <a:solidFill>
                  <a:srgbClr val="000000"/>
                </a:solidFill>
                <a:latin typeface="Meiryo UI"/>
                <a:ea typeface="Meiryo UI"/>
              </a:rPr>
              <a:t>年</a:t>
            </a:r>
            <a:r>
              <a:rPr lang="ja-JP" sz="1400" dirty="0">
                <a:solidFill>
                  <a:srgbClr val="000000"/>
                </a:solidFill>
                <a:latin typeface="Meiryo UI"/>
                <a:ea typeface="Meiryo UI"/>
              </a:rPr>
              <a:t>の売上高を入力してください。</a:t>
            </a:r>
          </a:p>
          <a:p>
            <a:endParaRPr lang="ja-JP" altLang="en-US" sz="1400" dirty="0">
              <a:solidFill>
                <a:srgbClr val="212529"/>
              </a:solidFill>
              <a:latin typeface="Meiryo UI"/>
              <a:ea typeface="Meiryo UI"/>
            </a:endParaRPr>
          </a:p>
        </p:txBody>
      </p:sp>
      <p:sp>
        <p:nvSpPr>
          <p:cNvPr id="43" name="テキスト ボックス 9">
            <a:extLst>
              <a:ext uri="{FF2B5EF4-FFF2-40B4-BE49-F238E27FC236}">
                <a16:creationId xmlns:a16="http://schemas.microsoft.com/office/drawing/2014/main" id="{615D2FAB-CBCF-8840-ED6F-C676D2150A29}"/>
              </a:ext>
            </a:extLst>
          </p:cNvPr>
          <p:cNvSpPr txBox="1">
            <a:spLocks/>
          </p:cNvSpPr>
          <p:nvPr/>
        </p:nvSpPr>
        <p:spPr>
          <a:xfrm>
            <a:off x="651272" y="4786239"/>
            <a:ext cx="415498" cy="369332"/>
          </a:xfrm>
          <a:prstGeom prst="rect">
            <a:avLst/>
          </a:prstGeom>
          <a:noFill/>
        </p:spPr>
        <p:txBody>
          <a:bodyPr wrap="square" rtlCol="0">
            <a:spAutoFit/>
          </a:bodyPr>
          <a:lstStyle/>
          <a:p>
            <a:r>
              <a:rPr lang="ja-JP" altLang="en-US" sz="1800" dirty="0">
                <a:solidFill>
                  <a:srgbClr val="FF0000"/>
                </a:solidFill>
                <a:latin typeface="Meiryo UI"/>
                <a:ea typeface="Meiryo UI"/>
              </a:rPr>
              <a:t>①</a:t>
            </a:r>
            <a:endParaRPr kumimoji="1" lang="ja-JP" altLang="en-US" dirty="0"/>
          </a:p>
        </p:txBody>
      </p:sp>
      <p:sp>
        <p:nvSpPr>
          <p:cNvPr id="44" name="テキスト ボックス 9">
            <a:extLst>
              <a:ext uri="{FF2B5EF4-FFF2-40B4-BE49-F238E27FC236}">
                <a16:creationId xmlns:a16="http://schemas.microsoft.com/office/drawing/2014/main" id="{798108E3-5620-96A7-21CD-A67D9257D3BD}"/>
              </a:ext>
            </a:extLst>
          </p:cNvPr>
          <p:cNvSpPr txBox="1">
            <a:spLocks/>
          </p:cNvSpPr>
          <p:nvPr/>
        </p:nvSpPr>
        <p:spPr>
          <a:xfrm>
            <a:off x="651272" y="5228387"/>
            <a:ext cx="415498" cy="369332"/>
          </a:xfrm>
          <a:prstGeom prst="rect">
            <a:avLst/>
          </a:prstGeom>
          <a:noFill/>
        </p:spPr>
        <p:txBody>
          <a:bodyPr wrap="square" lIns="91440" tIns="45720" rIns="91440" bIns="45720" rtlCol="0" anchor="t">
            <a:spAutoFit/>
          </a:bodyPr>
          <a:lstStyle/>
          <a:p>
            <a:r>
              <a:rPr lang="ja-JP" altLang="en-US">
                <a:solidFill>
                  <a:srgbClr val="FF0000"/>
                </a:solidFill>
                <a:latin typeface="Meiryo UI"/>
                <a:ea typeface="Meiryo UI"/>
              </a:rPr>
              <a:t>②</a:t>
            </a:r>
          </a:p>
        </p:txBody>
      </p:sp>
      <p:sp>
        <p:nvSpPr>
          <p:cNvPr id="45" name="テキスト ボックス 9">
            <a:extLst>
              <a:ext uri="{FF2B5EF4-FFF2-40B4-BE49-F238E27FC236}">
                <a16:creationId xmlns:a16="http://schemas.microsoft.com/office/drawing/2014/main" id="{D46AE296-7D28-6B14-FCFB-2BE6C4CC872B}"/>
              </a:ext>
            </a:extLst>
          </p:cNvPr>
          <p:cNvSpPr txBox="1">
            <a:spLocks/>
          </p:cNvSpPr>
          <p:nvPr/>
        </p:nvSpPr>
        <p:spPr>
          <a:xfrm>
            <a:off x="651272" y="5670535"/>
            <a:ext cx="415498" cy="369332"/>
          </a:xfrm>
          <a:prstGeom prst="rect">
            <a:avLst/>
          </a:prstGeom>
          <a:noFill/>
        </p:spPr>
        <p:txBody>
          <a:bodyPr wrap="square" lIns="91440" tIns="45720" rIns="91440" bIns="45720" rtlCol="0" anchor="t">
            <a:spAutoFit/>
          </a:bodyPr>
          <a:lstStyle/>
          <a:p>
            <a:r>
              <a:rPr lang="ja-JP" altLang="en-US">
                <a:solidFill>
                  <a:srgbClr val="FF0000"/>
                </a:solidFill>
                <a:latin typeface="Meiryo UI"/>
                <a:ea typeface="Meiryo UI"/>
              </a:rPr>
              <a:t>③</a:t>
            </a:r>
            <a:endParaRPr lang="ja-JP" altLang="en-US" dirty="0">
              <a:solidFill>
                <a:srgbClr val="FF0000"/>
              </a:solidFill>
              <a:latin typeface="Meiryo UI"/>
              <a:ea typeface="Meiryo UI"/>
            </a:endParaRPr>
          </a:p>
        </p:txBody>
      </p:sp>
    </p:spTree>
    <p:extLst>
      <p:ext uri="{BB962C8B-B14F-4D97-AF65-F5344CB8AC3E}">
        <p14:creationId xmlns:p14="http://schemas.microsoft.com/office/powerpoint/2010/main" val="829951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E123E7A9-D710-4AC0-8992-601D55309E57}"/>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a:solidFill>
                  <a:srgbClr val="0070C0"/>
                </a:solidFill>
                <a:latin typeface="Meiryo UI" panose="020B0604030504040204" pitchFamily="50" charset="-128"/>
                <a:ea typeface="Meiryo UI" panose="020B0604030504040204" pitchFamily="50" charset="-128"/>
              </a:rPr>
              <a:t>改訂履歴</a:t>
            </a:r>
            <a:endParaRPr kumimoji="1" lang="ja-JP" altLang="en-US" sz="2200" b="1">
              <a:solidFill>
                <a:srgbClr val="0070C0"/>
              </a:solidFill>
              <a:latin typeface="Meiryo UI" panose="020B0604030504040204" pitchFamily="50" charset="-128"/>
              <a:ea typeface="Meiryo UI" panose="020B0604030504040204" pitchFamily="50" charset="-128"/>
            </a:endParaRPr>
          </a:p>
        </p:txBody>
      </p:sp>
      <p:graphicFrame>
        <p:nvGraphicFramePr>
          <p:cNvPr id="2" name="表 7">
            <a:extLst>
              <a:ext uri="{FF2B5EF4-FFF2-40B4-BE49-F238E27FC236}">
                <a16:creationId xmlns:a16="http://schemas.microsoft.com/office/drawing/2014/main" id="{70366672-51A8-A1DF-42E2-C6FDD6AA4F61}"/>
              </a:ext>
            </a:extLst>
          </p:cNvPr>
          <p:cNvGraphicFramePr>
            <a:graphicFrameLocks noGrp="1"/>
          </p:cNvGraphicFramePr>
          <p:nvPr>
            <p:extLst>
              <p:ext uri="{D42A27DB-BD31-4B8C-83A1-F6EECF244321}">
                <p14:modId xmlns:p14="http://schemas.microsoft.com/office/powerpoint/2010/main" val="3852044985"/>
              </p:ext>
            </p:extLst>
          </p:nvPr>
        </p:nvGraphicFramePr>
        <p:xfrm>
          <a:off x="444708" y="902825"/>
          <a:ext cx="11302584" cy="3305990"/>
        </p:xfrm>
        <a:graphic>
          <a:graphicData uri="http://schemas.openxmlformats.org/drawingml/2006/table">
            <a:tbl>
              <a:tblPr firstRow="1" bandRow="1"/>
              <a:tblGrid>
                <a:gridCol w="1809588">
                  <a:extLst>
                    <a:ext uri="{9D8B030D-6E8A-4147-A177-3AD203B41FA5}">
                      <a16:colId xmlns:a16="http://schemas.microsoft.com/office/drawing/2014/main" val="1783086017"/>
                    </a:ext>
                  </a:extLst>
                </a:gridCol>
                <a:gridCol w="1809588">
                  <a:extLst>
                    <a:ext uri="{9D8B030D-6E8A-4147-A177-3AD203B41FA5}">
                      <a16:colId xmlns:a16="http://schemas.microsoft.com/office/drawing/2014/main" val="2806957517"/>
                    </a:ext>
                  </a:extLst>
                </a:gridCol>
                <a:gridCol w="1110000">
                  <a:extLst>
                    <a:ext uri="{9D8B030D-6E8A-4147-A177-3AD203B41FA5}">
                      <a16:colId xmlns:a16="http://schemas.microsoft.com/office/drawing/2014/main" val="1669655913"/>
                    </a:ext>
                  </a:extLst>
                </a:gridCol>
                <a:gridCol w="6573408">
                  <a:extLst>
                    <a:ext uri="{9D8B030D-6E8A-4147-A177-3AD203B41FA5}">
                      <a16:colId xmlns:a16="http://schemas.microsoft.com/office/drawing/2014/main" val="1722111267"/>
                    </a:ext>
                  </a:extLst>
                </a:gridCol>
              </a:tblGrid>
              <a:tr h="695105">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en-US" altLang="ja-JP" sz="1600" b="1" dirty="0">
                          <a:solidFill>
                            <a:schemeClr val="bg1"/>
                          </a:solidFill>
                          <a:latin typeface="Meiryo UI" panose="020B0604030504040204" pitchFamily="50" charset="-128"/>
                          <a:ea typeface="Meiryo UI" panose="020B0604030504040204" pitchFamily="50" charset="-128"/>
                        </a:rPr>
                        <a:t>Ver.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lnSpc>
                          <a:spcPct val="150000"/>
                        </a:lnSpc>
                      </a:pPr>
                      <a:r>
                        <a:rPr kumimoji="1" lang="ja-JP" altLang="en-US" sz="1600" b="1">
                          <a:solidFill>
                            <a:schemeClr val="bg1"/>
                          </a:solidFill>
                          <a:latin typeface="Meiryo UI" panose="020B0604030504040204" pitchFamily="50" charset="-128"/>
                          <a:ea typeface="Meiryo UI" panose="020B0604030504040204" pitchFamily="50" charset="-128"/>
                        </a:rPr>
                        <a:t>更新日付</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lnSpc>
                          <a:spcPct val="150000"/>
                        </a:lnSpc>
                      </a:pPr>
                      <a:r>
                        <a:rPr kumimoji="1" lang="ja-JP" altLang="en-US" sz="1600" b="1">
                          <a:solidFill>
                            <a:schemeClr val="bg1"/>
                          </a:solidFill>
                          <a:latin typeface="Meiryo UI" panose="020B0604030504040204" pitchFamily="50" charset="-128"/>
                          <a:ea typeface="Meiryo UI" panose="020B0604030504040204" pitchFamily="50" charset="-128"/>
                        </a:rPr>
                        <a:t>該当ページ</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lnSpc>
                          <a:spcPct val="150000"/>
                        </a:lnSpc>
                      </a:pPr>
                      <a:r>
                        <a:rPr kumimoji="1" lang="ja-JP" altLang="en-US" sz="1600" b="1">
                          <a:solidFill>
                            <a:schemeClr val="bg1"/>
                          </a:solidFill>
                          <a:latin typeface="Meiryo UI" panose="020B0604030504040204" pitchFamily="50" charset="-128"/>
                          <a:ea typeface="Meiryo UI" panose="020B0604030504040204" pitchFamily="50" charset="-128"/>
                        </a:rPr>
                        <a:t>改訂内容</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846489394"/>
                  </a:ext>
                </a:extLst>
              </a:tr>
              <a:tr h="5221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a:sym typeface="Arial"/>
                        </a:rPr>
                        <a:t>1.0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a:sym typeface="Arial"/>
                        </a:rPr>
                        <a:t>2024/2/9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a:latin typeface="Meiryo UI" panose="020B0604030504040204" pitchFamily="50" charset="-128"/>
                          <a:ea typeface="Meiryo UI" panose="020B0604030504040204" pitchFamily="50" charset="-128"/>
                        </a:rPr>
                        <a:t>全ページ</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初版作成</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4948870"/>
                  </a:ext>
                </a:extLst>
              </a:tr>
              <a:tr h="522177">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a:sym typeface="Arial"/>
                        </a:rPr>
                        <a:t>1.1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a:sym typeface="Arial"/>
                        </a:rPr>
                        <a:t>2024/2/22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200" dirty="0">
                          <a:latin typeface="Meiryo UI" panose="020B0604030504040204" pitchFamily="50" charset="-128"/>
                          <a:ea typeface="Meiryo UI" panose="020B0604030504040204" pitchFamily="50" charset="-128"/>
                        </a:rPr>
                        <a:t>p.47</a:t>
                      </a:r>
                      <a:endParaRPr kumimoji="1" lang="ja-JP" altLang="en-US" sz="1200" dirty="0">
                        <a:latin typeface="Meiryo UI" panose="020B0604030504040204" pitchFamily="50" charset="-128"/>
                        <a:ea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様式</a:t>
                      </a:r>
                      <a:r>
                        <a:rPr kumimoji="1" lang="en-US" altLang="ja-JP" sz="1200" dirty="0">
                          <a:latin typeface="Meiryo UI" panose="020B0604030504040204" pitchFamily="50" charset="-128"/>
                          <a:ea typeface="Meiryo UI" panose="020B0604030504040204" pitchFamily="50" charset="-128"/>
                        </a:rPr>
                        <a:t>4</a:t>
                      </a:r>
                      <a:r>
                        <a:rPr kumimoji="1" lang="ja-JP" altLang="en-US" sz="1200" dirty="0">
                          <a:latin typeface="Meiryo UI" panose="020B0604030504040204" pitchFamily="50" charset="-128"/>
                          <a:ea typeface="Meiryo UI" panose="020B0604030504040204" pitchFamily="50" charset="-128"/>
                        </a:rPr>
                        <a:t>発行受付締切（第</a:t>
                      </a:r>
                      <a:r>
                        <a:rPr kumimoji="1" lang="en-US" altLang="ja-JP" sz="1200" dirty="0">
                          <a:latin typeface="Meiryo UI" panose="020B0604030504040204" pitchFamily="50" charset="-128"/>
                          <a:ea typeface="Meiryo UI" panose="020B0604030504040204" pitchFamily="50" charset="-128"/>
                        </a:rPr>
                        <a:t>15</a:t>
                      </a:r>
                      <a:r>
                        <a:rPr kumimoji="1" lang="ja-JP" altLang="en-US" sz="1200" dirty="0">
                          <a:latin typeface="Meiryo UI" panose="020B0604030504040204" pitchFamily="50" charset="-128"/>
                          <a:ea typeface="Meiryo UI" panose="020B0604030504040204" pitchFamily="50" charset="-128"/>
                        </a:rPr>
                        <a:t>回公募の場合は</a:t>
                      </a:r>
                      <a:r>
                        <a:rPr kumimoji="1" lang="en-US" altLang="ja-JP" sz="1200" dirty="0">
                          <a:latin typeface="Meiryo UI" panose="020B0604030504040204" pitchFamily="50" charset="-128"/>
                          <a:ea typeface="Meiryo UI" panose="020B0604030504040204" pitchFamily="50" charset="-128"/>
                        </a:rPr>
                        <a:t>3</a:t>
                      </a:r>
                      <a:r>
                        <a:rPr kumimoji="1" lang="ja-JP" altLang="en-US" sz="1200" dirty="0">
                          <a:latin typeface="Meiryo UI" panose="020B0604030504040204" pitchFamily="50" charset="-128"/>
                          <a:ea typeface="Meiryo UI" panose="020B0604030504040204" pitchFamily="50" charset="-128"/>
                        </a:rPr>
                        <a:t>月</a:t>
                      </a:r>
                      <a:r>
                        <a:rPr kumimoji="1" lang="en-US" altLang="ja-JP" sz="1200" dirty="0">
                          <a:latin typeface="Meiryo UI" panose="020B0604030504040204" pitchFamily="50" charset="-128"/>
                          <a:ea typeface="Meiryo UI" panose="020B0604030504040204" pitchFamily="50" charset="-128"/>
                        </a:rPr>
                        <a:t>7</a:t>
                      </a:r>
                      <a:r>
                        <a:rPr kumimoji="1" lang="ja-JP" altLang="en-US" sz="1200" dirty="0">
                          <a:latin typeface="Meiryo UI" panose="020B0604030504040204" pitchFamily="50" charset="-128"/>
                          <a:ea typeface="Meiryo UI" panose="020B0604030504040204" pitchFamily="50" charset="-128"/>
                        </a:rPr>
                        <a:t>日）を過ぎた場合の注意点について追記</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5026037"/>
                  </a:ext>
                </a:extLst>
              </a:tr>
              <a:tr h="522177">
                <a:tc v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a:sym typeface="Aria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a:sym typeface="Aria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Meiryo UI" panose="020B0604030504040204" pitchFamily="50" charset="-128"/>
                          <a:ea typeface="Meiryo UI" panose="020B0604030504040204" pitchFamily="50" charset="-128"/>
                        </a:rPr>
                        <a:t>p.10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Meiryo UI" panose="020B0604030504040204" pitchFamily="50" charset="-128"/>
                          <a:ea typeface="Meiryo UI" panose="020B0604030504040204" pitchFamily="50" charset="-128"/>
                        </a:rPr>
                        <a:t>p.49</a:t>
                      </a:r>
                      <a:endParaRPr kumimoji="1" lang="ja-JP" altLang="en-US" sz="1200" dirty="0">
                        <a:latin typeface="Meiryo UI" panose="020B0604030504040204" pitchFamily="50" charset="-128"/>
                        <a:ea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申請情報の一時保存方法について追記</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901675"/>
                  </a:ext>
                </a:extLst>
              </a:tr>
              <a:tr h="522177">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a:sym typeface="Arial"/>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a:sym typeface="Arial"/>
                        </a:rPr>
                        <a:t>2024/3/4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Meiryo UI" panose="020B0604030504040204" pitchFamily="50" charset="-128"/>
                          <a:ea typeface="Meiryo UI" panose="020B0604030504040204" pitchFamily="50" charset="-128"/>
                        </a:rPr>
                        <a:t>p.5</a:t>
                      </a:r>
                      <a:endParaRPr kumimoji="1" lang="ja-JP" altLang="en-US" sz="1200" dirty="0">
                        <a:latin typeface="Meiryo UI" panose="020B0604030504040204" pitchFamily="50" charset="-128"/>
                        <a:ea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eiryo UI" panose="020B0604030504040204" pitchFamily="50" charset="-128"/>
                          <a:ea typeface="Meiryo UI" panose="020B0604030504040204" pitchFamily="50" charset="-128"/>
                          <a:cs typeface="+mn-cs"/>
                        </a:rPr>
                        <a:t>申請システム</a:t>
                      </a:r>
                      <a:r>
                        <a:rPr kumimoji="1" lang="en-US" altLang="ja-JP" sz="1200" kern="1200" dirty="0">
                          <a:solidFill>
                            <a:schemeClr val="tx1"/>
                          </a:solidFill>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ログイン</a:t>
                      </a:r>
                      <a:r>
                        <a:rPr kumimoji="1" lang="en-US" altLang="ja-JP" sz="1200" kern="1200" dirty="0">
                          <a:solidFill>
                            <a:schemeClr val="tx1"/>
                          </a:solidFill>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方法について</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6731919"/>
                  </a:ext>
                </a:extLst>
              </a:tr>
              <a:tr h="522177">
                <a:tc v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a:sym typeface="Aria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a:sym typeface="Aria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Meiryo UI" panose="020B0604030504040204" pitchFamily="50" charset="-128"/>
                          <a:ea typeface="Meiryo UI" panose="020B0604030504040204" pitchFamily="50" charset="-128"/>
                        </a:rPr>
                        <a:t>p.27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eiryo UI" panose="020B0604030504040204" pitchFamily="50" charset="-128"/>
                          <a:ea typeface="Meiryo UI" panose="020B0604030504040204" pitchFamily="50" charset="-128"/>
                          <a:cs typeface="+mn-cs"/>
                        </a:rPr>
                        <a:t>賃上げ加点の添付書類等について</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6580020"/>
                  </a:ext>
                </a:extLst>
              </a:tr>
            </a:tbl>
          </a:graphicData>
        </a:graphic>
      </p:graphicFrame>
    </p:spTree>
    <p:extLst>
      <p:ext uri="{BB962C8B-B14F-4D97-AF65-F5344CB8AC3E}">
        <p14:creationId xmlns:p14="http://schemas.microsoft.com/office/powerpoint/2010/main" val="2229603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75C1880-5E65-3095-ACBF-CA50DC0E62BA}"/>
              </a:ext>
            </a:extLst>
          </p:cNvPr>
          <p:cNvPicPr>
            <a:picLocks noChangeAspect="1"/>
          </p:cNvPicPr>
          <p:nvPr/>
        </p:nvPicPr>
        <p:blipFill>
          <a:blip r:embed="rId3"/>
          <a:stretch>
            <a:fillRect/>
          </a:stretch>
        </p:blipFill>
        <p:spPr>
          <a:xfrm>
            <a:off x="449721" y="1505185"/>
            <a:ext cx="5525819" cy="4214521"/>
          </a:xfrm>
          <a:prstGeom prst="rect">
            <a:avLst/>
          </a:prstGeom>
        </p:spPr>
      </p:pic>
      <p:sp>
        <p:nvSpPr>
          <p:cNvPr id="3" name="テキスト ボックス 2">
            <a:extLst>
              <a:ext uri="{FF2B5EF4-FFF2-40B4-BE49-F238E27FC236}">
                <a16:creationId xmlns:a16="http://schemas.microsoft.com/office/drawing/2014/main" id="{9C2AAE41-CBC9-1963-924A-0B32152EC3DE}"/>
              </a:ext>
            </a:extLst>
          </p:cNvPr>
          <p:cNvSpPr txBox="1"/>
          <p:nvPr/>
        </p:nvSpPr>
        <p:spPr>
          <a:xfrm>
            <a:off x="6464969" y="1769645"/>
            <a:ext cx="5525566" cy="4616648"/>
          </a:xfrm>
          <a:prstGeom prst="rect">
            <a:avLst/>
          </a:prstGeom>
          <a:noFill/>
        </p:spPr>
        <p:txBody>
          <a:bodyPr wrap="square" rtlCol="0">
            <a:spAutoFit/>
          </a:bodyPr>
          <a:lstStyle/>
          <a:p>
            <a:r>
              <a:rPr lang="ja-JP" altLang="en-US" sz="1400" dirty="0">
                <a:solidFill>
                  <a:srgbClr val="FF0000"/>
                </a:solidFill>
                <a:latin typeface="Meiryo UI"/>
                <a:ea typeface="Meiryo UI"/>
              </a:rPr>
              <a:t>① </a:t>
            </a:r>
            <a:r>
              <a:rPr lang="ja-JP" altLang="en-US" sz="1400" dirty="0">
                <a:latin typeface="Meiryo UI" panose="020B0604030504040204" pitchFamily="50" charset="-128"/>
                <a:ea typeface="Meiryo UI" panose="020B0604030504040204" pitchFamily="50" charset="-128"/>
              </a:rPr>
              <a:t>担当者のカナ名</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全角カタカナで入力してください。 </a:t>
            </a:r>
            <a:endParaRPr lang="en-US" altLang="ja-JP" sz="14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担当者の姓、名</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全角文字で入力してください。</a:t>
            </a:r>
            <a:endParaRPr lang="en-US" altLang="ja-JP" sz="14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panose="020B0604030504040204" pitchFamily="50" charset="-128"/>
                <a:ea typeface="Meiryo UI" panose="020B0604030504040204" pitchFamily="50" charset="-128"/>
              </a:rPr>
              <a:t>担当者の役職がある場合は全角文字で入力してください。 </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役職が無い場合は、入力不要です。</a:t>
            </a:r>
            <a:endParaRPr lang="en-US" altLang="ja-JP" sz="14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 </a:t>
            </a:r>
            <a:r>
              <a:rPr lang="ja-JP" altLang="en-US" sz="1400" dirty="0">
                <a:latin typeface="Meiryo UI" panose="020B0604030504040204" pitchFamily="50" charset="-128"/>
                <a:ea typeface="Meiryo UI" panose="020B0604030504040204" pitchFamily="50" charset="-128"/>
              </a:rPr>
              <a:t>連絡先の住所が表示されます。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郵便番号を入力後、検索ボタンを押下することで、町域名までが</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自動入力されます。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⑤ </a:t>
            </a:r>
            <a:r>
              <a:rPr lang="ja-JP" altLang="en-US" sz="1400" dirty="0">
                <a:latin typeface="Meiryo UI" panose="020B0604030504040204" pitchFamily="50" charset="-128"/>
                <a:ea typeface="Meiryo UI" panose="020B0604030504040204" pitchFamily="50" charset="-128"/>
              </a:rPr>
              <a:t>連絡先電話番号が表示されます。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固定電話が無い場合は携帯電話番号をこちらの欄に入力してください。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※FAX</a:t>
            </a:r>
            <a:r>
              <a:rPr lang="ja-JP" altLang="en-US" sz="1400" dirty="0">
                <a:latin typeface="Meiryo UI" panose="020B0604030504040204" pitchFamily="50" charset="-128"/>
                <a:ea typeface="Meiryo UI" panose="020B0604030504040204" pitchFamily="50" charset="-128"/>
              </a:rPr>
              <a:t>がある場合は</a:t>
            </a:r>
            <a:r>
              <a:rPr lang="en-US" altLang="ja-JP" sz="1400" dirty="0">
                <a:latin typeface="Meiryo UI" panose="020B0604030504040204" pitchFamily="50" charset="-128"/>
                <a:ea typeface="Meiryo UI" panose="020B0604030504040204" pitchFamily="50" charset="-128"/>
              </a:rPr>
              <a:t>FAX</a:t>
            </a:r>
            <a:r>
              <a:rPr lang="ja-JP" altLang="en-US" sz="1400" dirty="0">
                <a:latin typeface="Meiryo UI" panose="020B0604030504040204" pitchFamily="50" charset="-128"/>
                <a:ea typeface="Meiryo UI" panose="020B0604030504040204" pitchFamily="50" charset="-128"/>
              </a:rPr>
              <a:t>番号を入力してください。</a:t>
            </a:r>
            <a:endParaRPr lang="en-US" altLang="ja-JP" sz="14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⑥ </a:t>
            </a:r>
            <a:r>
              <a:rPr lang="ja-JP" altLang="en-US" sz="1400" dirty="0">
                <a:latin typeface="Meiryo UI" panose="020B0604030504040204" pitchFamily="50" charset="-128"/>
                <a:ea typeface="Meiryo UI" panose="020B0604030504040204" pitchFamily="50" charset="-128"/>
              </a:rPr>
              <a:t>担当者のメールアドレスが表示されます。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※G</a:t>
            </a:r>
            <a:r>
              <a:rPr lang="ja-JP" altLang="en-US" sz="1400" dirty="0">
                <a:latin typeface="Meiryo UI" panose="020B0604030504040204" pitchFamily="50" charset="-128"/>
                <a:ea typeface="Meiryo UI" panose="020B0604030504040204" pitchFamily="50" charset="-128"/>
              </a:rPr>
              <a:t>ビズにご登録いただきました情報が初期入力されています。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入力されたメールアドレス宛に、事務局から連絡が届きます。</a:t>
            </a:r>
            <a:br>
              <a:rPr lang="en-US" altLang="ja-JP" sz="1400" dirty="0">
                <a:latin typeface="Meiryo UI" panose="020B0604030504040204" pitchFamily="50" charset="-128"/>
                <a:ea typeface="Meiryo UI" panose="020B0604030504040204" pitchFamily="50" charset="-128"/>
              </a:rPr>
            </a:br>
            <a:r>
              <a:rPr lang="ja-JP" altLang="en-US" sz="1400" dirty="0">
                <a:latin typeface="Meiryo UI" panose="020B0604030504040204" pitchFamily="50" charset="-128"/>
                <a:ea typeface="Meiryo UI" panose="020B0604030504040204" pitchFamily="50" charset="-128"/>
              </a:rPr>
              <a:t>　</a:t>
            </a:r>
            <a:r>
              <a:rPr lang="en-US" altLang="ja-JP" sz="1400" dirty="0">
                <a:solidFill>
                  <a:srgbClr val="FF0000"/>
                </a:solidFill>
                <a:latin typeface="Meiryo UI" panose="020B0604030504040204" pitchFamily="50" charset="-128"/>
                <a:ea typeface="Meiryo UI" panose="020B0604030504040204" pitchFamily="50" charset="-128"/>
              </a:rPr>
              <a:t>※</a:t>
            </a:r>
            <a:r>
              <a:rPr lang="ja-JP" altLang="en-US" sz="1400" dirty="0">
                <a:solidFill>
                  <a:srgbClr val="FF0000"/>
                </a:solidFill>
                <a:latin typeface="Meiryo UI" panose="020B0604030504040204" pitchFamily="50" charset="-128"/>
                <a:ea typeface="Meiryo UI" panose="020B0604030504040204" pitchFamily="50" charset="-128"/>
              </a:rPr>
              <a:t>メールアドレスが誤っている場合、事務局からの連絡が届かなくなってしまうため、入力内容に誤りがないか必ず確認してください。</a:t>
            </a:r>
            <a:endParaRPr lang="en-US" altLang="ja-JP" sz="1400" dirty="0">
              <a:solidFill>
                <a:srgbClr val="FF0000"/>
              </a:solidFill>
              <a:latin typeface="Meiryo UI" panose="020B0604030504040204" pitchFamily="50" charset="-128"/>
              <a:ea typeface="Meiryo UI" panose="020B0604030504040204" pitchFamily="50" charset="-128"/>
            </a:endParaRPr>
          </a:p>
        </p:txBody>
      </p:sp>
      <p:sp>
        <p:nvSpPr>
          <p:cNvPr id="4" name="テキスト プレースホルダ 38">
            <a:extLst>
              <a:ext uri="{FF2B5EF4-FFF2-40B4-BE49-F238E27FC236}">
                <a16:creationId xmlns:a16="http://schemas.microsoft.com/office/drawing/2014/main" id="{EFF25C23-5F93-2534-8066-6BB5FFA423D1}"/>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応募者概要入力</a:t>
            </a:r>
            <a:endParaRPr lang="en-US" altLang="ja-JP" sz="1400" b="1" dirty="0">
              <a:cs typeface="メイリオ" panose="020B0604030504040204" pitchFamily="50" charset="-128"/>
            </a:endParaRPr>
          </a:p>
        </p:txBody>
      </p:sp>
      <p:sp>
        <p:nvSpPr>
          <p:cNvPr id="7" name="正方形/長方形 6">
            <a:extLst>
              <a:ext uri="{FF2B5EF4-FFF2-40B4-BE49-F238E27FC236}">
                <a16:creationId xmlns:a16="http://schemas.microsoft.com/office/drawing/2014/main" id="{FD6FE30E-582D-C0B1-0FA7-D3242E77FB0E}"/>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DB531A3F-9970-5000-FA49-FC4A34F2C64E}"/>
              </a:ext>
            </a:extLst>
          </p:cNvPr>
          <p:cNvSpPr txBox="1">
            <a:spLocks/>
          </p:cNvSpPr>
          <p:nvPr/>
        </p:nvSpPr>
        <p:spPr>
          <a:xfrm>
            <a:off x="141003" y="2418060"/>
            <a:ext cx="415498" cy="369332"/>
          </a:xfrm>
          <a:prstGeom prst="rect">
            <a:avLst/>
          </a:prstGeom>
          <a:noFill/>
        </p:spPr>
        <p:txBody>
          <a:bodyPr wrap="none" rtlCol="0">
            <a:spAutoFit/>
          </a:bodyPr>
          <a:lstStyle/>
          <a:p>
            <a:r>
              <a:rPr lang="ja-JP" altLang="en-US" sz="1800" dirty="0">
                <a:solidFill>
                  <a:srgbClr val="FF0000"/>
                </a:solidFill>
                <a:latin typeface="Meiryo UI"/>
                <a:ea typeface="Meiryo UI"/>
              </a:rPr>
              <a:t>①</a:t>
            </a:r>
            <a:endParaRPr kumimoji="1" lang="ja-JP" altLang="en-US" dirty="0"/>
          </a:p>
        </p:txBody>
      </p:sp>
      <p:sp>
        <p:nvSpPr>
          <p:cNvPr id="12" name="テキスト ボックス 11">
            <a:extLst>
              <a:ext uri="{FF2B5EF4-FFF2-40B4-BE49-F238E27FC236}">
                <a16:creationId xmlns:a16="http://schemas.microsoft.com/office/drawing/2014/main" id="{E74B10CD-BFD5-5F78-5239-9000827B4D6F}"/>
              </a:ext>
            </a:extLst>
          </p:cNvPr>
          <p:cNvSpPr txBox="1">
            <a:spLocks/>
          </p:cNvSpPr>
          <p:nvPr/>
        </p:nvSpPr>
        <p:spPr>
          <a:xfrm>
            <a:off x="141003" y="2739606"/>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②</a:t>
            </a:r>
            <a:endParaRPr kumimoji="1" lang="ja-JP" altLang="en-US" dirty="0"/>
          </a:p>
        </p:txBody>
      </p:sp>
      <p:sp>
        <p:nvSpPr>
          <p:cNvPr id="13" name="テキスト ボックス 12">
            <a:extLst>
              <a:ext uri="{FF2B5EF4-FFF2-40B4-BE49-F238E27FC236}">
                <a16:creationId xmlns:a16="http://schemas.microsoft.com/office/drawing/2014/main" id="{02CDBF90-5903-CD5A-C542-C0203E6D8D8E}"/>
              </a:ext>
            </a:extLst>
          </p:cNvPr>
          <p:cNvSpPr txBox="1">
            <a:spLocks/>
          </p:cNvSpPr>
          <p:nvPr/>
        </p:nvSpPr>
        <p:spPr>
          <a:xfrm>
            <a:off x="142093" y="3161112"/>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③</a:t>
            </a:r>
            <a:endParaRPr kumimoji="1" lang="ja-JP" altLang="en-US" dirty="0"/>
          </a:p>
        </p:txBody>
      </p:sp>
      <p:sp>
        <p:nvSpPr>
          <p:cNvPr id="14" name="テキスト ボックス 13">
            <a:extLst>
              <a:ext uri="{FF2B5EF4-FFF2-40B4-BE49-F238E27FC236}">
                <a16:creationId xmlns:a16="http://schemas.microsoft.com/office/drawing/2014/main" id="{890BB66C-A807-DE0F-48DD-645F7C37EF90}"/>
              </a:ext>
            </a:extLst>
          </p:cNvPr>
          <p:cNvSpPr txBox="1">
            <a:spLocks/>
          </p:cNvSpPr>
          <p:nvPr/>
        </p:nvSpPr>
        <p:spPr>
          <a:xfrm>
            <a:off x="141003" y="3680812"/>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④</a:t>
            </a:r>
            <a:endParaRPr kumimoji="1" lang="ja-JP" altLang="en-US" dirty="0"/>
          </a:p>
        </p:txBody>
      </p:sp>
      <p:sp>
        <p:nvSpPr>
          <p:cNvPr id="17" name="テキスト ボックス 16">
            <a:extLst>
              <a:ext uri="{FF2B5EF4-FFF2-40B4-BE49-F238E27FC236}">
                <a16:creationId xmlns:a16="http://schemas.microsoft.com/office/drawing/2014/main" id="{AA91B068-999B-3466-C45A-6625D7C4BF0D}"/>
              </a:ext>
            </a:extLst>
          </p:cNvPr>
          <p:cNvSpPr txBox="1">
            <a:spLocks/>
          </p:cNvSpPr>
          <p:nvPr/>
        </p:nvSpPr>
        <p:spPr>
          <a:xfrm>
            <a:off x="141003" y="5099066"/>
            <a:ext cx="415498" cy="369332"/>
          </a:xfrm>
          <a:prstGeom prst="rect">
            <a:avLst/>
          </a:prstGeom>
          <a:noFill/>
        </p:spPr>
        <p:txBody>
          <a:bodyPr wrap="none" rtlCol="0">
            <a:spAutoFit/>
          </a:bodyPr>
          <a:lstStyle/>
          <a:p>
            <a:r>
              <a:rPr lang="ja-JP" altLang="en-US" dirty="0">
                <a:solidFill>
                  <a:srgbClr val="FF0000"/>
                </a:solidFill>
                <a:latin typeface="Meiryo UI"/>
                <a:ea typeface="Meiryo UI"/>
              </a:rPr>
              <a:t>⑥</a:t>
            </a:r>
            <a:endParaRPr kumimoji="1" lang="ja-JP" altLang="en-US" dirty="0"/>
          </a:p>
        </p:txBody>
      </p:sp>
      <p:sp>
        <p:nvSpPr>
          <p:cNvPr id="18" name="テキスト ボックス 17">
            <a:extLst>
              <a:ext uri="{FF2B5EF4-FFF2-40B4-BE49-F238E27FC236}">
                <a16:creationId xmlns:a16="http://schemas.microsoft.com/office/drawing/2014/main" id="{9FB7B663-81BF-E3DA-DEC4-9DBA7CCC342D}"/>
              </a:ext>
            </a:extLst>
          </p:cNvPr>
          <p:cNvSpPr txBox="1">
            <a:spLocks/>
          </p:cNvSpPr>
          <p:nvPr/>
        </p:nvSpPr>
        <p:spPr>
          <a:xfrm>
            <a:off x="141003" y="4717999"/>
            <a:ext cx="415498" cy="369332"/>
          </a:xfrm>
          <a:prstGeom prst="rect">
            <a:avLst/>
          </a:prstGeom>
          <a:noFill/>
        </p:spPr>
        <p:txBody>
          <a:bodyPr wrap="none" rtlCol="0">
            <a:spAutoFit/>
          </a:bodyPr>
          <a:lstStyle/>
          <a:p>
            <a:r>
              <a:rPr lang="ja-JP" altLang="en-US" dirty="0">
                <a:solidFill>
                  <a:srgbClr val="FF0000"/>
                </a:solidFill>
                <a:latin typeface="Meiryo UI"/>
                <a:ea typeface="Meiryo UI"/>
              </a:rPr>
              <a:t>⑤</a:t>
            </a:r>
            <a:endParaRPr kumimoji="1" lang="ja-JP" altLang="en-US" dirty="0"/>
          </a:p>
        </p:txBody>
      </p:sp>
      <p:sp>
        <p:nvSpPr>
          <p:cNvPr id="28" name="正方形/長方形 27">
            <a:extLst>
              <a:ext uri="{FF2B5EF4-FFF2-40B4-BE49-F238E27FC236}">
                <a16:creationId xmlns:a16="http://schemas.microsoft.com/office/drawing/2014/main" id="{1E91A7FC-FD85-317E-735D-A8C99C2EC80C}"/>
              </a:ext>
            </a:extLst>
          </p:cNvPr>
          <p:cNvSpPr/>
          <p:nvPr/>
        </p:nvSpPr>
        <p:spPr>
          <a:xfrm>
            <a:off x="804062" y="3151045"/>
            <a:ext cx="359720" cy="174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2FB1AD97-EABF-C003-4562-460CB0F3B669}"/>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連絡担当者についての入力画面です。一部の項目について、</a:t>
            </a:r>
            <a:r>
              <a:rPr lang="en-US" altLang="ja-JP" sz="1400" dirty="0">
                <a:solidFill>
                  <a:schemeClr val="tx1"/>
                </a:solidFill>
                <a:latin typeface="Meiryo UI" panose="020B0604030504040204" pitchFamily="50" charset="-128"/>
                <a:ea typeface="Meiryo UI" panose="020B0604030504040204" pitchFamily="50" charset="-128"/>
              </a:rPr>
              <a:t>G</a:t>
            </a:r>
            <a:r>
              <a:rPr lang="ja-JP" altLang="en-US" sz="1400" dirty="0">
                <a:solidFill>
                  <a:schemeClr val="tx1"/>
                </a:solidFill>
                <a:latin typeface="Meiryo UI" panose="020B0604030504040204" pitchFamily="50" charset="-128"/>
                <a:ea typeface="Meiryo UI" panose="020B0604030504040204" pitchFamily="50" charset="-128"/>
              </a:rPr>
              <a:t>ビズ</a:t>
            </a:r>
            <a:r>
              <a:rPr lang="en-US" altLang="ja-JP" sz="1400" dirty="0">
                <a:solidFill>
                  <a:schemeClr val="tx1"/>
                </a:solidFill>
                <a:latin typeface="Meiryo UI" panose="020B0604030504040204" pitchFamily="50" charset="-128"/>
                <a:ea typeface="Meiryo UI" panose="020B0604030504040204" pitchFamily="50" charset="-128"/>
              </a:rPr>
              <a:t>ID</a:t>
            </a:r>
            <a:r>
              <a:rPr lang="ja-JP" altLang="en-US" sz="1400" dirty="0">
                <a:solidFill>
                  <a:schemeClr val="tx1"/>
                </a:solidFill>
                <a:latin typeface="Meiryo UI" panose="020B0604030504040204" pitchFamily="50" charset="-128"/>
                <a:ea typeface="Meiryo UI" panose="020B0604030504040204" pitchFamily="50" charset="-128"/>
              </a:rPr>
              <a:t>の事業者情報が自動入力されます。変更がある場合は修正ください。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40953AC3-B4D4-BB14-E090-C23E979F9629}"/>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9" name="図 8" descr="図形&#10;&#10;低い精度で自動的に生成された説明">
            <a:extLst>
              <a:ext uri="{FF2B5EF4-FFF2-40B4-BE49-F238E27FC236}">
                <a16:creationId xmlns:a16="http://schemas.microsoft.com/office/drawing/2014/main" id="{5E8A5D91-2005-A766-FA2E-22E4CCB05B1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6" name="角丸四角形 7">
            <a:extLst>
              <a:ext uri="{FF2B5EF4-FFF2-40B4-BE49-F238E27FC236}">
                <a16:creationId xmlns:a16="http://schemas.microsoft.com/office/drawing/2014/main" id="{B0919829-F293-7E7B-FD55-94224C8BC86D}"/>
              </a:ext>
            </a:extLst>
          </p:cNvPr>
          <p:cNvSpPr/>
          <p:nvPr/>
        </p:nvSpPr>
        <p:spPr>
          <a:xfrm>
            <a:off x="503763" y="2413008"/>
            <a:ext cx="5336249" cy="369331"/>
          </a:xfrm>
          <a:prstGeom prst="roundRect">
            <a:avLst>
              <a:gd name="adj" fmla="val 11671"/>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0" name="角丸四角形 7">
            <a:extLst>
              <a:ext uri="{FF2B5EF4-FFF2-40B4-BE49-F238E27FC236}">
                <a16:creationId xmlns:a16="http://schemas.microsoft.com/office/drawing/2014/main" id="{58087B64-CF38-4BFB-A98E-7D44C9C657DF}"/>
              </a:ext>
            </a:extLst>
          </p:cNvPr>
          <p:cNvSpPr/>
          <p:nvPr/>
        </p:nvSpPr>
        <p:spPr>
          <a:xfrm>
            <a:off x="503764" y="2813397"/>
            <a:ext cx="5336249" cy="309663"/>
          </a:xfrm>
          <a:prstGeom prst="roundRect">
            <a:avLst>
              <a:gd name="adj" fmla="val 11671"/>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1" name="角丸四角形 7">
            <a:extLst>
              <a:ext uri="{FF2B5EF4-FFF2-40B4-BE49-F238E27FC236}">
                <a16:creationId xmlns:a16="http://schemas.microsoft.com/office/drawing/2014/main" id="{8430BC63-8FDD-5E1A-FD44-DD35E596014E}"/>
              </a:ext>
            </a:extLst>
          </p:cNvPr>
          <p:cNvSpPr/>
          <p:nvPr/>
        </p:nvSpPr>
        <p:spPr>
          <a:xfrm>
            <a:off x="503765" y="3177651"/>
            <a:ext cx="2711384" cy="337528"/>
          </a:xfrm>
          <a:prstGeom prst="roundRect">
            <a:avLst>
              <a:gd name="adj" fmla="val 11671"/>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6" name="角丸四角形 7">
            <a:extLst>
              <a:ext uri="{FF2B5EF4-FFF2-40B4-BE49-F238E27FC236}">
                <a16:creationId xmlns:a16="http://schemas.microsoft.com/office/drawing/2014/main" id="{84A3E694-7E2F-7D42-E6A3-B04BD465BD57}"/>
              </a:ext>
            </a:extLst>
          </p:cNvPr>
          <p:cNvSpPr/>
          <p:nvPr/>
        </p:nvSpPr>
        <p:spPr>
          <a:xfrm>
            <a:off x="503768" y="5048110"/>
            <a:ext cx="2681750" cy="441008"/>
          </a:xfrm>
          <a:prstGeom prst="roundRect">
            <a:avLst>
              <a:gd name="adj" fmla="val 11671"/>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7" name="L 字 26">
            <a:extLst>
              <a:ext uri="{FF2B5EF4-FFF2-40B4-BE49-F238E27FC236}">
                <a16:creationId xmlns:a16="http://schemas.microsoft.com/office/drawing/2014/main" id="{74BA8EEC-A9FF-1497-2566-8B1576EA8165}"/>
              </a:ext>
            </a:extLst>
          </p:cNvPr>
          <p:cNvSpPr/>
          <p:nvPr/>
        </p:nvSpPr>
        <p:spPr>
          <a:xfrm rot="10800000" flipV="1">
            <a:off x="503765" y="4280070"/>
            <a:ext cx="5377397" cy="719418"/>
          </a:xfrm>
          <a:prstGeom prst="corner">
            <a:avLst>
              <a:gd name="adj1" fmla="val 43334"/>
              <a:gd name="adj2" fmla="val 38636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29" name="L 字 28">
            <a:extLst>
              <a:ext uri="{FF2B5EF4-FFF2-40B4-BE49-F238E27FC236}">
                <a16:creationId xmlns:a16="http://schemas.microsoft.com/office/drawing/2014/main" id="{3A676660-9AD7-8E82-DE14-E830CF052FF8}"/>
              </a:ext>
            </a:extLst>
          </p:cNvPr>
          <p:cNvSpPr/>
          <p:nvPr/>
        </p:nvSpPr>
        <p:spPr>
          <a:xfrm rot="10800000" flipH="1">
            <a:off x="503767" y="3552282"/>
            <a:ext cx="5336246" cy="1101621"/>
          </a:xfrm>
          <a:prstGeom prst="corner">
            <a:avLst>
              <a:gd name="adj1" fmla="val 63560"/>
              <a:gd name="adj2" fmla="val 23371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25" name="Rectangle: Rounded Corners 24">
            <a:extLst>
              <a:ext uri="{FF2B5EF4-FFF2-40B4-BE49-F238E27FC236}">
                <a16:creationId xmlns:a16="http://schemas.microsoft.com/office/drawing/2014/main" id="{5CF7CD73-8F2B-8D6A-B971-64DB8B12E9C6}"/>
              </a:ext>
            </a:extLst>
          </p:cNvPr>
          <p:cNvSpPr/>
          <p:nvPr/>
        </p:nvSpPr>
        <p:spPr>
          <a:xfrm>
            <a:off x="3211689" y="3724393"/>
            <a:ext cx="378178" cy="1524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en-US" sz="1000"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29835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7A082BEB-5710-0B5C-1AB1-7E8EEC3C61A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91485" y="1159602"/>
            <a:ext cx="3554490" cy="5413918"/>
          </a:xfrm>
          <a:prstGeom prst="rect">
            <a:avLst/>
          </a:prstGeom>
        </p:spPr>
      </p:pic>
      <p:sp>
        <p:nvSpPr>
          <p:cNvPr id="2" name="テキスト プレースホルダ 38">
            <a:extLst>
              <a:ext uri="{FF2B5EF4-FFF2-40B4-BE49-F238E27FC236}">
                <a16:creationId xmlns:a16="http://schemas.microsoft.com/office/drawing/2014/main" id="{A7C380C8-5E52-A8BE-2133-7B3AC36700E1}"/>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確認事項入力</a:t>
            </a:r>
            <a:endParaRPr lang="en-US" altLang="ja-JP" sz="1400" b="1" dirty="0">
              <a:cs typeface="メイリオ" panose="020B0604030504040204" pitchFamily="50" charset="-128"/>
            </a:endParaRPr>
          </a:p>
        </p:txBody>
      </p:sp>
      <p:sp>
        <p:nvSpPr>
          <p:cNvPr id="5" name="テキスト ボックス 4">
            <a:extLst>
              <a:ext uri="{FF2B5EF4-FFF2-40B4-BE49-F238E27FC236}">
                <a16:creationId xmlns:a16="http://schemas.microsoft.com/office/drawing/2014/main" id="{EA7AD673-A603-6240-3FAA-0D001AF49321}"/>
              </a:ext>
            </a:extLst>
          </p:cNvPr>
          <p:cNvSpPr txBox="1"/>
          <p:nvPr/>
        </p:nvSpPr>
        <p:spPr>
          <a:xfrm>
            <a:off x="6308688" y="1277262"/>
            <a:ext cx="5823284" cy="4585871"/>
          </a:xfrm>
          <a:prstGeom prst="rect">
            <a:avLst/>
          </a:prstGeom>
          <a:noFill/>
        </p:spPr>
        <p:txBody>
          <a:bodyPr wrap="square" lIns="91440" tIns="45720" rIns="91440" bIns="45720" anchor="t">
            <a:spAutoFit/>
          </a:bodyPr>
          <a:lstStyle/>
          <a:p>
            <a:endParaRPr lang="en-US" altLang="ja-JP" sz="12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第</a:t>
            </a:r>
            <a:r>
              <a:rPr lang="en-US" altLang="ja-JP" sz="1400" dirty="0">
                <a:latin typeface="Meiryo UI" panose="020B0604030504040204" pitchFamily="50" charset="-128"/>
                <a:ea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rPr>
              <a:t>者からのアドバイス</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該当する項目を選択してください。</a:t>
            </a:r>
            <a:endParaRPr lang="en-US" altLang="ja-JP" sz="1400" dirty="0">
              <a:latin typeface="Meiryo UI" panose="020B0604030504040204" pitchFamily="50" charset="-128"/>
              <a:ea typeface="Meiryo UI" panose="020B0604030504040204" pitchFamily="50" charset="-128"/>
            </a:endParaRPr>
          </a:p>
          <a:p>
            <a:pPr marL="271463" indent="-271463"/>
            <a:r>
              <a:rPr lang="ja-JP" altLang="en-US" sz="1400" dirty="0">
                <a:latin typeface="Meiryo UI"/>
                <a:ea typeface="Meiryo UI"/>
              </a:rPr>
              <a:t>  </a:t>
            </a:r>
            <a:r>
              <a:rPr lang="en-US" altLang="ja-JP" sz="1400" dirty="0">
                <a:latin typeface="Meiryo UI"/>
                <a:ea typeface="Meiryo UI"/>
              </a:rPr>
              <a:t>※</a:t>
            </a:r>
            <a:r>
              <a:rPr lang="ja-JP" altLang="en-US" sz="1400" dirty="0">
                <a:latin typeface="Meiryo UI"/>
                <a:ea typeface="Meiryo UI"/>
              </a:rPr>
              <a:t>「</a:t>
            </a:r>
            <a:r>
              <a:rPr lang="ja-JP" altLang="en-US" sz="1400" b="1" dirty="0">
                <a:latin typeface="Meiryo UI"/>
                <a:ea typeface="Meiryo UI"/>
              </a:rPr>
              <a:t>はい</a:t>
            </a:r>
            <a:r>
              <a:rPr lang="ja-JP" altLang="en-US" sz="1400" dirty="0">
                <a:latin typeface="Meiryo UI"/>
                <a:ea typeface="Meiryo UI"/>
              </a:rPr>
              <a:t>」と選択した場合は、アドバイス料の有無や金額、アドバイス者名について選択・入力いただきます。</a:t>
            </a:r>
            <a:endParaRPr lang="en-US" altLang="ja-JP" sz="1400" dirty="0">
              <a:latin typeface="Meiryo UI"/>
              <a:ea typeface="Meiryo UI"/>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② </a:t>
            </a:r>
            <a:r>
              <a:rPr lang="ja-JP" altLang="en-US" sz="1400" dirty="0">
                <a:latin typeface="Meiryo UI"/>
                <a:ea typeface="Meiryo UI"/>
              </a:rPr>
              <a:t>資本金等の外部保有率について</a:t>
            </a:r>
            <a:r>
              <a:rPr lang="en-US" altLang="ja-JP" sz="1400" dirty="0">
                <a:latin typeface="Meiryo UI"/>
                <a:ea typeface="Meiryo UI"/>
              </a:rPr>
              <a:t>:</a:t>
            </a:r>
            <a:r>
              <a:rPr lang="ja-JP" altLang="en-US" sz="1400" dirty="0">
                <a:latin typeface="Meiryo UI"/>
                <a:ea typeface="Meiryo UI"/>
              </a:rPr>
              <a:t>該当する項目を選択してください。</a:t>
            </a:r>
            <a:endParaRPr lang="en-US" altLang="ja-JP" sz="1400" dirty="0">
              <a:latin typeface="Meiryo UI"/>
              <a:ea typeface="Meiryo UI"/>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株式・出資金を保有しない法人</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合名会社、企業組合・協業組合、</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a:ea typeface="Meiryo UI"/>
              </a:rPr>
              <a:t>　　 </a:t>
            </a:r>
            <a:r>
              <a:rPr lang="en-US" altLang="ja-JP" sz="1400" dirty="0">
                <a:latin typeface="Meiryo UI"/>
                <a:ea typeface="Meiryo UI"/>
              </a:rPr>
              <a:t>NPO</a:t>
            </a:r>
            <a:r>
              <a:rPr lang="ja-JP" altLang="en-US" sz="1400" dirty="0">
                <a:latin typeface="Meiryo UI"/>
                <a:ea typeface="Meiryo UI"/>
              </a:rPr>
              <a:t>法人等</a:t>
            </a:r>
            <a:r>
              <a:rPr lang="en-US" altLang="ja-JP" sz="1400" dirty="0">
                <a:latin typeface="Meiryo UI"/>
                <a:ea typeface="Meiryo UI"/>
              </a:rPr>
              <a:t>)</a:t>
            </a:r>
            <a:r>
              <a:rPr lang="ja-JP" altLang="en-US" sz="1400" dirty="0">
                <a:latin typeface="Meiryo UI"/>
                <a:ea typeface="Meiryo UI"/>
              </a:rPr>
              <a:t>は、「いいえ」を選択してください。</a:t>
            </a:r>
            <a:endParaRPr lang="en-US" altLang="ja-JP" sz="1400" dirty="0">
              <a:latin typeface="Meiryo UI"/>
              <a:ea typeface="Meiryo UI"/>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個人事業主の場合はこの項目は表示されません。</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いいえ</a:t>
            </a:r>
            <a:r>
              <a:rPr lang="ja-JP" altLang="en-US" sz="1400" dirty="0">
                <a:latin typeface="Meiryo UI" panose="020B0604030504040204" pitchFamily="50" charset="-128"/>
                <a:ea typeface="Meiryo UI" panose="020B0604030504040204" pitchFamily="50" charset="-128"/>
              </a:rPr>
              <a:t>」と選択した場合は、</a:t>
            </a:r>
            <a:r>
              <a:rPr lang="en-US" altLang="ja-JP" sz="1400" b="1" u="sng" dirty="0">
                <a:solidFill>
                  <a:srgbClr val="FF0000"/>
                </a:solidFill>
                <a:latin typeface="Meiryo UI" panose="020B0604030504040204" pitchFamily="50" charset="-128"/>
                <a:ea typeface="Meiryo UI" panose="020B0604030504040204" pitchFamily="50" charset="-128"/>
              </a:rPr>
              <a:t>P.21</a:t>
            </a:r>
            <a:r>
              <a:rPr lang="ja-JP" altLang="en-US" sz="1400" dirty="0">
                <a:latin typeface="Meiryo UI" panose="020B0604030504040204" pitchFamily="50" charset="-128"/>
                <a:ea typeface="Meiryo UI" panose="020B0604030504040204" pitchFamily="50" charset="-128"/>
              </a:rPr>
              <a:t>へ</a:t>
            </a:r>
            <a:endParaRPr lang="en-US" altLang="ja-JP" sz="1400" dirty="0">
              <a:latin typeface="Meiryo UI" panose="020B0604030504040204" pitchFamily="50" charset="-128"/>
              <a:ea typeface="Meiryo UI" panose="020B0604030504040204" pitchFamily="50" charset="-128"/>
            </a:endParaRPr>
          </a:p>
          <a:p>
            <a:endParaRPr lang="en-US" altLang="ja-JP" sz="1400" dirty="0">
              <a:highlight>
                <a:srgbClr val="FFFF00"/>
              </a:highlight>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panose="020B0604030504040204" pitchFamily="50" charset="-128"/>
                <a:ea typeface="Meiryo UI" panose="020B0604030504040204" pitchFamily="50" charset="-128"/>
              </a:rPr>
              <a:t>課税所得額</a:t>
            </a:r>
            <a:r>
              <a:rPr lang="en-US" altLang="ja-JP" sz="1400" dirty="0">
                <a:latin typeface="Meiryo UI" panose="020B0604030504040204" pitchFamily="50" charset="-128"/>
                <a:ea typeface="Meiryo UI" panose="020B0604030504040204" pitchFamily="50" charset="-128"/>
              </a:rPr>
              <a:t>15</a:t>
            </a:r>
            <a:r>
              <a:rPr lang="ja-JP" altLang="en-US" sz="1400" dirty="0">
                <a:latin typeface="Meiryo UI" panose="020B0604030504040204" pitchFamily="50" charset="-128"/>
                <a:ea typeface="Meiryo UI" panose="020B0604030504040204" pitchFamily="50" charset="-128"/>
              </a:rPr>
              <a:t>億円超有無</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該当する項目を選択してください。</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a:ea typeface="Meiryo UI"/>
              </a:rPr>
              <a:t>  ※</a:t>
            </a:r>
            <a:r>
              <a:rPr lang="ja-JP" altLang="en-US" sz="1400" dirty="0">
                <a:latin typeface="Meiryo UI"/>
                <a:ea typeface="Meiryo UI"/>
              </a:rPr>
              <a:t>「はい」を選択した場合は、前年・</a:t>
            </a:r>
            <a:r>
              <a:rPr lang="en-US" altLang="ja-JP" sz="1400" dirty="0">
                <a:latin typeface="Meiryo UI"/>
                <a:ea typeface="Meiryo UI"/>
              </a:rPr>
              <a:t>2</a:t>
            </a:r>
            <a:r>
              <a:rPr lang="ja-JP" altLang="en-US" sz="1400" dirty="0">
                <a:latin typeface="Meiryo UI"/>
                <a:ea typeface="Meiryo UI"/>
              </a:rPr>
              <a:t>年前・</a:t>
            </a:r>
            <a:r>
              <a:rPr lang="en-US" altLang="ja-JP" sz="1400" dirty="0">
                <a:latin typeface="Meiryo UI"/>
                <a:ea typeface="Meiryo UI"/>
              </a:rPr>
              <a:t>3</a:t>
            </a:r>
            <a:r>
              <a:rPr lang="ja-JP" altLang="en-US" sz="1400" dirty="0">
                <a:latin typeface="Meiryo UI"/>
                <a:ea typeface="Meiryo UI"/>
              </a:rPr>
              <a:t>年前の課税所得を入力します。（単位：円）</a:t>
            </a:r>
            <a:endParaRPr lang="en-US" altLang="ja-JP" sz="1400" dirty="0">
              <a:latin typeface="Meiryo UI"/>
              <a:ea typeface="Meiryo UI"/>
            </a:endParaRPr>
          </a:p>
          <a:p>
            <a:pPr marL="266700" indent="-266700"/>
            <a:r>
              <a:rPr lang="en-US" altLang="ja-JP" sz="1400" dirty="0">
                <a:latin typeface="Meiryo UI"/>
                <a:ea typeface="Meiryo UI"/>
              </a:rPr>
              <a:t>  ※</a:t>
            </a:r>
            <a:r>
              <a:rPr lang="ja-JP" altLang="en-US" sz="1400" dirty="0">
                <a:latin typeface="Meiryo UI"/>
                <a:ea typeface="Meiryo UI"/>
              </a:rPr>
              <a:t>過去</a:t>
            </a:r>
            <a:r>
              <a:rPr lang="en-US" altLang="ja-JP" sz="1400" dirty="0">
                <a:latin typeface="Meiryo UI"/>
                <a:ea typeface="Meiryo UI"/>
              </a:rPr>
              <a:t>3</a:t>
            </a:r>
            <a:r>
              <a:rPr lang="ja-JP" altLang="en-US" sz="1400" dirty="0">
                <a:latin typeface="Meiryo UI"/>
                <a:ea typeface="Meiryo UI"/>
              </a:rPr>
              <a:t>年間の課税所得の年平均が</a:t>
            </a:r>
            <a:r>
              <a:rPr lang="en-US" altLang="ja-JP" sz="1400" dirty="0">
                <a:latin typeface="Meiryo UI"/>
                <a:ea typeface="Meiryo UI"/>
              </a:rPr>
              <a:t>15</a:t>
            </a:r>
            <a:r>
              <a:rPr lang="ja-JP" altLang="en-US" sz="1400" dirty="0">
                <a:latin typeface="Meiryo UI"/>
                <a:ea typeface="Meiryo UI"/>
              </a:rPr>
              <a:t>億円を超えている場合は応募できません。</a:t>
            </a:r>
            <a:endParaRPr lang="en-US" altLang="ja-JP" sz="1400" dirty="0">
              <a:latin typeface="Meiryo UI"/>
              <a:ea typeface="Meiryo UI"/>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a:t>
            </a:r>
            <a:r>
              <a:rPr lang="ja-JP" altLang="en-US" sz="1400" dirty="0">
                <a:latin typeface="Meiryo UI" panose="020B0604030504040204" pitchFamily="50" charset="-128"/>
                <a:ea typeface="Meiryo UI" panose="020B0604030504040204" pitchFamily="50" charset="-128"/>
              </a:rPr>
              <a:t> 「射幸心をそそる、または公序良俗を害するおそれがある」事業</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a:ea typeface="Meiryo UI"/>
              </a:rPr>
              <a:t>  目を選択してください。</a:t>
            </a:r>
            <a:br>
              <a:rPr lang="en-US" altLang="ja-JP" sz="1400" dirty="0">
                <a:latin typeface="Meiryo UI" panose="020B0604030504040204" pitchFamily="50" charset="-128"/>
                <a:ea typeface="Meiryo UI" panose="020B0604030504040204" pitchFamily="50" charset="-128"/>
              </a:rPr>
            </a:br>
            <a:r>
              <a:rPr lang="ja-JP" altLang="en-US" sz="1400" dirty="0">
                <a:latin typeface="Meiryo UI"/>
                <a:ea typeface="Meiryo UI"/>
              </a:rPr>
              <a:t>  </a:t>
            </a:r>
            <a:r>
              <a:rPr lang="en-US" altLang="ja-JP" sz="1400" dirty="0">
                <a:latin typeface="Meiryo UI"/>
                <a:ea typeface="Meiryo UI"/>
              </a:rPr>
              <a:t>※</a:t>
            </a:r>
            <a:r>
              <a:rPr lang="ja-JP" altLang="en-US" sz="1400" dirty="0">
                <a:latin typeface="Meiryo UI"/>
                <a:ea typeface="Meiryo UI"/>
              </a:rPr>
              <a:t>「はい」に該当する場合は申請できません。</a:t>
            </a:r>
          </a:p>
          <a:p>
            <a:endParaRPr lang="en-US" altLang="ja-JP" sz="1400" dirty="0">
              <a:latin typeface="Meiryo UI"/>
              <a:ea typeface="Meiryo UI"/>
            </a:endParaRPr>
          </a:p>
        </p:txBody>
      </p:sp>
      <p:sp>
        <p:nvSpPr>
          <p:cNvPr id="3" name="正方形/長方形 2">
            <a:extLst>
              <a:ext uri="{FF2B5EF4-FFF2-40B4-BE49-F238E27FC236}">
                <a16:creationId xmlns:a16="http://schemas.microsoft.com/office/drawing/2014/main" id="{F3B211AC-A7F9-4003-9FD8-B629B003011B}"/>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9FA42373-B94D-8FF2-7D0F-4B8F26CC0616}"/>
              </a:ext>
            </a:extLst>
          </p:cNvPr>
          <p:cNvSpPr txBox="1"/>
          <p:nvPr/>
        </p:nvSpPr>
        <p:spPr>
          <a:xfrm>
            <a:off x="769519" y="2279731"/>
            <a:ext cx="415498" cy="369332"/>
          </a:xfrm>
          <a:prstGeom prst="rect">
            <a:avLst/>
          </a:prstGeom>
          <a:noFill/>
        </p:spPr>
        <p:txBody>
          <a:bodyPr wrap="square" rtlCol="0">
            <a:spAutoFit/>
          </a:bodyPr>
          <a:lstStyle/>
          <a:p>
            <a:r>
              <a:rPr lang="ja-JP" altLang="en-US" sz="1800" dirty="0">
                <a:solidFill>
                  <a:srgbClr val="FF0000"/>
                </a:solidFill>
                <a:latin typeface="Meiryo UI"/>
                <a:ea typeface="Meiryo UI"/>
              </a:rPr>
              <a:t>①</a:t>
            </a:r>
            <a:endParaRPr kumimoji="1" lang="ja-JP" altLang="en-US" dirty="0"/>
          </a:p>
        </p:txBody>
      </p:sp>
      <p:sp>
        <p:nvSpPr>
          <p:cNvPr id="16" name="テキスト ボックス 15">
            <a:extLst>
              <a:ext uri="{FF2B5EF4-FFF2-40B4-BE49-F238E27FC236}">
                <a16:creationId xmlns:a16="http://schemas.microsoft.com/office/drawing/2014/main" id="{ACFFBE02-F0DD-7654-661F-9105E3DA6938}"/>
              </a:ext>
            </a:extLst>
          </p:cNvPr>
          <p:cNvSpPr txBox="1"/>
          <p:nvPr/>
        </p:nvSpPr>
        <p:spPr>
          <a:xfrm>
            <a:off x="713080" y="5139061"/>
            <a:ext cx="415498" cy="369332"/>
          </a:xfrm>
          <a:prstGeom prst="rect">
            <a:avLst/>
          </a:prstGeom>
          <a:noFill/>
        </p:spPr>
        <p:txBody>
          <a:bodyPr wrap="square" lIns="91440" tIns="45720" rIns="91440" bIns="45720" rtlCol="0" anchor="t">
            <a:spAutoFit/>
          </a:bodyPr>
          <a:lstStyle/>
          <a:p>
            <a:endParaRPr lang="ja-JP" altLang="en-US" dirty="0">
              <a:solidFill>
                <a:srgbClr val="FF0000"/>
              </a:solidFill>
              <a:latin typeface="Meiryo UI"/>
              <a:ea typeface="Meiryo UI"/>
            </a:endParaRPr>
          </a:p>
        </p:txBody>
      </p:sp>
      <p:sp>
        <p:nvSpPr>
          <p:cNvPr id="6" name="正方形/長方形 5">
            <a:extLst>
              <a:ext uri="{FF2B5EF4-FFF2-40B4-BE49-F238E27FC236}">
                <a16:creationId xmlns:a16="http://schemas.microsoft.com/office/drawing/2014/main" id="{EFA6B5B4-C988-5F87-5E13-A9DB1E22F915}"/>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確認事項入力画面です。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確認事項を入力してください。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74F77591-B0EE-B6A8-3E6A-23797820B3DF}"/>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3" name="図 12" descr="図形&#10;&#10;低い精度で自動的に生成された説明">
            <a:extLst>
              <a:ext uri="{FF2B5EF4-FFF2-40B4-BE49-F238E27FC236}">
                <a16:creationId xmlns:a16="http://schemas.microsoft.com/office/drawing/2014/main" id="{16BD339C-EDAF-661F-3BC6-0676C602040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4" name="角丸四角形 7">
            <a:extLst>
              <a:ext uri="{FF2B5EF4-FFF2-40B4-BE49-F238E27FC236}">
                <a16:creationId xmlns:a16="http://schemas.microsoft.com/office/drawing/2014/main" id="{F6339ED9-3490-140C-C598-F72D138C1657}"/>
              </a:ext>
            </a:extLst>
          </p:cNvPr>
          <p:cNvSpPr/>
          <p:nvPr/>
        </p:nvSpPr>
        <p:spPr>
          <a:xfrm>
            <a:off x="1185017" y="2097255"/>
            <a:ext cx="3098058" cy="633246"/>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7" name="角丸四角形 7">
            <a:extLst>
              <a:ext uri="{FF2B5EF4-FFF2-40B4-BE49-F238E27FC236}">
                <a16:creationId xmlns:a16="http://schemas.microsoft.com/office/drawing/2014/main" id="{D47F9934-CF78-F670-C045-7C1667915A36}"/>
              </a:ext>
            </a:extLst>
          </p:cNvPr>
          <p:cNvSpPr/>
          <p:nvPr/>
        </p:nvSpPr>
        <p:spPr>
          <a:xfrm>
            <a:off x="1185017" y="2765791"/>
            <a:ext cx="3098058" cy="339359"/>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1" name="角丸四角形 7">
            <a:extLst>
              <a:ext uri="{FF2B5EF4-FFF2-40B4-BE49-F238E27FC236}">
                <a16:creationId xmlns:a16="http://schemas.microsoft.com/office/drawing/2014/main" id="{F7D087BE-C699-DC39-6AC9-BD97995E7B4A}"/>
              </a:ext>
            </a:extLst>
          </p:cNvPr>
          <p:cNvSpPr/>
          <p:nvPr/>
        </p:nvSpPr>
        <p:spPr>
          <a:xfrm>
            <a:off x="1185017" y="3140440"/>
            <a:ext cx="3098058" cy="686493"/>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2" name="角丸四角形 7">
            <a:extLst>
              <a:ext uri="{FF2B5EF4-FFF2-40B4-BE49-F238E27FC236}">
                <a16:creationId xmlns:a16="http://schemas.microsoft.com/office/drawing/2014/main" id="{8245CABF-32C2-B10E-9C49-CF1437C38652}"/>
              </a:ext>
            </a:extLst>
          </p:cNvPr>
          <p:cNvSpPr/>
          <p:nvPr/>
        </p:nvSpPr>
        <p:spPr>
          <a:xfrm>
            <a:off x="1185017" y="3876271"/>
            <a:ext cx="3098058" cy="505230"/>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4A6844D6-5FE6-8A37-2EEC-7908FACA1BE6}"/>
              </a:ext>
            </a:extLst>
          </p:cNvPr>
          <p:cNvSpPr txBox="1"/>
          <p:nvPr/>
        </p:nvSpPr>
        <p:spPr>
          <a:xfrm>
            <a:off x="769519" y="2746439"/>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sp>
        <p:nvSpPr>
          <p:cNvPr id="28" name="テキスト ボックス 27">
            <a:extLst>
              <a:ext uri="{FF2B5EF4-FFF2-40B4-BE49-F238E27FC236}">
                <a16:creationId xmlns:a16="http://schemas.microsoft.com/office/drawing/2014/main" id="{965807CB-2FF9-2C06-8FFD-F8998D9C76E5}"/>
              </a:ext>
            </a:extLst>
          </p:cNvPr>
          <p:cNvSpPr txBox="1"/>
          <p:nvPr/>
        </p:nvSpPr>
        <p:spPr>
          <a:xfrm>
            <a:off x="769519" y="3297194"/>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③</a:t>
            </a:r>
            <a:endParaRPr kumimoji="1" lang="ja-JP" altLang="en-US" dirty="0"/>
          </a:p>
        </p:txBody>
      </p:sp>
      <p:sp>
        <p:nvSpPr>
          <p:cNvPr id="29" name="テキスト ボックス 28">
            <a:extLst>
              <a:ext uri="{FF2B5EF4-FFF2-40B4-BE49-F238E27FC236}">
                <a16:creationId xmlns:a16="http://schemas.microsoft.com/office/drawing/2014/main" id="{7FA00B2A-1998-E7F1-AB47-785BDD7D6F80}"/>
              </a:ext>
            </a:extLst>
          </p:cNvPr>
          <p:cNvSpPr txBox="1"/>
          <p:nvPr/>
        </p:nvSpPr>
        <p:spPr>
          <a:xfrm>
            <a:off x="769519" y="3927784"/>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④</a:t>
            </a:r>
            <a:endParaRPr kumimoji="1" lang="ja-JP" altLang="en-US" dirty="0"/>
          </a:p>
        </p:txBody>
      </p:sp>
    </p:spTree>
    <p:extLst>
      <p:ext uri="{BB962C8B-B14F-4D97-AF65-F5344CB8AC3E}">
        <p14:creationId xmlns:p14="http://schemas.microsoft.com/office/powerpoint/2010/main" val="398227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F1E549EF-2437-C99E-17F1-CC8C775F404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5567" y="1159602"/>
            <a:ext cx="3440161" cy="5588527"/>
          </a:xfrm>
          <a:prstGeom prst="rect">
            <a:avLst/>
          </a:prstGeom>
        </p:spPr>
      </p:pic>
      <p:sp>
        <p:nvSpPr>
          <p:cNvPr id="2" name="テキスト プレースホルダ 38">
            <a:extLst>
              <a:ext uri="{FF2B5EF4-FFF2-40B4-BE49-F238E27FC236}">
                <a16:creationId xmlns:a16="http://schemas.microsoft.com/office/drawing/2014/main" id="{A7C380C8-5E52-A8BE-2133-7B3AC36700E1}"/>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確認事項入力（法人、</a:t>
            </a:r>
            <a:r>
              <a:rPr lang="en-US" altLang="ja-JP" sz="1400" b="1" dirty="0">
                <a:cs typeface="メイリオ" panose="020B0604030504040204" pitchFamily="50" charset="-128"/>
              </a:rPr>
              <a:t>NPO</a:t>
            </a:r>
            <a:r>
              <a:rPr lang="ja-JP" altLang="en-US" sz="1400" b="1" dirty="0">
                <a:cs typeface="メイリオ" panose="020B0604030504040204" pitchFamily="50" charset="-128"/>
              </a:rPr>
              <a:t>法人の場合）</a:t>
            </a:r>
            <a:endParaRPr lang="en-US" altLang="ja-JP" sz="1400" b="1" dirty="0">
              <a:cs typeface="メイリオ" panose="020B0604030504040204" pitchFamily="50" charset="-128"/>
            </a:endParaRPr>
          </a:p>
        </p:txBody>
      </p:sp>
      <p:sp>
        <p:nvSpPr>
          <p:cNvPr id="5" name="テキスト ボックス 4">
            <a:extLst>
              <a:ext uri="{FF2B5EF4-FFF2-40B4-BE49-F238E27FC236}">
                <a16:creationId xmlns:a16="http://schemas.microsoft.com/office/drawing/2014/main" id="{EA7AD673-A603-6240-3FAA-0D001AF49321}"/>
              </a:ext>
            </a:extLst>
          </p:cNvPr>
          <p:cNvSpPr txBox="1"/>
          <p:nvPr/>
        </p:nvSpPr>
        <p:spPr>
          <a:xfrm>
            <a:off x="6308688" y="1996838"/>
            <a:ext cx="5823284" cy="2431435"/>
          </a:xfrm>
          <a:prstGeom prst="rect">
            <a:avLst/>
          </a:prstGeom>
          <a:noFill/>
        </p:spPr>
        <p:txBody>
          <a:bodyPr wrap="square" lIns="91440" tIns="45720" rIns="91440" bIns="45720" anchor="t">
            <a:spAutoFit/>
          </a:bodyPr>
          <a:lstStyle/>
          <a:p>
            <a:endParaRPr lang="en-US" altLang="ja-JP" sz="12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①</a:t>
            </a:r>
            <a:r>
              <a:rPr lang="en-US" altLang="ja-JP" sz="1400" dirty="0">
                <a:solidFill>
                  <a:srgbClr val="FF0000"/>
                </a:solidFill>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代表出資者の名称・出資比率・資本金:該当する項目を選択してください。</a:t>
            </a:r>
            <a:endParaRPr lang="en-US" altLang="ja-JP" sz="1400" dirty="0">
              <a:latin typeface="Meiryo UI" panose="020B0604030504040204" pitchFamily="50" charset="-128"/>
              <a:ea typeface="Meiryo UI" panose="020B0604030504040204" pitchFamily="50" charset="-128"/>
            </a:endParaRPr>
          </a:p>
          <a:p>
            <a:r>
              <a:rPr lang="en-US" altLang="ja-JP" sz="1400" dirty="0">
                <a:solidFill>
                  <a:srgbClr val="FF0000"/>
                </a:solidFill>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「株式会社・有限会社」を選んだ場合は、</a:t>
            </a:r>
            <a:r>
              <a:rPr lang="ja-JP" altLang="en-US" sz="1400" dirty="0">
                <a:solidFill>
                  <a:srgbClr val="FF0000"/>
                </a:solidFill>
                <a:latin typeface="Meiryo UI" panose="020B0604030504040204" pitchFamily="50" charset="-128"/>
                <a:ea typeface="Meiryo UI" panose="020B0604030504040204" pitchFamily="50" charset="-128"/>
              </a:rPr>
              <a:t>②</a:t>
            </a:r>
            <a:r>
              <a:rPr lang="en-US" altLang="ja-JP" sz="1400" dirty="0">
                <a:latin typeface="Meiryo UI" panose="020B0604030504040204" pitchFamily="50" charset="-128"/>
                <a:ea typeface="Meiryo UI" panose="020B0604030504040204" pitchFamily="50" charset="-128"/>
              </a:rPr>
              <a:t>,</a:t>
            </a:r>
            <a:r>
              <a:rPr lang="ja-JP" altLang="en-US" sz="1400" dirty="0">
                <a:solidFill>
                  <a:srgbClr val="FF0000"/>
                </a:solidFill>
                <a:latin typeface="Meiryo UI" panose="020B0604030504040204" pitchFamily="50" charset="-128"/>
                <a:ea typeface="Meiryo UI" panose="020B0604030504040204" pitchFamily="50" charset="-128"/>
              </a:rPr>
              <a:t>③</a:t>
            </a:r>
            <a:r>
              <a:rPr lang="en-US" altLang="ja-JP" sz="1400" dirty="0">
                <a:latin typeface="Meiryo UI" panose="020B0604030504040204" pitchFamily="50" charset="-128"/>
                <a:ea typeface="Meiryo UI" panose="020B0604030504040204" pitchFamily="50" charset="-128"/>
              </a:rPr>
              <a:t>,</a:t>
            </a:r>
            <a:r>
              <a:rPr lang="ja-JP" altLang="en-US" sz="1400" dirty="0">
                <a:solidFill>
                  <a:srgbClr val="FF0000"/>
                </a:solidFill>
                <a:latin typeface="Meiryo UI" panose="020B0604030504040204" pitchFamily="50" charset="-128"/>
                <a:ea typeface="Meiryo UI" panose="020B0604030504040204" pitchFamily="50" charset="-128"/>
              </a:rPr>
              <a:t>④</a:t>
            </a:r>
            <a:r>
              <a:rPr lang="ja-JP" altLang="en-US" sz="1400" dirty="0">
                <a:latin typeface="Meiryo UI" panose="020B0604030504040204" pitchFamily="50" charset="-128"/>
                <a:ea typeface="Meiryo UI" panose="020B0604030504040204" pitchFamily="50" charset="-128"/>
              </a:rPr>
              <a:t>へ</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a:t>
            </a:r>
            <a:r>
              <a:rPr lang="ja-JP" altLang="en-US" sz="1400" dirty="0">
                <a:latin typeface="Meiryo UI" panose="020B0604030504040204" pitchFamily="50" charset="-128"/>
                <a:ea typeface="Meiryo UI" panose="020B0604030504040204" pitchFamily="50" charset="-128"/>
              </a:rPr>
              <a:t>出資者の名称を全角文字で入力してください。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姓と名の間に全角スペースを入れてください。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a:t>
            </a:r>
            <a:r>
              <a:rPr lang="ja-JP" altLang="en-US" sz="1400" dirty="0">
                <a:latin typeface="Meiryo UI" panose="020B0604030504040204" pitchFamily="50" charset="-128"/>
                <a:ea typeface="Meiryo UI" panose="020B0604030504040204" pitchFamily="50" charset="-128"/>
              </a:rPr>
              <a:t>出資者の資本金を半角数字で入力してください。（単位：円）</a:t>
            </a:r>
            <a:endParaRPr lang="en-US" altLang="ja-JP" sz="1400" dirty="0">
              <a:latin typeface="Meiryo UI" panose="020B0604030504040204" pitchFamily="50" charset="-128"/>
              <a:ea typeface="Meiryo UI" panose="020B0604030504040204" pitchFamily="50" charset="-128"/>
            </a:endParaRPr>
          </a:p>
          <a:p>
            <a:endParaRPr lang="en-US" altLang="ja-JP" sz="14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a:t>
            </a:r>
            <a:r>
              <a:rPr lang="ja-JP" altLang="en-US" sz="1400" dirty="0">
                <a:latin typeface="Meiryo UI" panose="020B0604030504040204" pitchFamily="50" charset="-128"/>
                <a:ea typeface="Meiryo UI" panose="020B0604030504040204" pitchFamily="50" charset="-128"/>
              </a:rPr>
              <a:t>申請者の資本金に占める出資比率を半角数字で入力してください。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（単位：％）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小数点以下は四捨五入してください。</a:t>
            </a:r>
            <a:endParaRPr lang="en-US" altLang="ja-JP" sz="1400" dirty="0">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F3B211AC-A7F9-4003-9FD8-B629B003011B}"/>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EFA6B5B4-C988-5F87-5E13-A9DB1E22F915}"/>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確認事項入力画面です。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確認事項を入力してください。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74F77591-B0EE-B6A8-3E6A-23797820B3DF}"/>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3" name="図 12" descr="図形&#10;&#10;低い精度で自動的に生成された説明">
            <a:extLst>
              <a:ext uri="{FF2B5EF4-FFF2-40B4-BE49-F238E27FC236}">
                <a16:creationId xmlns:a16="http://schemas.microsoft.com/office/drawing/2014/main" id="{16BD339C-EDAF-661F-3BC6-0676C602040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pic>
        <p:nvPicPr>
          <p:cNvPr id="26" name="図 25">
            <a:extLst>
              <a:ext uri="{FF2B5EF4-FFF2-40B4-BE49-F238E27FC236}">
                <a16:creationId xmlns:a16="http://schemas.microsoft.com/office/drawing/2014/main" id="{6703809B-CEA9-B7B5-4565-FFEDC4D3DB18}"/>
              </a:ext>
            </a:extLst>
          </p:cNvPr>
          <p:cNvPicPr>
            <a:picLocks noChangeAspect="1"/>
          </p:cNvPicPr>
          <p:nvPr/>
        </p:nvPicPr>
        <p:blipFill>
          <a:blip r:embed="rId5"/>
          <a:stretch>
            <a:fillRect/>
          </a:stretch>
        </p:blipFill>
        <p:spPr>
          <a:xfrm>
            <a:off x="1901232" y="1996838"/>
            <a:ext cx="3982081" cy="2115480"/>
          </a:xfrm>
          <a:prstGeom prst="rect">
            <a:avLst/>
          </a:prstGeom>
          <a:ln w="38100">
            <a:solidFill>
              <a:schemeClr val="tx1"/>
            </a:solidFill>
          </a:ln>
          <a:effectLst>
            <a:outerShdw blurRad="190500" algn="tl" rotWithShape="0">
              <a:srgbClr val="000000">
                <a:alpha val="70000"/>
              </a:srgbClr>
            </a:outerShdw>
          </a:effectLst>
        </p:spPr>
      </p:pic>
      <p:sp>
        <p:nvSpPr>
          <p:cNvPr id="8" name="矢印: 右 7">
            <a:extLst>
              <a:ext uri="{FF2B5EF4-FFF2-40B4-BE49-F238E27FC236}">
                <a16:creationId xmlns:a16="http://schemas.microsoft.com/office/drawing/2014/main" id="{79A43F11-5676-4891-EA19-A7C2EFE4C20B}"/>
              </a:ext>
            </a:extLst>
          </p:cNvPr>
          <p:cNvSpPr/>
          <p:nvPr/>
        </p:nvSpPr>
        <p:spPr>
          <a:xfrm rot="667065">
            <a:off x="1395867" y="2911591"/>
            <a:ext cx="447451" cy="2206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25" name="テキスト ボックス 8">
            <a:extLst>
              <a:ext uri="{FF2B5EF4-FFF2-40B4-BE49-F238E27FC236}">
                <a16:creationId xmlns:a16="http://schemas.microsoft.com/office/drawing/2014/main" id="{9D4C1363-6DAC-3D16-88F7-2AE62B55AFF4}"/>
              </a:ext>
            </a:extLst>
          </p:cNvPr>
          <p:cNvSpPr txBox="1">
            <a:spLocks/>
          </p:cNvSpPr>
          <p:nvPr/>
        </p:nvSpPr>
        <p:spPr>
          <a:xfrm>
            <a:off x="5555377" y="2221353"/>
            <a:ext cx="415498" cy="369332"/>
          </a:xfrm>
          <a:prstGeom prst="rect">
            <a:avLst/>
          </a:prstGeom>
          <a:noFill/>
        </p:spPr>
        <p:txBody>
          <a:bodyPr wrap="square" rtlCol="0">
            <a:spAutoFit/>
          </a:bodyPr>
          <a:lstStyle/>
          <a:p>
            <a:r>
              <a:rPr lang="ja-JP" altLang="en-US" sz="1800" dirty="0">
                <a:solidFill>
                  <a:srgbClr val="FF0000"/>
                </a:solidFill>
                <a:latin typeface="Meiryo UI"/>
                <a:ea typeface="Meiryo UI"/>
              </a:rPr>
              <a:t>①</a:t>
            </a:r>
            <a:endParaRPr kumimoji="1" lang="ja-JP" altLang="en-US" dirty="0"/>
          </a:p>
        </p:txBody>
      </p:sp>
      <p:sp>
        <p:nvSpPr>
          <p:cNvPr id="27" name="角丸四角形 7">
            <a:extLst>
              <a:ext uri="{FF2B5EF4-FFF2-40B4-BE49-F238E27FC236}">
                <a16:creationId xmlns:a16="http://schemas.microsoft.com/office/drawing/2014/main" id="{7BB9E057-AA89-3BA2-77E2-FBA1E9B3A35A}"/>
              </a:ext>
            </a:extLst>
          </p:cNvPr>
          <p:cNvSpPr/>
          <p:nvPr/>
        </p:nvSpPr>
        <p:spPr>
          <a:xfrm>
            <a:off x="1982912" y="2021746"/>
            <a:ext cx="3572465" cy="708754"/>
          </a:xfrm>
          <a:prstGeom prst="roundRect">
            <a:avLst>
              <a:gd name="adj" fmla="val 4683"/>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9" name="テキスト ボックス 8">
            <a:extLst>
              <a:ext uri="{FF2B5EF4-FFF2-40B4-BE49-F238E27FC236}">
                <a16:creationId xmlns:a16="http://schemas.microsoft.com/office/drawing/2014/main" id="{ECE838AF-3D02-C738-6339-9AC12031F754}"/>
              </a:ext>
            </a:extLst>
          </p:cNvPr>
          <p:cNvSpPr txBox="1">
            <a:spLocks/>
          </p:cNvSpPr>
          <p:nvPr/>
        </p:nvSpPr>
        <p:spPr>
          <a:xfrm>
            <a:off x="5555377" y="2807872"/>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sp>
        <p:nvSpPr>
          <p:cNvPr id="30" name="角丸四角形 7">
            <a:extLst>
              <a:ext uri="{FF2B5EF4-FFF2-40B4-BE49-F238E27FC236}">
                <a16:creationId xmlns:a16="http://schemas.microsoft.com/office/drawing/2014/main" id="{12F81ED5-3B86-2F9C-44E1-BBFA38C3221D}"/>
              </a:ext>
            </a:extLst>
          </p:cNvPr>
          <p:cNvSpPr/>
          <p:nvPr/>
        </p:nvSpPr>
        <p:spPr>
          <a:xfrm>
            <a:off x="1982912" y="2774096"/>
            <a:ext cx="3572465" cy="399214"/>
          </a:xfrm>
          <a:prstGeom prst="roundRect">
            <a:avLst>
              <a:gd name="adj" fmla="val 4683"/>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2" name="テキスト ボックス 8">
            <a:extLst>
              <a:ext uri="{FF2B5EF4-FFF2-40B4-BE49-F238E27FC236}">
                <a16:creationId xmlns:a16="http://schemas.microsoft.com/office/drawing/2014/main" id="{0E00AB0D-9EA9-3012-EBA8-42E5AF14D629}"/>
              </a:ext>
            </a:extLst>
          </p:cNvPr>
          <p:cNvSpPr txBox="1">
            <a:spLocks/>
          </p:cNvSpPr>
          <p:nvPr/>
        </p:nvSpPr>
        <p:spPr>
          <a:xfrm>
            <a:off x="5555377" y="3244756"/>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③</a:t>
            </a:r>
            <a:endParaRPr kumimoji="1" lang="ja-JP" altLang="en-US" dirty="0"/>
          </a:p>
        </p:txBody>
      </p:sp>
      <p:sp>
        <p:nvSpPr>
          <p:cNvPr id="33" name="角丸四角形 7">
            <a:extLst>
              <a:ext uri="{FF2B5EF4-FFF2-40B4-BE49-F238E27FC236}">
                <a16:creationId xmlns:a16="http://schemas.microsoft.com/office/drawing/2014/main" id="{A60AE18A-EB1A-4721-0453-47687361449B}"/>
              </a:ext>
            </a:extLst>
          </p:cNvPr>
          <p:cNvSpPr/>
          <p:nvPr/>
        </p:nvSpPr>
        <p:spPr>
          <a:xfrm>
            <a:off x="1982912" y="3210980"/>
            <a:ext cx="3572465" cy="399214"/>
          </a:xfrm>
          <a:prstGeom prst="roundRect">
            <a:avLst>
              <a:gd name="adj" fmla="val 4683"/>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4" name="テキスト ボックス 8">
            <a:extLst>
              <a:ext uri="{FF2B5EF4-FFF2-40B4-BE49-F238E27FC236}">
                <a16:creationId xmlns:a16="http://schemas.microsoft.com/office/drawing/2014/main" id="{517DC439-6E98-284E-2B81-010FDB7D18A5}"/>
              </a:ext>
            </a:extLst>
          </p:cNvPr>
          <p:cNvSpPr txBox="1">
            <a:spLocks/>
          </p:cNvSpPr>
          <p:nvPr/>
        </p:nvSpPr>
        <p:spPr>
          <a:xfrm>
            <a:off x="5555377" y="3675627"/>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④</a:t>
            </a:r>
            <a:endParaRPr kumimoji="1" lang="ja-JP" altLang="en-US" dirty="0"/>
          </a:p>
        </p:txBody>
      </p:sp>
      <p:sp>
        <p:nvSpPr>
          <p:cNvPr id="35" name="角丸四角形 7">
            <a:extLst>
              <a:ext uri="{FF2B5EF4-FFF2-40B4-BE49-F238E27FC236}">
                <a16:creationId xmlns:a16="http://schemas.microsoft.com/office/drawing/2014/main" id="{A49A6438-8316-23CF-CC3C-558785255DCE}"/>
              </a:ext>
            </a:extLst>
          </p:cNvPr>
          <p:cNvSpPr/>
          <p:nvPr/>
        </p:nvSpPr>
        <p:spPr>
          <a:xfrm>
            <a:off x="1982912" y="3641851"/>
            <a:ext cx="3572465" cy="399214"/>
          </a:xfrm>
          <a:prstGeom prst="roundRect">
            <a:avLst>
              <a:gd name="adj" fmla="val 4683"/>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73313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7B636-ECCF-DF10-8A1A-68CE8163C878}"/>
            </a:ext>
          </a:extLst>
        </p:cNvPr>
        <p:cNvGrpSpPr/>
        <p:nvPr/>
      </p:nvGrpSpPr>
      <p:grpSpPr>
        <a:xfrm>
          <a:off x="0" y="0"/>
          <a:ext cx="0" cy="0"/>
          <a:chOff x="0" y="0"/>
          <a:chExt cx="0" cy="0"/>
        </a:xfrm>
      </p:grpSpPr>
      <p:pic>
        <p:nvPicPr>
          <p:cNvPr id="24" name="図 23">
            <a:extLst>
              <a:ext uri="{FF2B5EF4-FFF2-40B4-BE49-F238E27FC236}">
                <a16:creationId xmlns:a16="http://schemas.microsoft.com/office/drawing/2014/main" id="{2A738AE1-8EEB-A260-A9FE-86FA06DFE76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749"/>
          <a:stretch/>
        </p:blipFill>
        <p:spPr>
          <a:xfrm>
            <a:off x="868478" y="1143579"/>
            <a:ext cx="3568768" cy="5665921"/>
          </a:xfrm>
          <a:prstGeom prst="rect">
            <a:avLst/>
          </a:prstGeom>
        </p:spPr>
      </p:pic>
      <p:sp>
        <p:nvSpPr>
          <p:cNvPr id="2" name="テキスト プレースホルダ 38">
            <a:extLst>
              <a:ext uri="{FF2B5EF4-FFF2-40B4-BE49-F238E27FC236}">
                <a16:creationId xmlns:a16="http://schemas.microsoft.com/office/drawing/2014/main" id="{ED2A3429-78D5-0F36-E948-EC505A27D193}"/>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確認事項入力</a:t>
            </a:r>
            <a:endParaRPr lang="en-US" altLang="ja-JP" sz="1400" b="1" dirty="0">
              <a:cs typeface="メイリオ" panose="020B0604030504040204" pitchFamily="50" charset="-128"/>
            </a:endParaRPr>
          </a:p>
        </p:txBody>
      </p:sp>
      <p:sp>
        <p:nvSpPr>
          <p:cNvPr id="5" name="テキスト ボックス 4">
            <a:extLst>
              <a:ext uri="{FF2B5EF4-FFF2-40B4-BE49-F238E27FC236}">
                <a16:creationId xmlns:a16="http://schemas.microsoft.com/office/drawing/2014/main" id="{A7C8D793-2728-8A60-367D-ABC60E9F3A42}"/>
              </a:ext>
            </a:extLst>
          </p:cNvPr>
          <p:cNvSpPr txBox="1"/>
          <p:nvPr/>
        </p:nvSpPr>
        <p:spPr>
          <a:xfrm>
            <a:off x="6187901" y="1492522"/>
            <a:ext cx="5823284" cy="4370427"/>
          </a:xfrm>
          <a:prstGeom prst="rect">
            <a:avLst/>
          </a:prstGeom>
          <a:noFill/>
        </p:spPr>
        <p:txBody>
          <a:bodyPr wrap="square">
            <a:spAutoFit/>
          </a:bodyPr>
          <a:lstStyle/>
          <a:p>
            <a:endParaRPr lang="en-US" altLang="ja-JP" sz="12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①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一般型</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における持続化補助金採択・交付実績</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該当する項目を選択し</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chemeClr val="accent1"/>
                </a:solidFill>
                <a:latin typeface="Meiryo UI" panose="020B0604030504040204" pitchFamily="50" charset="-128"/>
                <a:ea typeface="Meiryo UI" panose="020B0604030504040204" pitchFamily="50" charset="-128"/>
              </a:rPr>
              <a:t>①‘</a:t>
            </a:r>
            <a:r>
              <a:rPr lang="ja-JP" altLang="en-US" sz="1400" dirty="0">
                <a:latin typeface="Meiryo UI" panose="020B0604030504040204" pitchFamily="50" charset="-128"/>
                <a:ea typeface="Meiryo UI" panose="020B0604030504040204" pitchFamily="50" charset="-128"/>
              </a:rPr>
              <a:t>①にて「はい」を選択した場合は、様式第</a:t>
            </a:r>
            <a:r>
              <a:rPr lang="en-US" altLang="ja-JP" sz="1400" dirty="0">
                <a:latin typeface="Meiryo UI" panose="020B0604030504040204" pitchFamily="50" charset="-128"/>
                <a:ea typeface="Meiryo UI" panose="020B0604030504040204" pitchFamily="50" charset="-128"/>
              </a:rPr>
              <a:t>14</a:t>
            </a:r>
            <a:r>
              <a:rPr lang="ja-JP" altLang="en-US" sz="1400" dirty="0">
                <a:latin typeface="Meiryo UI" panose="020B0604030504040204" pitchFamily="50" charset="-128"/>
                <a:ea typeface="Meiryo UI" panose="020B0604030504040204" pitchFamily="50" charset="-128"/>
              </a:rPr>
              <a:t>の提出状況</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該当する項目を選択してください。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コロナ特別対応型</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における持続化補助金採択・交付実績</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目を選択してください。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chemeClr val="accent1"/>
                </a:solidFill>
                <a:latin typeface="Meiryo UI" panose="020B0604030504040204" pitchFamily="50" charset="-128"/>
                <a:ea typeface="Meiryo UI" panose="020B0604030504040204" pitchFamily="50" charset="-128"/>
              </a:rPr>
              <a:t>②‘</a:t>
            </a:r>
            <a:r>
              <a:rPr lang="ja-JP" altLang="en-US" sz="1400" dirty="0">
                <a:latin typeface="Meiryo UI" panose="020B0604030504040204" pitchFamily="50" charset="-128"/>
                <a:ea typeface="Meiryo UI" panose="020B0604030504040204" pitchFamily="50" charset="-128"/>
              </a:rPr>
              <a:t>②にて「はい」を選択した場合は、様式第</a:t>
            </a:r>
            <a:r>
              <a:rPr lang="en-US" altLang="ja-JP" sz="1400" dirty="0">
                <a:latin typeface="Meiryo UI" panose="020B0604030504040204" pitchFamily="50" charset="-128"/>
                <a:ea typeface="Meiryo UI" panose="020B0604030504040204" pitchFamily="50" charset="-128"/>
              </a:rPr>
              <a:t>14</a:t>
            </a:r>
            <a:r>
              <a:rPr lang="ja-JP" altLang="en-US" sz="1400" dirty="0">
                <a:latin typeface="Meiryo UI" panose="020B0604030504040204" pitchFamily="50" charset="-128"/>
                <a:ea typeface="Meiryo UI" panose="020B0604030504040204" pitchFamily="50" charset="-128"/>
              </a:rPr>
              <a:t>の提出状況</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該当する項目を選択してください。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低感染リスク型ビジネス枠</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における持続化補助金採択・交付実績</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する項目を選択してください。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chemeClr val="accent1"/>
                </a:solidFill>
                <a:latin typeface="Meiryo UI" panose="020B0604030504040204" pitchFamily="50" charset="-128"/>
                <a:ea typeface="Meiryo UI" panose="020B0604030504040204" pitchFamily="50" charset="-128"/>
              </a:rPr>
              <a:t>③‘</a:t>
            </a:r>
            <a:r>
              <a:rPr lang="ja-JP" altLang="en-US" sz="1400" dirty="0">
                <a:latin typeface="Meiryo UI" panose="020B0604030504040204" pitchFamily="50" charset="-128"/>
                <a:ea typeface="Meiryo UI" panose="020B0604030504040204" pitchFamily="50" charset="-128"/>
              </a:rPr>
              <a:t>③にて「はい」を選択した場合は、</a:t>
            </a:r>
            <a:r>
              <a:rPr lang="ja-JP" altLang="en-US" sz="1400" dirty="0">
                <a:solidFill>
                  <a:srgbClr val="FF0000"/>
                </a:solidFill>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様式第</a:t>
            </a:r>
            <a:r>
              <a:rPr lang="en-US" altLang="ja-JP" sz="1400" dirty="0">
                <a:latin typeface="Meiryo UI" panose="020B0604030504040204" pitchFamily="50" charset="-128"/>
                <a:ea typeface="Meiryo UI" panose="020B0604030504040204" pitchFamily="50" charset="-128"/>
              </a:rPr>
              <a:t>14</a:t>
            </a:r>
            <a:r>
              <a:rPr lang="ja-JP" altLang="en-US" sz="1400" dirty="0">
                <a:latin typeface="Meiryo UI" panose="020B0604030504040204" pitchFamily="50" charset="-128"/>
                <a:ea typeface="Meiryo UI" panose="020B0604030504040204" pitchFamily="50" charset="-128"/>
              </a:rPr>
              <a:t>の提出状況</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該当する項目を選択してください。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 </a:t>
            </a:r>
            <a:r>
              <a:rPr lang="ja-JP" altLang="en-US" sz="1400" dirty="0">
                <a:latin typeface="Meiryo UI" panose="020B0604030504040204" pitchFamily="50" charset="-128"/>
                <a:ea typeface="Meiryo UI" panose="020B0604030504040204" pitchFamily="50" charset="-128"/>
              </a:rPr>
              <a:t>過去の補助事業の販路開拓先・方法・成果との違いを入力してください。</a:t>
            </a:r>
            <a:endParaRPr lang="en-US" altLang="ja-JP" sz="1400" dirty="0">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64450ADC-F18D-5911-4D9A-96746A345B4C}"/>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grpSp>
        <p:nvGrpSpPr>
          <p:cNvPr id="8" name="グループ化 7">
            <a:extLst>
              <a:ext uri="{FF2B5EF4-FFF2-40B4-BE49-F238E27FC236}">
                <a16:creationId xmlns:a16="http://schemas.microsoft.com/office/drawing/2014/main" id="{C1120A84-915D-B787-47B6-3AB645192084}"/>
              </a:ext>
            </a:extLst>
          </p:cNvPr>
          <p:cNvGrpSpPr/>
          <p:nvPr/>
        </p:nvGrpSpPr>
        <p:grpSpPr>
          <a:xfrm>
            <a:off x="503416" y="1599047"/>
            <a:ext cx="1096469" cy="4964021"/>
            <a:chOff x="589076" y="1601128"/>
            <a:chExt cx="1096469" cy="4964021"/>
          </a:xfrm>
        </p:grpSpPr>
        <p:sp>
          <p:nvSpPr>
            <p:cNvPr id="9" name="テキスト ボックス 8">
              <a:extLst>
                <a:ext uri="{FF2B5EF4-FFF2-40B4-BE49-F238E27FC236}">
                  <a16:creationId xmlns:a16="http://schemas.microsoft.com/office/drawing/2014/main" id="{626B8FC6-CFE3-02AB-7B9E-728E82BC7C24}"/>
                </a:ext>
              </a:extLst>
            </p:cNvPr>
            <p:cNvSpPr txBox="1"/>
            <p:nvPr/>
          </p:nvSpPr>
          <p:spPr>
            <a:xfrm>
              <a:off x="589077" y="1774452"/>
              <a:ext cx="415498" cy="369332"/>
            </a:xfrm>
            <a:prstGeom prst="rect">
              <a:avLst/>
            </a:prstGeom>
            <a:noFill/>
          </p:spPr>
          <p:txBody>
            <a:bodyPr wrap="square" rtlCol="0">
              <a:spAutoFit/>
            </a:bodyPr>
            <a:lstStyle/>
            <a:p>
              <a:endParaRPr kumimoji="1" lang="ja-JP" altLang="en-US" dirty="0">
                <a:solidFill>
                  <a:srgbClr val="FF0000"/>
                </a:solidFill>
              </a:endParaRPr>
            </a:p>
          </p:txBody>
        </p:sp>
        <p:sp>
          <p:nvSpPr>
            <p:cNvPr id="10" name="テキスト ボックス 9">
              <a:extLst>
                <a:ext uri="{FF2B5EF4-FFF2-40B4-BE49-F238E27FC236}">
                  <a16:creationId xmlns:a16="http://schemas.microsoft.com/office/drawing/2014/main" id="{7F576EA3-72F6-A58A-2899-0C4A76166443}"/>
                </a:ext>
              </a:extLst>
            </p:cNvPr>
            <p:cNvSpPr txBox="1"/>
            <p:nvPr/>
          </p:nvSpPr>
          <p:spPr>
            <a:xfrm>
              <a:off x="589077" y="3170807"/>
              <a:ext cx="415498" cy="369332"/>
            </a:xfrm>
            <a:prstGeom prst="rect">
              <a:avLst/>
            </a:prstGeom>
            <a:noFill/>
          </p:spPr>
          <p:txBody>
            <a:bodyPr wrap="square" rtlCol="0">
              <a:spAutoFit/>
            </a:bodyPr>
            <a:lstStyle/>
            <a:p>
              <a:endParaRPr kumimoji="1" lang="en-US" altLang="ja-JP" dirty="0">
                <a:solidFill>
                  <a:srgbClr val="FF0000"/>
                </a:solidFill>
                <a:latin typeface="Meiryo UI"/>
                <a:ea typeface="Meiryo UI"/>
              </a:endParaRPr>
            </a:p>
          </p:txBody>
        </p:sp>
        <p:sp>
          <p:nvSpPr>
            <p:cNvPr id="7" name="テキスト ボックス 6">
              <a:extLst>
                <a:ext uri="{FF2B5EF4-FFF2-40B4-BE49-F238E27FC236}">
                  <a16:creationId xmlns:a16="http://schemas.microsoft.com/office/drawing/2014/main" id="{AFCA6ECC-FD4E-808C-2D2B-ED190FC84047}"/>
                </a:ext>
              </a:extLst>
            </p:cNvPr>
            <p:cNvSpPr txBox="1"/>
            <p:nvPr/>
          </p:nvSpPr>
          <p:spPr>
            <a:xfrm>
              <a:off x="589077" y="3491691"/>
              <a:ext cx="415498" cy="369332"/>
            </a:xfrm>
            <a:prstGeom prst="rect">
              <a:avLst/>
            </a:prstGeom>
            <a:noFill/>
          </p:spPr>
          <p:txBody>
            <a:bodyPr wrap="square" rtlCol="0">
              <a:spAutoFit/>
            </a:bodyPr>
            <a:lstStyle/>
            <a:p>
              <a:endParaRPr kumimoji="1" lang="en-US" altLang="ja-JP" dirty="0">
                <a:solidFill>
                  <a:srgbClr val="FF0000"/>
                </a:solidFill>
                <a:latin typeface="Meiryo UI"/>
                <a:ea typeface="Meiryo UI"/>
              </a:endParaRPr>
            </a:p>
          </p:txBody>
        </p:sp>
        <p:sp>
          <p:nvSpPr>
            <p:cNvPr id="15" name="テキスト ボックス 14">
              <a:extLst>
                <a:ext uri="{FF2B5EF4-FFF2-40B4-BE49-F238E27FC236}">
                  <a16:creationId xmlns:a16="http://schemas.microsoft.com/office/drawing/2014/main" id="{51A3F3A5-7B20-8747-5D78-11E840FE8721}"/>
                </a:ext>
              </a:extLst>
            </p:cNvPr>
            <p:cNvSpPr txBox="1"/>
            <p:nvPr/>
          </p:nvSpPr>
          <p:spPr>
            <a:xfrm>
              <a:off x="589077" y="4510932"/>
              <a:ext cx="415498" cy="369332"/>
            </a:xfrm>
            <a:prstGeom prst="rect">
              <a:avLst/>
            </a:prstGeom>
            <a:noFill/>
          </p:spPr>
          <p:txBody>
            <a:bodyPr wrap="square" rtlCol="0">
              <a:spAutoFit/>
            </a:bodyPr>
            <a:lstStyle/>
            <a:p>
              <a:endParaRPr kumimoji="1" lang="en-US" altLang="ja-JP" dirty="0">
                <a:solidFill>
                  <a:srgbClr val="FF0000"/>
                </a:solidFill>
                <a:latin typeface="Meiryo UI"/>
                <a:ea typeface="Meiryo UI"/>
              </a:endParaRPr>
            </a:p>
          </p:txBody>
        </p:sp>
        <p:sp>
          <p:nvSpPr>
            <p:cNvPr id="16" name="テキスト ボックス 15">
              <a:extLst>
                <a:ext uri="{FF2B5EF4-FFF2-40B4-BE49-F238E27FC236}">
                  <a16:creationId xmlns:a16="http://schemas.microsoft.com/office/drawing/2014/main" id="{F4B64112-90F5-89EC-1072-2FD9F4C28697}"/>
                </a:ext>
              </a:extLst>
            </p:cNvPr>
            <p:cNvSpPr txBox="1"/>
            <p:nvPr/>
          </p:nvSpPr>
          <p:spPr>
            <a:xfrm>
              <a:off x="589077" y="4873937"/>
              <a:ext cx="415498" cy="369332"/>
            </a:xfrm>
            <a:prstGeom prst="rect">
              <a:avLst/>
            </a:prstGeom>
            <a:noFill/>
          </p:spPr>
          <p:txBody>
            <a:bodyPr wrap="square" rtlCol="0">
              <a:spAutoFit/>
            </a:bodyPr>
            <a:lstStyle/>
            <a:p>
              <a:endParaRPr kumimoji="1" lang="en-US" altLang="ja-JP" dirty="0">
                <a:solidFill>
                  <a:srgbClr val="FF0000"/>
                </a:solidFill>
                <a:latin typeface="Meiryo UI"/>
                <a:ea typeface="Meiryo UI"/>
              </a:endParaRPr>
            </a:p>
          </p:txBody>
        </p:sp>
        <p:sp>
          <p:nvSpPr>
            <p:cNvPr id="17" name="テキスト ボックス 16">
              <a:extLst>
                <a:ext uri="{FF2B5EF4-FFF2-40B4-BE49-F238E27FC236}">
                  <a16:creationId xmlns:a16="http://schemas.microsoft.com/office/drawing/2014/main" id="{B94496FE-A800-F19C-C507-1C07E880C445}"/>
                </a:ext>
              </a:extLst>
            </p:cNvPr>
            <p:cNvSpPr txBox="1"/>
            <p:nvPr/>
          </p:nvSpPr>
          <p:spPr>
            <a:xfrm>
              <a:off x="589077" y="5870475"/>
              <a:ext cx="415498" cy="369332"/>
            </a:xfrm>
            <a:prstGeom prst="rect">
              <a:avLst/>
            </a:prstGeom>
            <a:noFill/>
          </p:spPr>
          <p:txBody>
            <a:bodyPr wrap="square" rtlCol="0">
              <a:spAutoFit/>
            </a:bodyPr>
            <a:lstStyle/>
            <a:p>
              <a:endParaRPr kumimoji="1" lang="en-US" altLang="ja-JP" dirty="0">
                <a:solidFill>
                  <a:srgbClr val="FF0000"/>
                </a:solidFill>
                <a:latin typeface="Meiryo UI"/>
                <a:ea typeface="Meiryo UI"/>
              </a:endParaRPr>
            </a:p>
          </p:txBody>
        </p:sp>
        <p:sp>
          <p:nvSpPr>
            <p:cNvPr id="18" name="テキスト ボックス 17">
              <a:extLst>
                <a:ext uri="{FF2B5EF4-FFF2-40B4-BE49-F238E27FC236}">
                  <a16:creationId xmlns:a16="http://schemas.microsoft.com/office/drawing/2014/main" id="{6A20920C-A465-C7D6-9DD8-BDD318A4FBF7}"/>
                </a:ext>
              </a:extLst>
            </p:cNvPr>
            <p:cNvSpPr txBox="1"/>
            <p:nvPr/>
          </p:nvSpPr>
          <p:spPr>
            <a:xfrm>
              <a:off x="589077" y="4783269"/>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③</a:t>
              </a:r>
              <a:endParaRPr kumimoji="1" lang="en-US" altLang="ja-JP" dirty="0">
                <a:solidFill>
                  <a:srgbClr val="FF0000"/>
                </a:solidFill>
                <a:latin typeface="Meiryo UI"/>
                <a:ea typeface="Meiryo UI"/>
              </a:endParaRPr>
            </a:p>
          </p:txBody>
        </p:sp>
        <p:sp>
          <p:nvSpPr>
            <p:cNvPr id="26" name="テキスト ボックス 25">
              <a:extLst>
                <a:ext uri="{FF2B5EF4-FFF2-40B4-BE49-F238E27FC236}">
                  <a16:creationId xmlns:a16="http://schemas.microsoft.com/office/drawing/2014/main" id="{96875A82-01DC-AB52-87EC-1CFC0187D616}"/>
                </a:ext>
              </a:extLst>
            </p:cNvPr>
            <p:cNvSpPr txBox="1"/>
            <p:nvPr/>
          </p:nvSpPr>
          <p:spPr>
            <a:xfrm>
              <a:off x="589077" y="1601128"/>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①</a:t>
              </a:r>
              <a:endParaRPr kumimoji="1" lang="en-US" altLang="ja-JP" dirty="0">
                <a:solidFill>
                  <a:srgbClr val="FF0000"/>
                </a:solidFill>
                <a:latin typeface="Meiryo UI"/>
                <a:ea typeface="Meiryo UI"/>
              </a:endParaRPr>
            </a:p>
          </p:txBody>
        </p:sp>
        <p:sp>
          <p:nvSpPr>
            <p:cNvPr id="27" name="テキスト ボックス 26">
              <a:extLst>
                <a:ext uri="{FF2B5EF4-FFF2-40B4-BE49-F238E27FC236}">
                  <a16:creationId xmlns:a16="http://schemas.microsoft.com/office/drawing/2014/main" id="{8E395E63-B38A-6C17-18B1-9BD30AD71BCB}"/>
                </a:ext>
              </a:extLst>
            </p:cNvPr>
            <p:cNvSpPr txBox="1"/>
            <p:nvPr/>
          </p:nvSpPr>
          <p:spPr>
            <a:xfrm>
              <a:off x="589077" y="3850313"/>
              <a:ext cx="415498" cy="369332"/>
            </a:xfrm>
            <a:prstGeom prst="rect">
              <a:avLst/>
            </a:prstGeom>
            <a:noFill/>
          </p:spPr>
          <p:txBody>
            <a:bodyPr wrap="square" rtlCol="0">
              <a:spAutoFit/>
            </a:bodyPr>
            <a:lstStyle/>
            <a:p>
              <a:endParaRPr kumimoji="1" lang="en-US" altLang="ja-JP" dirty="0">
                <a:solidFill>
                  <a:srgbClr val="FF0000"/>
                </a:solidFill>
                <a:latin typeface="Meiryo UI"/>
                <a:ea typeface="Meiryo UI"/>
              </a:endParaRPr>
            </a:p>
          </p:txBody>
        </p:sp>
        <p:sp>
          <p:nvSpPr>
            <p:cNvPr id="28" name="テキスト ボックス 27">
              <a:extLst>
                <a:ext uri="{FF2B5EF4-FFF2-40B4-BE49-F238E27FC236}">
                  <a16:creationId xmlns:a16="http://schemas.microsoft.com/office/drawing/2014/main" id="{DBA870F9-252B-D6D2-D9E6-AF327EC1DBEB}"/>
                </a:ext>
              </a:extLst>
            </p:cNvPr>
            <p:cNvSpPr txBox="1"/>
            <p:nvPr/>
          </p:nvSpPr>
          <p:spPr>
            <a:xfrm>
              <a:off x="589077" y="3484410"/>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en-US" altLang="ja-JP" dirty="0">
                <a:solidFill>
                  <a:srgbClr val="FF0000"/>
                </a:solidFill>
                <a:latin typeface="Meiryo UI"/>
                <a:ea typeface="Meiryo UI"/>
              </a:endParaRPr>
            </a:p>
          </p:txBody>
        </p:sp>
        <p:sp>
          <p:nvSpPr>
            <p:cNvPr id="29" name="テキスト ボックス 28">
              <a:extLst>
                <a:ext uri="{FF2B5EF4-FFF2-40B4-BE49-F238E27FC236}">
                  <a16:creationId xmlns:a16="http://schemas.microsoft.com/office/drawing/2014/main" id="{FEFF5618-61AE-4D44-792B-4E65BC655F31}"/>
                </a:ext>
              </a:extLst>
            </p:cNvPr>
            <p:cNvSpPr txBox="1"/>
            <p:nvPr/>
          </p:nvSpPr>
          <p:spPr>
            <a:xfrm>
              <a:off x="589077" y="6195817"/>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④</a:t>
              </a:r>
              <a:endParaRPr kumimoji="1" lang="en-US" altLang="ja-JP" dirty="0">
                <a:solidFill>
                  <a:srgbClr val="FF0000"/>
                </a:solidFill>
                <a:latin typeface="Meiryo UI"/>
                <a:ea typeface="Meiryo UI"/>
              </a:endParaRPr>
            </a:p>
          </p:txBody>
        </p:sp>
        <p:sp>
          <p:nvSpPr>
            <p:cNvPr id="31" name="テキスト ボックス 30">
              <a:extLst>
                <a:ext uri="{FF2B5EF4-FFF2-40B4-BE49-F238E27FC236}">
                  <a16:creationId xmlns:a16="http://schemas.microsoft.com/office/drawing/2014/main" id="{7C01E0AA-EE9F-C1A4-C5FA-5811D3CF50B2}"/>
                </a:ext>
              </a:extLst>
            </p:cNvPr>
            <p:cNvSpPr txBox="1"/>
            <p:nvPr/>
          </p:nvSpPr>
          <p:spPr>
            <a:xfrm>
              <a:off x="589076" y="3024993"/>
              <a:ext cx="846213" cy="369332"/>
            </a:xfrm>
            <a:prstGeom prst="rect">
              <a:avLst/>
            </a:prstGeom>
            <a:noFill/>
          </p:spPr>
          <p:txBody>
            <a:bodyPr wrap="square" rtlCol="0">
              <a:spAutoFit/>
            </a:bodyPr>
            <a:lstStyle/>
            <a:p>
              <a:r>
                <a:rPr lang="ja-JP" altLang="en-US" dirty="0">
                  <a:solidFill>
                    <a:schemeClr val="accent1"/>
                  </a:solidFill>
                  <a:latin typeface="Meiryo UI"/>
                  <a:ea typeface="Meiryo UI"/>
                </a:rPr>
                <a:t>①</a:t>
              </a:r>
              <a:r>
                <a:rPr kumimoji="1" lang="ja-JP" altLang="en-US" dirty="0">
                  <a:solidFill>
                    <a:schemeClr val="accent1"/>
                  </a:solidFill>
                  <a:latin typeface="Meiryo UI"/>
                  <a:ea typeface="Meiryo UI"/>
                </a:rPr>
                <a:t>‘</a:t>
              </a:r>
              <a:endParaRPr kumimoji="1" lang="en-US" altLang="ja-JP" dirty="0">
                <a:solidFill>
                  <a:schemeClr val="accent1"/>
                </a:solidFill>
                <a:latin typeface="Meiryo UI"/>
                <a:ea typeface="Meiryo UI"/>
              </a:endParaRPr>
            </a:p>
          </p:txBody>
        </p:sp>
        <p:sp>
          <p:nvSpPr>
            <p:cNvPr id="32" name="テキスト ボックス 31">
              <a:extLst>
                <a:ext uri="{FF2B5EF4-FFF2-40B4-BE49-F238E27FC236}">
                  <a16:creationId xmlns:a16="http://schemas.microsoft.com/office/drawing/2014/main" id="{811880FB-C389-7199-DFDE-9413FCE25CE4}"/>
                </a:ext>
              </a:extLst>
            </p:cNvPr>
            <p:cNvSpPr txBox="1"/>
            <p:nvPr/>
          </p:nvSpPr>
          <p:spPr>
            <a:xfrm>
              <a:off x="589077" y="4408797"/>
              <a:ext cx="846212" cy="369332"/>
            </a:xfrm>
            <a:prstGeom prst="rect">
              <a:avLst/>
            </a:prstGeom>
            <a:noFill/>
          </p:spPr>
          <p:txBody>
            <a:bodyPr wrap="square" rtlCol="0">
              <a:spAutoFit/>
            </a:bodyPr>
            <a:lstStyle/>
            <a:p>
              <a:r>
                <a:rPr lang="ja-JP" altLang="en-US" dirty="0">
                  <a:solidFill>
                    <a:schemeClr val="accent1"/>
                  </a:solidFill>
                  <a:latin typeface="Meiryo UI"/>
                  <a:ea typeface="Meiryo UI"/>
                </a:rPr>
                <a:t>②‘</a:t>
              </a:r>
              <a:endParaRPr kumimoji="1" lang="en-US" altLang="ja-JP" dirty="0">
                <a:solidFill>
                  <a:schemeClr val="accent1"/>
                </a:solidFill>
                <a:latin typeface="Meiryo UI"/>
                <a:ea typeface="Meiryo UI"/>
              </a:endParaRPr>
            </a:p>
          </p:txBody>
        </p:sp>
        <p:sp>
          <p:nvSpPr>
            <p:cNvPr id="33" name="テキスト ボックス 32">
              <a:extLst>
                <a:ext uri="{FF2B5EF4-FFF2-40B4-BE49-F238E27FC236}">
                  <a16:creationId xmlns:a16="http://schemas.microsoft.com/office/drawing/2014/main" id="{672FD86C-38DF-21B6-E9E6-55175C030023}"/>
                </a:ext>
              </a:extLst>
            </p:cNvPr>
            <p:cNvSpPr txBox="1"/>
            <p:nvPr/>
          </p:nvSpPr>
          <p:spPr>
            <a:xfrm>
              <a:off x="589076" y="5841371"/>
              <a:ext cx="1096469" cy="369332"/>
            </a:xfrm>
            <a:prstGeom prst="rect">
              <a:avLst/>
            </a:prstGeom>
            <a:noFill/>
          </p:spPr>
          <p:txBody>
            <a:bodyPr wrap="square" rtlCol="0">
              <a:spAutoFit/>
            </a:bodyPr>
            <a:lstStyle/>
            <a:p>
              <a:r>
                <a:rPr lang="ja-JP" altLang="en-US" dirty="0">
                  <a:solidFill>
                    <a:schemeClr val="accent1"/>
                  </a:solidFill>
                  <a:latin typeface="Meiryo UI"/>
                  <a:ea typeface="Meiryo UI"/>
                </a:rPr>
                <a:t>③‘</a:t>
              </a:r>
              <a:endParaRPr kumimoji="1" lang="en-US" altLang="ja-JP" dirty="0">
                <a:solidFill>
                  <a:schemeClr val="accent1"/>
                </a:solidFill>
                <a:latin typeface="Meiryo UI"/>
                <a:ea typeface="Meiryo UI"/>
              </a:endParaRPr>
            </a:p>
          </p:txBody>
        </p:sp>
      </p:grpSp>
      <p:sp>
        <p:nvSpPr>
          <p:cNvPr id="6" name="正方形/長方形 5">
            <a:extLst>
              <a:ext uri="{FF2B5EF4-FFF2-40B4-BE49-F238E27FC236}">
                <a16:creationId xmlns:a16="http://schemas.microsoft.com/office/drawing/2014/main" id="{61CAE694-CF31-5AC0-6AA7-7F4C5CF22065}"/>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確認事項入力画面です。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確認事項を入力してください。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2785B88E-4F71-EFB6-40FC-5EDFE45B80CF}"/>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3" name="図 12" descr="図形&#10;&#10;低い精度で自動的に生成された説明">
            <a:extLst>
              <a:ext uri="{FF2B5EF4-FFF2-40B4-BE49-F238E27FC236}">
                <a16:creationId xmlns:a16="http://schemas.microsoft.com/office/drawing/2014/main" id="{37A5DFAC-AA8B-5D8F-6258-4F4D07235A6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4" name="角丸四角形 7">
            <a:extLst>
              <a:ext uri="{FF2B5EF4-FFF2-40B4-BE49-F238E27FC236}">
                <a16:creationId xmlns:a16="http://schemas.microsoft.com/office/drawing/2014/main" id="{8123290D-3C1C-EFD6-F4F8-EC16D30BB1F1}"/>
              </a:ext>
            </a:extLst>
          </p:cNvPr>
          <p:cNvSpPr/>
          <p:nvPr/>
        </p:nvSpPr>
        <p:spPr>
          <a:xfrm>
            <a:off x="1062827" y="1789280"/>
            <a:ext cx="3754276" cy="1529374"/>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4" name="角丸四角形 7">
            <a:extLst>
              <a:ext uri="{FF2B5EF4-FFF2-40B4-BE49-F238E27FC236}">
                <a16:creationId xmlns:a16="http://schemas.microsoft.com/office/drawing/2014/main" id="{67097A6E-AE5A-0F97-7D08-B37E79341218}"/>
              </a:ext>
            </a:extLst>
          </p:cNvPr>
          <p:cNvSpPr/>
          <p:nvPr/>
        </p:nvSpPr>
        <p:spPr>
          <a:xfrm>
            <a:off x="1072231" y="3345591"/>
            <a:ext cx="3754277" cy="290412"/>
          </a:xfrm>
          <a:prstGeom prst="roundRect">
            <a:avLst>
              <a:gd name="adj" fmla="val 13367"/>
            </a:avLst>
          </a:prstGeom>
          <a:noFill/>
          <a:ln w="19050">
            <a:solidFill>
              <a:schemeClr val="accent1"/>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accent1"/>
              </a:solidFill>
              <a:latin typeface="Meiryo UI" panose="020B0604030504040204" pitchFamily="50" charset="-128"/>
              <a:ea typeface="Meiryo UI" panose="020B0604030504040204" pitchFamily="50" charset="-128"/>
            </a:endParaRPr>
          </a:p>
        </p:txBody>
      </p:sp>
      <p:sp>
        <p:nvSpPr>
          <p:cNvPr id="19" name="角丸四角形 7">
            <a:extLst>
              <a:ext uri="{FF2B5EF4-FFF2-40B4-BE49-F238E27FC236}">
                <a16:creationId xmlns:a16="http://schemas.microsoft.com/office/drawing/2014/main" id="{05104050-22D4-1280-6C69-96D3EDD2A74D}"/>
              </a:ext>
            </a:extLst>
          </p:cNvPr>
          <p:cNvSpPr/>
          <p:nvPr/>
        </p:nvSpPr>
        <p:spPr>
          <a:xfrm>
            <a:off x="1062827" y="3661833"/>
            <a:ext cx="3754276" cy="858589"/>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0" name="角丸四角形 7">
            <a:extLst>
              <a:ext uri="{FF2B5EF4-FFF2-40B4-BE49-F238E27FC236}">
                <a16:creationId xmlns:a16="http://schemas.microsoft.com/office/drawing/2014/main" id="{B84D1B3A-BE80-C556-0F04-3985423FF56C}"/>
              </a:ext>
            </a:extLst>
          </p:cNvPr>
          <p:cNvSpPr/>
          <p:nvPr/>
        </p:nvSpPr>
        <p:spPr>
          <a:xfrm>
            <a:off x="1072233" y="4553263"/>
            <a:ext cx="3754276" cy="264134"/>
          </a:xfrm>
          <a:prstGeom prst="roundRect">
            <a:avLst>
              <a:gd name="adj" fmla="val 13367"/>
            </a:avLst>
          </a:prstGeom>
          <a:noFill/>
          <a:ln w="19050">
            <a:solidFill>
              <a:schemeClr val="accent1"/>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1" name="角丸四角形 7">
            <a:extLst>
              <a:ext uri="{FF2B5EF4-FFF2-40B4-BE49-F238E27FC236}">
                <a16:creationId xmlns:a16="http://schemas.microsoft.com/office/drawing/2014/main" id="{BD3E53FB-F2EB-BCF8-BF80-AF9436B9914F}"/>
              </a:ext>
            </a:extLst>
          </p:cNvPr>
          <p:cNvSpPr/>
          <p:nvPr/>
        </p:nvSpPr>
        <p:spPr>
          <a:xfrm>
            <a:off x="1062826" y="4834070"/>
            <a:ext cx="3763683" cy="936765"/>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2" name="角丸四角形 7">
            <a:extLst>
              <a:ext uri="{FF2B5EF4-FFF2-40B4-BE49-F238E27FC236}">
                <a16:creationId xmlns:a16="http://schemas.microsoft.com/office/drawing/2014/main" id="{D7557AEA-27EF-7D98-BAD8-BDAE4655510E}"/>
              </a:ext>
            </a:extLst>
          </p:cNvPr>
          <p:cNvSpPr/>
          <p:nvPr/>
        </p:nvSpPr>
        <p:spPr>
          <a:xfrm>
            <a:off x="1072232" y="5797668"/>
            <a:ext cx="3754276" cy="278031"/>
          </a:xfrm>
          <a:prstGeom prst="roundRect">
            <a:avLst>
              <a:gd name="adj" fmla="val 13367"/>
            </a:avLst>
          </a:prstGeom>
          <a:noFill/>
          <a:ln w="19050">
            <a:solidFill>
              <a:schemeClr val="accent1"/>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accent1"/>
              </a:solidFill>
              <a:latin typeface="Meiryo UI" panose="020B0604030504040204" pitchFamily="50" charset="-128"/>
              <a:ea typeface="Meiryo UI" panose="020B0604030504040204" pitchFamily="50" charset="-128"/>
            </a:endParaRPr>
          </a:p>
        </p:txBody>
      </p:sp>
      <p:sp>
        <p:nvSpPr>
          <p:cNvPr id="23" name="角丸四角形 7">
            <a:extLst>
              <a:ext uri="{FF2B5EF4-FFF2-40B4-BE49-F238E27FC236}">
                <a16:creationId xmlns:a16="http://schemas.microsoft.com/office/drawing/2014/main" id="{AC22A7A8-0840-40A8-A27D-B013DCAE8E39}"/>
              </a:ext>
            </a:extLst>
          </p:cNvPr>
          <p:cNvSpPr/>
          <p:nvPr/>
        </p:nvSpPr>
        <p:spPr>
          <a:xfrm>
            <a:off x="1072232" y="6104803"/>
            <a:ext cx="3754276" cy="458266"/>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50402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8ABF1-0884-CB3C-2F5E-70B7D1EF72FC}"/>
            </a:ext>
          </a:extLst>
        </p:cNvPr>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3E1EC7AF-7EF7-1581-DE12-CA27C0999A2C}"/>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0FAF8DB3-B534-C78B-73AE-35D1C23F5D8C}"/>
              </a:ext>
            </a:extLst>
          </p:cNvPr>
          <p:cNvSpPr txBox="1"/>
          <p:nvPr/>
        </p:nvSpPr>
        <p:spPr>
          <a:xfrm>
            <a:off x="6323552" y="2226685"/>
            <a:ext cx="5868448" cy="3970318"/>
          </a:xfrm>
          <a:prstGeom prst="rect">
            <a:avLst/>
          </a:prstGeom>
          <a:noFill/>
        </p:spPr>
        <p:txBody>
          <a:bodyPr wrap="square" lIns="91440" tIns="45720" rIns="91440" bIns="45720" rtlCol="0" anchor="t">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endParaRPr lang="en-US" altLang="ja-JP" sz="1400" dirty="0">
              <a:solidFill>
                <a:schemeClr val="tx1"/>
              </a:solidFill>
            </a:endParaRPr>
          </a:p>
          <a:p>
            <a:pPr marL="269875" indent="-269875"/>
            <a:r>
              <a:rPr lang="ja-JP" altLang="en-US" sz="1400" dirty="0">
                <a:latin typeface="Meiryo UI"/>
                <a:ea typeface="Meiryo UI"/>
              </a:rPr>
              <a:t>①</a:t>
            </a:r>
            <a:r>
              <a:rPr lang="ja-JP" altLang="en-US" sz="1400" dirty="0">
                <a:solidFill>
                  <a:schemeClr val="tx1"/>
                </a:solidFill>
                <a:latin typeface="Meiryo UI"/>
                <a:ea typeface="Meiryo UI"/>
              </a:rPr>
              <a:t> 申請情報入力画面で選択した希望する補助金枠</a:t>
            </a:r>
            <a:r>
              <a:rPr lang="en-US" altLang="ja-JP" sz="1400" dirty="0">
                <a:solidFill>
                  <a:schemeClr val="tx1"/>
                </a:solidFill>
                <a:latin typeface="Meiryo UI"/>
                <a:ea typeface="Meiryo UI"/>
              </a:rPr>
              <a:t>(P.10)</a:t>
            </a:r>
            <a:r>
              <a:rPr lang="ja-JP" altLang="en-US" sz="1400" dirty="0">
                <a:solidFill>
                  <a:schemeClr val="tx1"/>
                </a:solidFill>
                <a:latin typeface="Meiryo UI"/>
                <a:ea typeface="Meiryo UI"/>
              </a:rPr>
              <a:t>が表示されていることをご確認ください。</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申請情報入力画面にて、</a:t>
            </a:r>
            <a:r>
              <a:rPr lang="ja-JP" altLang="en-US" sz="1400" dirty="0">
                <a:solidFill>
                  <a:schemeClr val="tx1"/>
                </a:solidFill>
                <a:latin typeface="Meiryo UI" panose="020B0604030504040204" pitchFamily="50" charset="-128"/>
                <a:ea typeface="Meiryo UI" panose="020B0604030504040204" pitchFamily="50" charset="-128"/>
              </a:rPr>
              <a:t>インボイス特例を希望された方は</a:t>
            </a:r>
            <a:r>
              <a:rPr lang="en-US" altLang="ja-JP" sz="1400" b="1" u="sng" dirty="0">
                <a:solidFill>
                  <a:srgbClr val="FF0000"/>
                </a:solidFill>
                <a:latin typeface="Meiryo UI" panose="020B0604030504040204" pitchFamily="50" charset="-128"/>
                <a:ea typeface="Meiryo UI" panose="020B0604030504040204" pitchFamily="50" charset="-128"/>
              </a:rPr>
              <a:t>P.24</a:t>
            </a:r>
            <a:r>
              <a:rPr lang="ja-JP" altLang="en-US" sz="1400" dirty="0">
                <a:solidFill>
                  <a:schemeClr val="tx1"/>
                </a:solidFill>
                <a:latin typeface="Meiryo UI" panose="020B0604030504040204" pitchFamily="50" charset="-128"/>
                <a:ea typeface="Meiryo UI" panose="020B0604030504040204" pitchFamily="50" charset="-128"/>
              </a:rPr>
              <a:t>へ</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「通常枠</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上限</a:t>
            </a:r>
            <a:r>
              <a:rPr lang="en-US" altLang="ja-JP" sz="1400" dirty="0">
                <a:solidFill>
                  <a:schemeClr val="tx1"/>
                </a:solidFill>
                <a:latin typeface="Meiryo UI"/>
                <a:ea typeface="Meiryo UI"/>
              </a:rPr>
              <a:t>50</a:t>
            </a:r>
            <a:r>
              <a:rPr lang="ja-JP" altLang="en-US" sz="1400" dirty="0">
                <a:solidFill>
                  <a:schemeClr val="tx1"/>
                </a:solidFill>
                <a:latin typeface="Meiryo UI"/>
                <a:ea typeface="Meiryo UI"/>
              </a:rPr>
              <a:t>万円</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「賃金引上げ枠</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上限</a:t>
            </a:r>
            <a:r>
              <a:rPr lang="en-US" altLang="ja-JP" sz="1400" dirty="0">
                <a:solidFill>
                  <a:schemeClr val="tx1"/>
                </a:solidFill>
                <a:latin typeface="Meiryo UI"/>
                <a:ea typeface="Meiryo UI"/>
              </a:rPr>
              <a:t>200</a:t>
            </a:r>
            <a:r>
              <a:rPr lang="ja-JP" altLang="en-US" sz="1400" dirty="0">
                <a:solidFill>
                  <a:schemeClr val="tx1"/>
                </a:solidFill>
                <a:latin typeface="Meiryo UI"/>
                <a:ea typeface="Meiryo UI"/>
              </a:rPr>
              <a:t>万</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」を選択した場合は</a:t>
            </a:r>
            <a:r>
              <a:rPr lang="en-US" altLang="ja-JP" sz="1400" b="1" u="sng" dirty="0">
                <a:solidFill>
                  <a:srgbClr val="FF0000"/>
                </a:solidFill>
                <a:latin typeface="Meiryo UI" panose="020B0604030504040204" pitchFamily="50" charset="-128"/>
                <a:ea typeface="Meiryo UI" panose="020B0604030504040204" pitchFamily="50" charset="-128"/>
              </a:rPr>
              <a:t>P.32</a:t>
            </a:r>
            <a:r>
              <a:rPr lang="ja-JP" altLang="en-US" sz="1400" dirty="0">
                <a:solidFill>
                  <a:schemeClr val="tx1"/>
                </a:solidFill>
                <a:latin typeface="Meiryo UI" panose="020B0604030504040204" pitchFamily="50" charset="-128"/>
                <a:ea typeface="Meiryo UI" panose="020B0604030504040204" pitchFamily="50" charset="-128"/>
              </a:rPr>
              <a:t>へ</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「賃金引上げ枠</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赤字事業者</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」を選択した場合は</a:t>
            </a:r>
            <a:r>
              <a:rPr lang="en-US" altLang="ja-JP" sz="1400" b="1" u="sng" dirty="0">
                <a:solidFill>
                  <a:srgbClr val="FF0000"/>
                </a:solidFill>
                <a:latin typeface="Meiryo UI" panose="020B0604030504040204" pitchFamily="50" charset="-128"/>
                <a:ea typeface="Meiryo UI" panose="020B0604030504040204" pitchFamily="50" charset="-128"/>
              </a:rPr>
              <a:t>P.</a:t>
            </a:r>
            <a:r>
              <a:rPr lang="en-US" altLang="ja-JP" sz="1400" b="1" u="sng" dirty="0"/>
              <a:t>32</a:t>
            </a:r>
            <a:r>
              <a:rPr lang="ja-JP" altLang="en-US" sz="1400" dirty="0">
                <a:solidFill>
                  <a:schemeClr val="tx1"/>
                </a:solidFill>
                <a:latin typeface="Meiryo UI" panose="020B0604030504040204" pitchFamily="50" charset="-128"/>
                <a:ea typeface="Meiryo UI" panose="020B0604030504040204" pitchFamily="50" charset="-128"/>
              </a:rPr>
              <a:t>へ</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「卒業枠」を選択した場合は</a:t>
            </a:r>
            <a:r>
              <a:rPr lang="en-US" altLang="ja-JP" sz="1400" b="1" u="sng" dirty="0">
                <a:solidFill>
                  <a:srgbClr val="FF0000"/>
                </a:solidFill>
                <a:latin typeface="Meiryo UI" panose="020B0604030504040204" pitchFamily="50" charset="-128"/>
                <a:ea typeface="Meiryo UI" panose="020B0604030504040204" pitchFamily="50" charset="-128"/>
              </a:rPr>
              <a:t>P.29</a:t>
            </a:r>
            <a:r>
              <a:rPr lang="ja-JP" altLang="en-US" sz="1400" dirty="0">
                <a:solidFill>
                  <a:schemeClr val="tx1"/>
                </a:solidFill>
                <a:latin typeface="Meiryo UI" panose="020B0604030504040204" pitchFamily="50" charset="-128"/>
                <a:ea typeface="Meiryo UI" panose="020B0604030504040204" pitchFamily="50" charset="-128"/>
              </a:rPr>
              <a:t>へ</a:t>
            </a:r>
            <a:endParaRPr lang="en-US" altLang="ja-JP" sz="1400" dirty="0">
              <a:solidFill>
                <a:schemeClr val="tx1"/>
              </a:solidFill>
              <a:latin typeface="Meiryo UI" panose="020B0604030504040204" pitchFamily="50" charset="-128"/>
              <a:ea typeface="Meiryo UI" panose="020B0604030504040204" pitchFamily="50" charset="-128"/>
            </a:endParaRPr>
          </a:p>
          <a:p>
            <a:pPr marL="269875" indent="-269875"/>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「後継者支援枠」を選択した場合は</a:t>
            </a:r>
            <a:r>
              <a:rPr lang="en-US" altLang="ja-JP" sz="1400" b="1" u="sng" dirty="0">
                <a:solidFill>
                  <a:srgbClr val="FF0000"/>
                </a:solidFill>
                <a:latin typeface="Meiryo UI" panose="020B0604030504040204" pitchFamily="50" charset="-128"/>
                <a:ea typeface="Meiryo UI" panose="020B0604030504040204" pitchFamily="50" charset="-128"/>
              </a:rPr>
              <a:t>P.</a:t>
            </a:r>
            <a:r>
              <a:rPr lang="en-US" altLang="ja-JP" sz="1400" b="1" u="sng" dirty="0"/>
              <a:t>30</a:t>
            </a:r>
            <a:r>
              <a:rPr lang="ja-JP" altLang="en-US" sz="1400" dirty="0">
                <a:solidFill>
                  <a:schemeClr val="tx1"/>
                </a:solidFill>
                <a:latin typeface="Meiryo UI" panose="020B0604030504040204" pitchFamily="50" charset="-128"/>
                <a:ea typeface="Meiryo UI" panose="020B0604030504040204" pitchFamily="50" charset="-128"/>
              </a:rPr>
              <a:t>へ</a:t>
            </a:r>
            <a:endParaRPr lang="en-US" altLang="ja-JP" sz="1400" dirty="0">
              <a:solidFill>
                <a:schemeClr val="tx1"/>
              </a:solidFill>
              <a:latin typeface="Meiryo UI" panose="020B0604030504040204" pitchFamily="50" charset="-128"/>
              <a:ea typeface="Meiryo UI" panose="020B0604030504040204" pitchFamily="50" charset="-128"/>
            </a:endParaRPr>
          </a:p>
          <a:p>
            <a:pPr marL="269875" indent="-269875"/>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「創業枠」を選択した場合は</a:t>
            </a:r>
            <a:r>
              <a:rPr lang="en-US" altLang="ja-JP" sz="1400" b="1" u="sng" dirty="0">
                <a:solidFill>
                  <a:srgbClr val="FF0000"/>
                </a:solidFill>
                <a:latin typeface="Meiryo UI" panose="020B0604030504040204" pitchFamily="50" charset="-128"/>
                <a:ea typeface="Meiryo UI" panose="020B0604030504040204" pitchFamily="50" charset="-128"/>
              </a:rPr>
              <a:t>P.</a:t>
            </a:r>
            <a:r>
              <a:rPr lang="en-US" altLang="ja-JP" sz="1400" b="1" u="sng" dirty="0"/>
              <a:t>31</a:t>
            </a:r>
            <a:r>
              <a:rPr lang="ja-JP" altLang="en-US" sz="1400" dirty="0">
                <a:solidFill>
                  <a:schemeClr val="tx1"/>
                </a:solidFill>
                <a:latin typeface="Meiryo UI" panose="020B0604030504040204" pitchFamily="50" charset="-128"/>
                <a:ea typeface="Meiryo UI" panose="020B0604030504040204" pitchFamily="50" charset="-128"/>
              </a:rPr>
              <a:t>へ</a:t>
            </a:r>
            <a:endParaRPr lang="en-US" altLang="ja-JP" sz="1400" dirty="0">
              <a:solidFill>
                <a:schemeClr val="tx1"/>
              </a:solidFill>
              <a:latin typeface="Meiryo UI" panose="020B0604030504040204" pitchFamily="50" charset="-128"/>
              <a:ea typeface="Meiryo UI" panose="020B0604030504040204" pitchFamily="50" charset="-128"/>
            </a:endParaRPr>
          </a:p>
          <a:p>
            <a:pPr marL="269875" indent="-269875"/>
            <a:endParaRPr lang="en-US" altLang="ja-JP" sz="1400" dirty="0">
              <a:solidFill>
                <a:schemeClr val="tx1"/>
              </a:solidFill>
              <a:latin typeface="Meiryo UI"/>
              <a:ea typeface="Meiryo UI"/>
            </a:endParaRPr>
          </a:p>
        </p:txBody>
      </p:sp>
      <p:sp>
        <p:nvSpPr>
          <p:cNvPr id="4" name="テキスト プレースホルダ 38">
            <a:extLst>
              <a:ext uri="{FF2B5EF4-FFF2-40B4-BE49-F238E27FC236}">
                <a16:creationId xmlns:a16="http://schemas.microsoft.com/office/drawing/2014/main" id="{37138D86-5417-CFAC-278D-4A3A46F7CB7F}"/>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希望する枠及び加点項目</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9EA5B9C0-9CCC-D694-245F-EE5A7B7D720F}"/>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希望する枠及び加点項目画面です。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B0098D9A-822F-5A69-6DD3-24E11C25EA41}"/>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053DF6E8-C03F-44C1-E945-CC2539683EF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pic>
        <p:nvPicPr>
          <p:cNvPr id="3" name="図 2">
            <a:extLst>
              <a:ext uri="{FF2B5EF4-FFF2-40B4-BE49-F238E27FC236}">
                <a16:creationId xmlns:a16="http://schemas.microsoft.com/office/drawing/2014/main" id="{476173BC-D0A5-5F5C-090B-63C10411F0F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9251" y="1983580"/>
            <a:ext cx="5659198" cy="2337772"/>
          </a:xfrm>
          <a:prstGeom prst="rect">
            <a:avLst/>
          </a:prstGeom>
        </p:spPr>
      </p:pic>
      <p:sp>
        <p:nvSpPr>
          <p:cNvPr id="16" name="テキスト ボックス 15">
            <a:extLst>
              <a:ext uri="{FF2B5EF4-FFF2-40B4-BE49-F238E27FC236}">
                <a16:creationId xmlns:a16="http://schemas.microsoft.com/office/drawing/2014/main" id="{A014AAF8-0A1C-0705-EA56-0E69892BE1E6}"/>
              </a:ext>
            </a:extLst>
          </p:cNvPr>
          <p:cNvSpPr txBox="1"/>
          <p:nvPr/>
        </p:nvSpPr>
        <p:spPr>
          <a:xfrm>
            <a:off x="5717" y="3429000"/>
            <a:ext cx="420624" cy="367546"/>
          </a:xfrm>
          <a:prstGeom prst="rect">
            <a:avLst/>
          </a:prstGeom>
          <a:noFill/>
        </p:spPr>
        <p:txBody>
          <a:bodyPr wrap="square">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Tree>
    <p:extLst>
      <p:ext uri="{BB962C8B-B14F-4D97-AF65-F5344CB8AC3E}">
        <p14:creationId xmlns:p14="http://schemas.microsoft.com/office/powerpoint/2010/main" val="307508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F4749-E1D8-C8AE-3A5E-488CF841785D}"/>
            </a:ext>
          </a:extLst>
        </p:cNvPr>
        <p:cNvGrpSpPr/>
        <p:nvPr/>
      </p:nvGrpSpPr>
      <p:grpSpPr>
        <a:xfrm>
          <a:off x="0" y="0"/>
          <a:ext cx="0" cy="0"/>
          <a:chOff x="0" y="0"/>
          <a:chExt cx="0" cy="0"/>
        </a:xfrm>
      </p:grpSpPr>
      <p:pic>
        <p:nvPicPr>
          <p:cNvPr id="12" name="図 11">
            <a:extLst>
              <a:ext uri="{FF2B5EF4-FFF2-40B4-BE49-F238E27FC236}">
                <a16:creationId xmlns:a16="http://schemas.microsoft.com/office/drawing/2014/main" id="{FC24959C-377B-DFBA-2A46-C8C88E21299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682"/>
          <a:stretch/>
        </p:blipFill>
        <p:spPr>
          <a:xfrm>
            <a:off x="97593" y="1769604"/>
            <a:ext cx="5607643" cy="3974217"/>
          </a:xfrm>
          <a:prstGeom prst="rect">
            <a:avLst/>
          </a:prstGeom>
        </p:spPr>
      </p:pic>
      <p:sp>
        <p:nvSpPr>
          <p:cNvPr id="29" name="正方形/長方形 28">
            <a:extLst>
              <a:ext uri="{FF2B5EF4-FFF2-40B4-BE49-F238E27FC236}">
                <a16:creationId xmlns:a16="http://schemas.microsoft.com/office/drawing/2014/main" id="{43F0F7EA-0E94-6D75-D31F-86D7C0D37A23}"/>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6BDC800E-E910-0006-5AD9-7104488FBD8A}"/>
              </a:ext>
            </a:extLst>
          </p:cNvPr>
          <p:cNvSpPr txBox="1"/>
          <p:nvPr/>
        </p:nvSpPr>
        <p:spPr>
          <a:xfrm>
            <a:off x="6194119" y="2338828"/>
            <a:ext cx="5868448" cy="2031325"/>
          </a:xfrm>
          <a:prstGeom prst="rect">
            <a:avLst/>
          </a:prstGeom>
          <a:noFill/>
        </p:spPr>
        <p:txBody>
          <a:bodyPr wrap="square" lIns="91440" tIns="45720" rIns="91440" bIns="45720" rtlCol="0" anchor="t">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pPr marL="269875" indent="-269875"/>
            <a:r>
              <a:rPr lang="ja-JP" altLang="en-US" sz="1400" dirty="0">
                <a:latin typeface="Meiryo UI"/>
                <a:ea typeface="Meiryo UI"/>
              </a:rPr>
              <a:t>① </a:t>
            </a:r>
            <a:r>
              <a:rPr lang="ja-JP" altLang="en-US" sz="1400" dirty="0">
                <a:solidFill>
                  <a:schemeClr val="tx1"/>
                </a:solidFill>
                <a:latin typeface="Meiryo UI"/>
                <a:ea typeface="Meiryo UI"/>
              </a:rPr>
              <a:t>適格請求書発行事業者の登録通知書の写しを添付してください。</a:t>
            </a:r>
            <a:endParaRPr lang="en-US" altLang="ja-JP" sz="1400" dirty="0">
              <a:solidFill>
                <a:schemeClr val="tx1"/>
              </a:solidFill>
              <a:latin typeface="Meiryo UI"/>
              <a:ea typeface="Meiryo UI"/>
            </a:endParaRPr>
          </a:p>
          <a:p>
            <a:pPr marL="269875" indent="-269875"/>
            <a:r>
              <a:rPr lang="ja-JP" altLang="en-US" sz="1400" dirty="0">
                <a:solidFill>
                  <a:srgbClr val="000000"/>
                </a:solidFill>
                <a:latin typeface="Meiryo UI" panose="020B0604030504040204" pitchFamily="50" charset="-128"/>
                <a:ea typeface="Meiryo UI" panose="020B0604030504040204" pitchFamily="50" charset="-128"/>
              </a:rPr>
              <a:t> </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a:ea typeface="Meiryo UI"/>
              </a:rPr>
              <a:t>ファイル名は「インボイス登録通知書</a:t>
            </a:r>
            <a:r>
              <a:rPr lang="en-US" altLang="ja-JP" sz="1400" dirty="0">
                <a:solidFill>
                  <a:srgbClr val="000000"/>
                </a:solidFill>
                <a:latin typeface="Meiryo UI"/>
                <a:ea typeface="Meiryo UI"/>
              </a:rPr>
              <a:t>(</a:t>
            </a:r>
            <a:r>
              <a:rPr lang="ja-JP" altLang="en-US" sz="1400" dirty="0">
                <a:solidFill>
                  <a:srgbClr val="000000"/>
                </a:solidFill>
                <a:latin typeface="Meiryo UI"/>
                <a:ea typeface="Meiryo UI"/>
              </a:rPr>
              <a:t>事業者名</a:t>
            </a:r>
            <a:r>
              <a:rPr lang="en-US" altLang="ja-JP" sz="1400" dirty="0">
                <a:solidFill>
                  <a:srgbClr val="000000"/>
                </a:solidFill>
                <a:latin typeface="Meiryo UI"/>
                <a:ea typeface="Meiryo UI"/>
              </a:rPr>
              <a:t>)</a:t>
            </a:r>
            <a:r>
              <a:rPr lang="ja-JP" altLang="en-US" sz="1400" dirty="0">
                <a:solidFill>
                  <a:srgbClr val="000000"/>
                </a:solidFill>
                <a:latin typeface="Meiryo UI"/>
                <a:ea typeface="Meiryo UI"/>
              </a:rPr>
              <a:t>」としてください。</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ja-JP" altLang="en-US" sz="1400" dirty="0">
                <a:latin typeface="Meiryo UI"/>
                <a:ea typeface="Meiryo UI"/>
              </a:rPr>
              <a:t>②</a:t>
            </a:r>
            <a:r>
              <a:rPr lang="ja-JP" altLang="en-US" sz="1400" dirty="0">
                <a:solidFill>
                  <a:schemeClr val="tx1"/>
                </a:solidFill>
                <a:latin typeface="Meiryo UI"/>
                <a:ea typeface="Meiryo UI"/>
              </a:rPr>
              <a:t> 登録申請データの「受信通知」を印刷したものを添付してください。</a:t>
            </a:r>
            <a:endParaRPr lang="en-US" altLang="ja-JP" sz="1400" dirty="0">
              <a:solidFill>
                <a:schemeClr val="tx1"/>
              </a:solidFill>
              <a:latin typeface="Meiryo UI"/>
              <a:ea typeface="Meiryo UI"/>
            </a:endParaRPr>
          </a:p>
          <a:p>
            <a:pPr marL="269875" indent="-269875"/>
            <a:r>
              <a:rPr lang="ja-JP" altLang="en-US" sz="1400" dirty="0">
                <a:solidFill>
                  <a:srgbClr val="000000"/>
                </a:solidFill>
                <a:latin typeface="Meiryo UI" panose="020B0604030504040204" pitchFamily="50" charset="-128"/>
                <a:ea typeface="Meiryo UI" panose="020B0604030504040204" pitchFamily="50" charset="-128"/>
              </a:rPr>
              <a:t> </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a:ea typeface="Meiryo UI"/>
              </a:rPr>
              <a:t>ファイル名は「インボイス受信通知</a:t>
            </a:r>
            <a:r>
              <a:rPr lang="en-US" altLang="ja-JP" sz="1400" dirty="0">
                <a:solidFill>
                  <a:srgbClr val="000000"/>
                </a:solidFill>
                <a:latin typeface="Meiryo UI"/>
                <a:ea typeface="Meiryo UI"/>
              </a:rPr>
              <a:t>(</a:t>
            </a:r>
            <a:r>
              <a:rPr lang="ja-JP" altLang="en-US" sz="1400" dirty="0">
                <a:solidFill>
                  <a:srgbClr val="000000"/>
                </a:solidFill>
                <a:latin typeface="Meiryo UI"/>
                <a:ea typeface="Meiryo UI"/>
              </a:rPr>
              <a:t>事業者名</a:t>
            </a:r>
            <a:r>
              <a:rPr lang="en-US" altLang="ja-JP" sz="1400" dirty="0">
                <a:solidFill>
                  <a:srgbClr val="000000"/>
                </a:solidFill>
                <a:latin typeface="Meiryo UI"/>
                <a:ea typeface="Meiryo UI"/>
              </a:rPr>
              <a:t>)</a:t>
            </a:r>
            <a:r>
              <a:rPr lang="ja-JP" altLang="en-US" sz="1400" dirty="0">
                <a:solidFill>
                  <a:srgbClr val="000000"/>
                </a:solidFill>
                <a:latin typeface="Meiryo UI"/>
                <a:ea typeface="Meiryo UI"/>
              </a:rPr>
              <a:t>」としてください。</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「郵送（紙）で登録申請手続中の事業者」・「登録申請がまだの事業者」は、申請時の提出不要。</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p:txBody>
      </p:sp>
      <p:sp>
        <p:nvSpPr>
          <p:cNvPr id="11" name="テキスト ボックス 10">
            <a:extLst>
              <a:ext uri="{FF2B5EF4-FFF2-40B4-BE49-F238E27FC236}">
                <a16:creationId xmlns:a16="http://schemas.microsoft.com/office/drawing/2014/main" id="{2531DC12-9FE1-34E2-148B-427D14741466}"/>
              </a:ext>
            </a:extLst>
          </p:cNvPr>
          <p:cNvSpPr txBox="1"/>
          <p:nvPr/>
        </p:nvSpPr>
        <p:spPr>
          <a:xfrm>
            <a:off x="143466" y="4762386"/>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
        <p:nvSpPr>
          <p:cNvPr id="4" name="テキスト プレースホルダ 38">
            <a:extLst>
              <a:ext uri="{FF2B5EF4-FFF2-40B4-BE49-F238E27FC236}">
                <a16:creationId xmlns:a16="http://schemas.microsoft.com/office/drawing/2014/main" id="{378B1BA8-C83F-78B9-CA5E-2A8EC5026B4F}"/>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希望する枠及び加点項目（インボイス特例選択者）</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9093D924-DF68-7DCA-61EE-1267F3DED70D}"/>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希望する枠及び加点項目（インボイス特例希望者用）画面です。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インボイス特例に係る必要書類について添付してください。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A98E12F6-0E0B-E94D-9184-68CE389D1BC9}"/>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91BE4E42-A169-2484-9D80-E917993794B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0" name="角丸四角形 7">
            <a:extLst>
              <a:ext uri="{FF2B5EF4-FFF2-40B4-BE49-F238E27FC236}">
                <a16:creationId xmlns:a16="http://schemas.microsoft.com/office/drawing/2014/main" id="{21923FA2-B3D8-2226-9959-0CB95F109F9B}"/>
              </a:ext>
            </a:extLst>
          </p:cNvPr>
          <p:cNvSpPr/>
          <p:nvPr/>
        </p:nvSpPr>
        <p:spPr>
          <a:xfrm>
            <a:off x="558801" y="5549524"/>
            <a:ext cx="4521200" cy="194297"/>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 name="角丸四角形 7">
            <a:extLst>
              <a:ext uri="{FF2B5EF4-FFF2-40B4-BE49-F238E27FC236}">
                <a16:creationId xmlns:a16="http://schemas.microsoft.com/office/drawing/2014/main" id="{E49047E7-3771-E742-7D59-F090175DA193}"/>
              </a:ext>
            </a:extLst>
          </p:cNvPr>
          <p:cNvSpPr/>
          <p:nvPr/>
        </p:nvSpPr>
        <p:spPr>
          <a:xfrm>
            <a:off x="558801" y="4898882"/>
            <a:ext cx="4521200" cy="194297"/>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4D817CC2-54F6-86E7-D517-F8D4251198A2}"/>
              </a:ext>
            </a:extLst>
          </p:cNvPr>
          <p:cNvSpPr txBox="1"/>
          <p:nvPr/>
        </p:nvSpPr>
        <p:spPr>
          <a:xfrm>
            <a:off x="143466" y="5462006"/>
            <a:ext cx="184731"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②</a:t>
            </a:r>
            <a:endParaRPr kumimoji="1" lang="ja-JP" altLang="en-US"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85181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9E4A16B4-1DB9-F52F-69E5-0A53AFD4979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05548" y="1299827"/>
            <a:ext cx="2832262" cy="5448302"/>
          </a:xfrm>
          <a:prstGeom prst="rect">
            <a:avLst/>
          </a:prstGeom>
        </p:spPr>
      </p:pic>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7FA0952F-2C14-41B1-B29A-68B91BD96BEC}"/>
              </a:ext>
            </a:extLst>
          </p:cNvPr>
          <p:cNvSpPr txBox="1"/>
          <p:nvPr/>
        </p:nvSpPr>
        <p:spPr>
          <a:xfrm>
            <a:off x="6323552" y="2226685"/>
            <a:ext cx="5868448" cy="2000548"/>
          </a:xfrm>
          <a:prstGeom prst="rect">
            <a:avLst/>
          </a:prstGeom>
          <a:noFill/>
        </p:spPr>
        <p:txBody>
          <a:bodyPr wrap="square" lIns="91440" tIns="45720" rIns="91440" bIns="45720" rtlCol="0" anchor="t">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endParaRPr lang="en-US" altLang="ja-JP" sz="1400" dirty="0">
              <a:solidFill>
                <a:schemeClr val="tx1"/>
              </a:solidFill>
            </a:endParaRPr>
          </a:p>
          <a:p>
            <a:pPr marL="269875" indent="-269875"/>
            <a:r>
              <a:rPr lang="ja-JP" altLang="en-US" sz="1400" dirty="0"/>
              <a:t>①</a:t>
            </a:r>
            <a:r>
              <a:rPr lang="ja-JP" altLang="en-US" sz="1400" dirty="0">
                <a:solidFill>
                  <a:schemeClr val="tx1"/>
                </a:solidFill>
              </a:rPr>
              <a:t> 希望する重点政策加点を一つ選択してください。 </a:t>
            </a:r>
            <a:endParaRPr lang="en-US" altLang="ja-JP" sz="1400" dirty="0">
              <a:solidFill>
                <a:schemeClr val="tx1"/>
              </a:solidFill>
            </a:endParaRPr>
          </a:p>
          <a:p>
            <a:pPr marL="269875" indent="-269875"/>
            <a:r>
              <a:rPr lang="ja-JP" altLang="en-US" sz="1400" dirty="0">
                <a:solidFill>
                  <a:schemeClr val="tx1"/>
                </a:solidFill>
              </a:rPr>
              <a:t>　</a:t>
            </a:r>
            <a:r>
              <a:rPr lang="en-US" altLang="ja-JP" sz="1400" dirty="0">
                <a:solidFill>
                  <a:schemeClr val="tx1"/>
                </a:solidFill>
              </a:rPr>
              <a:t>※</a:t>
            </a:r>
            <a:r>
              <a:rPr lang="ja-JP" altLang="en-US" sz="1400" dirty="0">
                <a:solidFill>
                  <a:schemeClr val="tx1"/>
                </a:solidFill>
              </a:rPr>
              <a:t>希望しない場合は「希望しない」を選択してください。</a:t>
            </a:r>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　</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希望する重点政策加点がある場合は、</a:t>
            </a:r>
            <a:r>
              <a:rPr lang="en-US" altLang="ja-JP" sz="1400" b="1" u="sng" dirty="0">
                <a:latin typeface="Meiryo UI"/>
                <a:ea typeface="Meiryo UI"/>
              </a:rPr>
              <a:t>p.26</a:t>
            </a:r>
            <a:r>
              <a:rPr lang="ja-JP" altLang="en-US" sz="1400" dirty="0">
                <a:solidFill>
                  <a:schemeClr val="tx1"/>
                </a:solidFill>
                <a:latin typeface="Meiryo UI"/>
                <a:ea typeface="Meiryo UI"/>
              </a:rPr>
              <a:t>をご参照ください。</a:t>
            </a:r>
            <a:endParaRPr lang="en-US" altLang="ja-JP" sz="1400" dirty="0">
              <a:solidFill>
                <a:schemeClr val="tx1"/>
              </a:solidFill>
              <a:latin typeface="Meiryo UI"/>
              <a:ea typeface="Meiryo UI"/>
            </a:endParaRPr>
          </a:p>
          <a:p>
            <a:pPr marL="269875" indent="-269875"/>
            <a:endParaRPr lang="en-US" altLang="ja-JP"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ja-JP" altLang="en-US" sz="1400" dirty="0"/>
              <a:t>②</a:t>
            </a:r>
            <a:r>
              <a:rPr lang="ja-JP" altLang="en-US" sz="1400" dirty="0">
                <a:solidFill>
                  <a:schemeClr val="tx1"/>
                </a:solidFill>
              </a:rPr>
              <a:t> 希望する政策加点を一つ選択してください。</a:t>
            </a:r>
            <a:endParaRPr lang="en-US" altLang="ja-JP" sz="1400" dirty="0">
              <a:solidFill>
                <a:schemeClr val="tx1"/>
              </a:solidFill>
            </a:endParaRPr>
          </a:p>
          <a:p>
            <a:pPr marL="269875" indent="-269875"/>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希望しない場合は「希望しない」を選択してください。</a:t>
            </a:r>
          </a:p>
          <a:p>
            <a:pPr marL="269875" indent="-269875"/>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希望する政策加点がある場合は、</a:t>
            </a:r>
            <a:r>
              <a:rPr lang="en-US" altLang="ja-JP" sz="1400" b="1" u="sng" dirty="0">
                <a:latin typeface="Meiryo UI"/>
                <a:ea typeface="Meiryo UI"/>
              </a:rPr>
              <a:t>P.27,28</a:t>
            </a:r>
            <a:r>
              <a:rPr lang="ja-JP" altLang="en-US" sz="1400" dirty="0">
                <a:solidFill>
                  <a:schemeClr val="tx1"/>
                </a:solidFill>
                <a:latin typeface="Meiryo UI"/>
                <a:ea typeface="Meiryo UI"/>
              </a:rPr>
              <a:t>をご参照ください。</a:t>
            </a:r>
            <a:endParaRPr lang="en-US" altLang="ja-JP" sz="1400" dirty="0">
              <a:solidFill>
                <a:schemeClr val="tx1"/>
              </a:solidFill>
              <a:latin typeface="Meiryo UI"/>
              <a:ea typeface="Meiryo UI"/>
            </a:endParaRPr>
          </a:p>
        </p:txBody>
      </p:sp>
      <p:sp>
        <p:nvSpPr>
          <p:cNvPr id="2" name="テキスト ボックス 1">
            <a:extLst>
              <a:ext uri="{FF2B5EF4-FFF2-40B4-BE49-F238E27FC236}">
                <a16:creationId xmlns:a16="http://schemas.microsoft.com/office/drawing/2014/main" id="{91C589A2-11C6-2958-2372-16F2D54D616B}"/>
              </a:ext>
            </a:extLst>
          </p:cNvPr>
          <p:cNvSpPr txBox="1"/>
          <p:nvPr/>
        </p:nvSpPr>
        <p:spPr>
          <a:xfrm>
            <a:off x="720817" y="5927528"/>
            <a:ext cx="184731"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②</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070E29F5-2204-D55B-0F49-7CFB7E02F55A}"/>
              </a:ext>
            </a:extLst>
          </p:cNvPr>
          <p:cNvSpPr txBox="1"/>
          <p:nvPr/>
        </p:nvSpPr>
        <p:spPr>
          <a:xfrm>
            <a:off x="720818" y="4070311"/>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
        <p:nvSpPr>
          <p:cNvPr id="4" name="テキスト プレースホルダ 38">
            <a:extLst>
              <a:ext uri="{FF2B5EF4-FFF2-40B4-BE49-F238E27FC236}">
                <a16:creationId xmlns:a16="http://schemas.microsoft.com/office/drawing/2014/main" id="{19E0DB8E-FC78-F316-0163-8ACE90671FD3}"/>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希望する枠及び加点項目</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9D69594D-47E1-92E6-7139-EEA9C77F96B5}"/>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希望する枠及び加点項目画面です。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必要事項について選択・入力してください。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003D4A70-5DE5-0F20-B1BB-9A035367C949}"/>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ACD8C3A9-806E-CA94-937E-C003421F93F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3" name="角丸四角形 7">
            <a:extLst>
              <a:ext uri="{FF2B5EF4-FFF2-40B4-BE49-F238E27FC236}">
                <a16:creationId xmlns:a16="http://schemas.microsoft.com/office/drawing/2014/main" id="{6C2365FC-7E48-8F80-E6DE-43734A48005E}"/>
              </a:ext>
            </a:extLst>
          </p:cNvPr>
          <p:cNvSpPr/>
          <p:nvPr/>
        </p:nvSpPr>
        <p:spPr>
          <a:xfrm>
            <a:off x="1112465" y="4109720"/>
            <a:ext cx="1726530" cy="494342"/>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0" name="角丸四角形 7">
            <a:extLst>
              <a:ext uri="{FF2B5EF4-FFF2-40B4-BE49-F238E27FC236}">
                <a16:creationId xmlns:a16="http://schemas.microsoft.com/office/drawing/2014/main" id="{47C985F2-FA0D-C5FF-BAB8-2717365DA897}"/>
              </a:ext>
            </a:extLst>
          </p:cNvPr>
          <p:cNvSpPr/>
          <p:nvPr/>
        </p:nvSpPr>
        <p:spPr>
          <a:xfrm>
            <a:off x="1107874" y="6002867"/>
            <a:ext cx="1495989" cy="593632"/>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39382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1D93E-CB55-137B-A092-AB58881A685D}"/>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99E3F3FD-4961-5138-9526-31C863C7D259}"/>
              </a:ext>
            </a:extLst>
          </p:cNvPr>
          <p:cNvPicPr>
            <a:picLocks noChangeAspect="1"/>
          </p:cNvPicPr>
          <p:nvPr/>
        </p:nvPicPr>
        <p:blipFill>
          <a:blip r:embed="rId2"/>
          <a:stretch>
            <a:fillRect/>
          </a:stretch>
        </p:blipFill>
        <p:spPr>
          <a:xfrm>
            <a:off x="583496" y="1547118"/>
            <a:ext cx="5162815" cy="2127359"/>
          </a:xfrm>
          <a:prstGeom prst="rect">
            <a:avLst/>
          </a:prstGeom>
          <a:ln w="19050">
            <a:solidFill>
              <a:schemeClr val="tx1"/>
            </a:solidFill>
          </a:ln>
        </p:spPr>
      </p:pic>
      <p:pic>
        <p:nvPicPr>
          <p:cNvPr id="10" name="図 9">
            <a:extLst>
              <a:ext uri="{FF2B5EF4-FFF2-40B4-BE49-F238E27FC236}">
                <a16:creationId xmlns:a16="http://schemas.microsoft.com/office/drawing/2014/main" id="{7EA7EE3F-D614-E8F9-16B6-6E8959E1C4A4}"/>
              </a:ext>
            </a:extLst>
          </p:cNvPr>
          <p:cNvPicPr>
            <a:picLocks noChangeAspect="1"/>
          </p:cNvPicPr>
          <p:nvPr/>
        </p:nvPicPr>
        <p:blipFill>
          <a:blip r:embed="rId3"/>
          <a:stretch>
            <a:fillRect/>
          </a:stretch>
        </p:blipFill>
        <p:spPr>
          <a:xfrm>
            <a:off x="573421" y="3898299"/>
            <a:ext cx="5162815" cy="1085906"/>
          </a:xfrm>
          <a:prstGeom prst="rect">
            <a:avLst/>
          </a:prstGeom>
          <a:ln w="19050">
            <a:solidFill>
              <a:schemeClr val="tx1"/>
            </a:solidFill>
          </a:ln>
        </p:spPr>
      </p:pic>
      <p:pic>
        <p:nvPicPr>
          <p:cNvPr id="15" name="図 14">
            <a:extLst>
              <a:ext uri="{FF2B5EF4-FFF2-40B4-BE49-F238E27FC236}">
                <a16:creationId xmlns:a16="http://schemas.microsoft.com/office/drawing/2014/main" id="{636CED34-F458-6B2C-69A9-7122AA6BC011}"/>
              </a:ext>
            </a:extLst>
          </p:cNvPr>
          <p:cNvPicPr>
            <a:picLocks noChangeAspect="1"/>
          </p:cNvPicPr>
          <p:nvPr/>
        </p:nvPicPr>
        <p:blipFill>
          <a:blip r:embed="rId4"/>
          <a:stretch>
            <a:fillRect/>
          </a:stretch>
        </p:blipFill>
        <p:spPr>
          <a:xfrm>
            <a:off x="573420" y="5208027"/>
            <a:ext cx="5162815" cy="933498"/>
          </a:xfrm>
          <a:prstGeom prst="rect">
            <a:avLst/>
          </a:prstGeom>
          <a:ln w="19050">
            <a:solidFill>
              <a:schemeClr val="tx1"/>
            </a:solidFill>
          </a:ln>
        </p:spPr>
      </p:pic>
      <p:sp>
        <p:nvSpPr>
          <p:cNvPr id="29" name="正方形/長方形 28">
            <a:extLst>
              <a:ext uri="{FF2B5EF4-FFF2-40B4-BE49-F238E27FC236}">
                <a16:creationId xmlns:a16="http://schemas.microsoft.com/office/drawing/2014/main" id="{16745A0D-37AF-9B89-54E1-585236004E1D}"/>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8E859961-EE07-35A2-D440-ABE18DD0D229}"/>
              </a:ext>
            </a:extLst>
          </p:cNvPr>
          <p:cNvSpPr txBox="1"/>
          <p:nvPr/>
        </p:nvSpPr>
        <p:spPr>
          <a:xfrm>
            <a:off x="6308688" y="1778676"/>
            <a:ext cx="5727069" cy="3970318"/>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endParaRPr lang="en-US" altLang="ja-JP" sz="1400" dirty="0">
              <a:solidFill>
                <a:schemeClr val="tx1"/>
              </a:solidFill>
            </a:endParaRPr>
          </a:p>
          <a:p>
            <a:pPr marL="270000" indent="-270000"/>
            <a:r>
              <a:rPr lang="ja-JP" altLang="en-US" sz="1400" dirty="0"/>
              <a:t>①</a:t>
            </a:r>
            <a:r>
              <a:rPr lang="ja-JP" altLang="en-US" sz="1400" dirty="0">
                <a:solidFill>
                  <a:schemeClr val="tx1"/>
                </a:solidFill>
              </a:rPr>
              <a:t> </a:t>
            </a:r>
            <a:r>
              <a:rPr lang="en-US" altLang="ja-JP" sz="1400" b="1" dirty="0">
                <a:solidFill>
                  <a:schemeClr val="tx1"/>
                </a:solidFill>
              </a:rPr>
              <a:t>2.</a:t>
            </a:r>
            <a:r>
              <a:rPr lang="ja-JP" altLang="en-US" sz="1400" b="1" dirty="0">
                <a:solidFill>
                  <a:schemeClr val="tx1"/>
                </a:solidFill>
              </a:rPr>
              <a:t>「事業環境変化加点」</a:t>
            </a:r>
            <a:r>
              <a:rPr lang="ja-JP" altLang="en-US" sz="1400" dirty="0">
                <a:solidFill>
                  <a:schemeClr val="tx1"/>
                </a:solidFill>
              </a:rPr>
              <a:t>を選択した場合</a:t>
            </a:r>
            <a:endParaRPr lang="en-US" altLang="ja-JP" sz="1400" dirty="0">
              <a:solidFill>
                <a:schemeClr val="tx1"/>
              </a:solidFill>
            </a:endParaRPr>
          </a:p>
          <a:p>
            <a:pPr marL="270000" indent="-270000"/>
            <a:endParaRPr lang="en-US" altLang="ja-JP" sz="1400" dirty="0">
              <a:solidFill>
                <a:schemeClr val="tx1"/>
              </a:solidFill>
              <a:latin typeface="Meiryo UI"/>
              <a:ea typeface="Meiryo UI"/>
            </a:endParaRPr>
          </a:p>
          <a:p>
            <a:pPr marL="270000" indent="-270000"/>
            <a:r>
              <a:rPr lang="ja-JP" altLang="en-US" sz="1400" dirty="0">
                <a:solidFill>
                  <a:schemeClr val="accent1"/>
                </a:solidFill>
                <a:latin typeface="Meiryo UI"/>
                <a:ea typeface="Meiryo UI"/>
              </a:rPr>
              <a:t>①‘</a:t>
            </a:r>
            <a:r>
              <a:rPr lang="ja-JP" altLang="en-US" sz="1400" dirty="0">
                <a:solidFill>
                  <a:schemeClr val="tx1"/>
                </a:solidFill>
                <a:latin typeface="Meiryo UI"/>
                <a:ea typeface="Meiryo UI"/>
              </a:rPr>
              <a:t> 物価高騰等の影響を受けている内容を入力してください。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t>②</a:t>
            </a:r>
            <a:r>
              <a:rPr lang="ja-JP" altLang="en-US" sz="1400" b="1" dirty="0">
                <a:solidFill>
                  <a:schemeClr val="tx1"/>
                </a:solidFill>
              </a:rPr>
              <a:t> </a:t>
            </a:r>
            <a:r>
              <a:rPr lang="en-US" altLang="ja-JP" sz="1400" b="1" dirty="0">
                <a:solidFill>
                  <a:schemeClr val="tx1"/>
                </a:solidFill>
              </a:rPr>
              <a:t>3-2.</a:t>
            </a:r>
            <a:r>
              <a:rPr lang="ja-JP" altLang="en-US" sz="1400" b="1" dirty="0">
                <a:solidFill>
                  <a:schemeClr val="tx1"/>
                </a:solidFill>
              </a:rPr>
              <a:t>「東日本大震災加点</a:t>
            </a:r>
            <a:r>
              <a:rPr lang="en-US" altLang="ja-JP" sz="1400" b="1" dirty="0">
                <a:solidFill>
                  <a:schemeClr val="tx1"/>
                </a:solidFill>
              </a:rPr>
              <a:t>(</a:t>
            </a:r>
            <a:r>
              <a:rPr lang="ja-JP" altLang="en-US" sz="1400" b="1" dirty="0">
                <a:solidFill>
                  <a:schemeClr val="tx1"/>
                </a:solidFill>
              </a:rPr>
              <a:t>太平洋沿岸部に所在する水産仲買業者及び</a:t>
            </a:r>
            <a:endParaRPr lang="en-US" altLang="ja-JP" sz="1400" b="1" dirty="0">
              <a:solidFill>
                <a:schemeClr val="tx1"/>
              </a:solidFill>
            </a:endParaRPr>
          </a:p>
          <a:p>
            <a:pPr marL="270000" indent="-270000"/>
            <a:r>
              <a:rPr lang="ja-JP" altLang="en-US" sz="1400" b="1" dirty="0">
                <a:solidFill>
                  <a:schemeClr val="tx1"/>
                </a:solidFill>
              </a:rPr>
              <a:t>　　　　　　水産加工業者</a:t>
            </a:r>
            <a:r>
              <a:rPr lang="en-US" altLang="ja-JP" sz="1400" b="1" dirty="0">
                <a:solidFill>
                  <a:schemeClr val="tx1"/>
                </a:solidFill>
              </a:rPr>
              <a:t>)</a:t>
            </a:r>
            <a:r>
              <a:rPr lang="ja-JP" altLang="en-US" sz="1400" b="1" dirty="0">
                <a:solidFill>
                  <a:schemeClr val="tx1"/>
                </a:solidFill>
              </a:rPr>
              <a:t>」</a:t>
            </a:r>
            <a:r>
              <a:rPr lang="ja-JP" altLang="en-US" sz="1400" dirty="0">
                <a:solidFill>
                  <a:schemeClr val="tx1"/>
                </a:solidFill>
              </a:rPr>
              <a:t>を選択した場合</a:t>
            </a:r>
            <a:endParaRPr lang="en-US" altLang="ja-JP" sz="1400" dirty="0">
              <a:solidFill>
                <a:schemeClr val="tx1"/>
              </a:solidFill>
            </a:endParaRPr>
          </a:p>
          <a:p>
            <a:pPr marL="270000" indent="-270000"/>
            <a:endParaRPr lang="en-US" altLang="ja-JP" sz="1400" dirty="0">
              <a:solidFill>
                <a:schemeClr val="tx1"/>
              </a:solidFill>
            </a:endParaRPr>
          </a:p>
          <a:p>
            <a:pPr marL="270000" indent="-270000"/>
            <a:r>
              <a:rPr lang="ja-JP" altLang="en-US" sz="1400" dirty="0">
                <a:solidFill>
                  <a:schemeClr val="accent1"/>
                </a:solidFill>
                <a:latin typeface="Meiryo UI"/>
                <a:ea typeface="Meiryo UI"/>
              </a:rPr>
              <a:t>②‘ </a:t>
            </a:r>
            <a:r>
              <a:rPr lang="ja-JP" altLang="en-US" sz="1400" dirty="0">
                <a:solidFill>
                  <a:schemeClr val="tx1"/>
                </a:solidFill>
                <a:latin typeface="Meiryo UI"/>
                <a:ea typeface="Meiryo UI"/>
              </a:rPr>
              <a:t>食品衛生法に基づく営業許可証もしくは届出書</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受領印押印済み</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の写しを添付してください。</a:t>
            </a:r>
            <a:endParaRPr lang="en-US" altLang="ja-JP" sz="1400" dirty="0">
              <a:solidFill>
                <a:schemeClr val="tx1"/>
              </a:solidFill>
              <a:latin typeface="Meiryo UI"/>
              <a:ea typeface="Meiryo UI"/>
            </a:endParaRPr>
          </a:p>
          <a:p>
            <a:pPr marL="270000" indent="-270000"/>
            <a:r>
              <a:rPr lang="ja-JP" altLang="en-US" sz="1400" dirty="0">
                <a:solidFill>
                  <a:schemeClr val="tx1"/>
                </a:solidFill>
                <a:latin typeface="Meiryo UI"/>
                <a:ea typeface="Meiryo UI"/>
              </a:rPr>
              <a:t>　　</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ファイル名は「食品衛生法証書（事業者名）」としてください。</a:t>
            </a:r>
            <a:endParaRPr lang="en-US" altLang="ja-JP" sz="1400" dirty="0">
              <a:solidFill>
                <a:schemeClr val="tx1"/>
              </a:solidFill>
              <a:latin typeface="Meiryo UI"/>
              <a:ea typeface="Meiryo UI"/>
            </a:endParaRPr>
          </a:p>
          <a:p>
            <a:pPr marL="270000" indent="-270000"/>
            <a:endParaRPr lang="en-US" altLang="ja-JP" sz="1400" dirty="0">
              <a:latin typeface="Meiryo UI"/>
              <a:ea typeface="Meiryo UI"/>
            </a:endParaRPr>
          </a:p>
          <a:p>
            <a:pPr marL="270000" indent="-270000"/>
            <a:r>
              <a:rPr lang="ja-JP" altLang="en-US" sz="1400" dirty="0"/>
              <a:t>③</a:t>
            </a:r>
            <a:r>
              <a:rPr lang="ja-JP" altLang="en-US" sz="1400" dirty="0">
                <a:solidFill>
                  <a:schemeClr val="tx1"/>
                </a:solidFill>
              </a:rPr>
              <a:t> </a:t>
            </a:r>
            <a:r>
              <a:rPr lang="en-US" altLang="ja-JP" sz="1400" b="1" dirty="0">
                <a:solidFill>
                  <a:schemeClr val="tx1"/>
                </a:solidFill>
              </a:rPr>
              <a:t>4.</a:t>
            </a:r>
            <a:r>
              <a:rPr lang="ja-JP" altLang="en-US" sz="1400" b="1" dirty="0">
                <a:solidFill>
                  <a:schemeClr val="tx1"/>
                </a:solidFill>
              </a:rPr>
              <a:t>「くるみん・えるぼし加点」</a:t>
            </a:r>
            <a:r>
              <a:rPr lang="ja-JP" altLang="en-US" sz="1400" dirty="0">
                <a:solidFill>
                  <a:schemeClr val="tx1"/>
                </a:solidFill>
              </a:rPr>
              <a:t>を選択した場合</a:t>
            </a:r>
            <a:endParaRPr lang="en-US" altLang="ja-JP" sz="1400" dirty="0">
              <a:solidFill>
                <a:schemeClr val="tx1"/>
              </a:solidFill>
            </a:endParaRPr>
          </a:p>
          <a:p>
            <a:pPr marL="270000" indent="-270000"/>
            <a:endParaRPr lang="en-US" altLang="ja-JP" sz="1400" dirty="0">
              <a:solidFill>
                <a:schemeClr val="tx1"/>
              </a:solidFill>
            </a:endParaRPr>
          </a:p>
          <a:p>
            <a:pPr marL="270000" indent="-270000"/>
            <a:r>
              <a:rPr lang="ja-JP" altLang="en-US" sz="1400" dirty="0">
                <a:solidFill>
                  <a:schemeClr val="accent1"/>
                </a:solidFill>
              </a:rPr>
              <a:t>③‘ </a:t>
            </a:r>
            <a:r>
              <a:rPr lang="ja-JP" altLang="en-US" sz="1400" dirty="0">
                <a:solidFill>
                  <a:schemeClr val="tx1"/>
                </a:solidFill>
              </a:rPr>
              <a:t>「基準適合一般事業主認定通知書」の写しを添付してください。</a:t>
            </a:r>
            <a:endParaRPr lang="en-US" altLang="ja-JP" sz="1400" dirty="0">
              <a:solidFill>
                <a:schemeClr val="tx1"/>
              </a:solidFill>
            </a:endParaRPr>
          </a:p>
          <a:p>
            <a:pPr marL="270000" indent="-270000"/>
            <a:r>
              <a:rPr lang="ja-JP" altLang="en-US" sz="1400" dirty="0">
                <a:solidFill>
                  <a:schemeClr val="tx1"/>
                </a:solidFill>
              </a:rPr>
              <a:t>　　</a:t>
            </a:r>
            <a:r>
              <a:rPr lang="en-US" altLang="ja-JP" sz="1400" dirty="0">
                <a:solidFill>
                  <a:schemeClr val="tx1"/>
                </a:solidFill>
              </a:rPr>
              <a:t>※</a:t>
            </a:r>
            <a:r>
              <a:rPr lang="ja-JP" altLang="en-US" sz="1400" dirty="0">
                <a:solidFill>
                  <a:schemeClr val="tx1"/>
                </a:solidFill>
              </a:rPr>
              <a:t>ファイル名は「基準適合一般事業主認定通知書（事業者名）」としてください。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endParaRPr>
          </a:p>
        </p:txBody>
      </p:sp>
      <p:sp>
        <p:nvSpPr>
          <p:cNvPr id="11" name="テキスト ボックス 10">
            <a:extLst>
              <a:ext uri="{FF2B5EF4-FFF2-40B4-BE49-F238E27FC236}">
                <a16:creationId xmlns:a16="http://schemas.microsoft.com/office/drawing/2014/main" id="{F54D51EB-688C-B828-1D06-05F0F78D1414}"/>
              </a:ext>
            </a:extLst>
          </p:cNvPr>
          <p:cNvSpPr txBox="1"/>
          <p:nvPr/>
        </p:nvSpPr>
        <p:spPr>
          <a:xfrm>
            <a:off x="156243" y="1921386"/>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
        <p:nvSpPr>
          <p:cNvPr id="4" name="テキスト プレースホルダ 38">
            <a:extLst>
              <a:ext uri="{FF2B5EF4-FFF2-40B4-BE49-F238E27FC236}">
                <a16:creationId xmlns:a16="http://schemas.microsoft.com/office/drawing/2014/main" id="{0E7E15F7-8070-FDDB-1A01-029E30C20F68}"/>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nchor="t">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latin typeface="Meiryo UI"/>
                <a:ea typeface="Meiryo UI"/>
                <a:cs typeface="メイリオ" panose="020B0604030504040204" pitchFamily="50" charset="-128"/>
              </a:rPr>
              <a:t>希望する枠及び加点項目（</a:t>
            </a:r>
            <a:r>
              <a:rPr lang="ja-JP" sz="1400" b="1" dirty="0">
                <a:latin typeface="Meiryo UI"/>
                <a:ea typeface="Meiryo UI"/>
                <a:cs typeface="メイリオ" panose="020B0604030504040204" pitchFamily="50" charset="-128"/>
              </a:rPr>
              <a:t>重点政策</a:t>
            </a:r>
            <a:r>
              <a:rPr lang="ja-JP" altLang="en-US" sz="1400" b="1" dirty="0">
                <a:latin typeface="Meiryo UI"/>
                <a:ea typeface="Meiryo UI"/>
                <a:cs typeface="メイリオ" panose="020B0604030504040204" pitchFamily="50" charset="-128"/>
              </a:rPr>
              <a:t>加点の付与）</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9D82F6F4-A22A-6342-E81C-7C792F256A1B}"/>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重点政策加点に関する画面です。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必要事項について選択・入力してください。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EAE9F603-A0D3-A7FB-B211-FD2ECEC69CD5}"/>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5D39B777-5ACB-9664-8F67-F3E369CAE7C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8" name="テキスト ボックス 17">
            <a:extLst>
              <a:ext uri="{FF2B5EF4-FFF2-40B4-BE49-F238E27FC236}">
                <a16:creationId xmlns:a16="http://schemas.microsoft.com/office/drawing/2014/main" id="{206BC64F-588E-452E-F283-2853FB4EB5F4}"/>
              </a:ext>
            </a:extLst>
          </p:cNvPr>
          <p:cNvSpPr txBox="1"/>
          <p:nvPr/>
        </p:nvSpPr>
        <p:spPr>
          <a:xfrm>
            <a:off x="2477354" y="2637172"/>
            <a:ext cx="677475" cy="369332"/>
          </a:xfrm>
          <a:prstGeom prst="rect">
            <a:avLst/>
          </a:prstGeom>
          <a:noFill/>
        </p:spPr>
        <p:txBody>
          <a:bodyPr wrap="square" rtlCol="0">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①‘</a:t>
            </a:r>
          </a:p>
        </p:txBody>
      </p:sp>
      <p:sp>
        <p:nvSpPr>
          <p:cNvPr id="19" name="テキスト ボックス 18">
            <a:extLst>
              <a:ext uri="{FF2B5EF4-FFF2-40B4-BE49-F238E27FC236}">
                <a16:creationId xmlns:a16="http://schemas.microsoft.com/office/drawing/2014/main" id="{ECF5955B-AA49-4090-832A-84E3FC9CFCF3}"/>
              </a:ext>
            </a:extLst>
          </p:cNvPr>
          <p:cNvSpPr txBox="1"/>
          <p:nvPr/>
        </p:nvSpPr>
        <p:spPr>
          <a:xfrm>
            <a:off x="156243" y="3857957"/>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②</a:t>
            </a:r>
          </a:p>
        </p:txBody>
      </p:sp>
      <p:sp>
        <p:nvSpPr>
          <p:cNvPr id="20" name="テキスト ボックス 19">
            <a:extLst>
              <a:ext uri="{FF2B5EF4-FFF2-40B4-BE49-F238E27FC236}">
                <a16:creationId xmlns:a16="http://schemas.microsoft.com/office/drawing/2014/main" id="{5C6F5700-D03E-E418-71C6-107BC292281B}"/>
              </a:ext>
            </a:extLst>
          </p:cNvPr>
          <p:cNvSpPr txBox="1"/>
          <p:nvPr/>
        </p:nvSpPr>
        <p:spPr>
          <a:xfrm>
            <a:off x="3835107" y="4207872"/>
            <a:ext cx="551969" cy="369332"/>
          </a:xfrm>
          <a:prstGeom prst="rect">
            <a:avLst/>
          </a:prstGeom>
          <a:noFill/>
        </p:spPr>
        <p:txBody>
          <a:bodyPr wrap="square" rtlCol="0">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②‘</a:t>
            </a:r>
          </a:p>
        </p:txBody>
      </p:sp>
      <p:sp>
        <p:nvSpPr>
          <p:cNvPr id="21" name="テキスト ボックス 20">
            <a:extLst>
              <a:ext uri="{FF2B5EF4-FFF2-40B4-BE49-F238E27FC236}">
                <a16:creationId xmlns:a16="http://schemas.microsoft.com/office/drawing/2014/main" id="{568823BE-3335-B86E-5372-6069F0A49CA6}"/>
              </a:ext>
            </a:extLst>
          </p:cNvPr>
          <p:cNvSpPr txBox="1"/>
          <p:nvPr/>
        </p:nvSpPr>
        <p:spPr>
          <a:xfrm>
            <a:off x="156243" y="5152309"/>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③</a:t>
            </a:r>
          </a:p>
        </p:txBody>
      </p:sp>
      <p:sp>
        <p:nvSpPr>
          <p:cNvPr id="22" name="テキスト ボックス 21">
            <a:extLst>
              <a:ext uri="{FF2B5EF4-FFF2-40B4-BE49-F238E27FC236}">
                <a16:creationId xmlns:a16="http://schemas.microsoft.com/office/drawing/2014/main" id="{AE308CDB-3EAF-CC42-E867-F3A5E5EFA4ED}"/>
              </a:ext>
            </a:extLst>
          </p:cNvPr>
          <p:cNvSpPr txBox="1"/>
          <p:nvPr/>
        </p:nvSpPr>
        <p:spPr>
          <a:xfrm>
            <a:off x="2734429" y="5305444"/>
            <a:ext cx="551969" cy="369332"/>
          </a:xfrm>
          <a:prstGeom prst="rect">
            <a:avLst/>
          </a:prstGeom>
          <a:noFill/>
        </p:spPr>
        <p:txBody>
          <a:bodyPr wrap="square" rtlCol="0">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③‘</a:t>
            </a:r>
          </a:p>
        </p:txBody>
      </p:sp>
    </p:spTree>
    <p:extLst>
      <p:ext uri="{BB962C8B-B14F-4D97-AF65-F5344CB8AC3E}">
        <p14:creationId xmlns:p14="http://schemas.microsoft.com/office/powerpoint/2010/main" val="1240869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1B868-4704-7BF6-141C-FDC45C62ABA4}"/>
            </a:ext>
          </a:extLst>
        </p:cNvPr>
        <p:cNvGrpSpPr/>
        <p:nvPr/>
      </p:nvGrpSpPr>
      <p:grpSpPr>
        <a:xfrm>
          <a:off x="0" y="0"/>
          <a:ext cx="0" cy="0"/>
          <a:chOff x="0" y="0"/>
          <a:chExt cx="0" cy="0"/>
        </a:xfrm>
      </p:grpSpPr>
      <p:pic>
        <p:nvPicPr>
          <p:cNvPr id="17" name="図 16">
            <a:extLst>
              <a:ext uri="{FF2B5EF4-FFF2-40B4-BE49-F238E27FC236}">
                <a16:creationId xmlns:a16="http://schemas.microsoft.com/office/drawing/2014/main" id="{46CE79DF-819E-5923-4428-79DCFB870E1A}"/>
              </a:ext>
            </a:extLst>
          </p:cNvPr>
          <p:cNvPicPr>
            <a:picLocks noChangeAspect="1"/>
          </p:cNvPicPr>
          <p:nvPr/>
        </p:nvPicPr>
        <p:blipFill>
          <a:blip r:embed="rId2"/>
          <a:stretch>
            <a:fillRect/>
          </a:stretch>
        </p:blipFill>
        <p:spPr>
          <a:xfrm>
            <a:off x="550426" y="5424530"/>
            <a:ext cx="4742935" cy="1309399"/>
          </a:xfrm>
          <a:prstGeom prst="rect">
            <a:avLst/>
          </a:prstGeom>
          <a:ln w="19050">
            <a:solidFill>
              <a:schemeClr val="tx1"/>
            </a:solidFill>
          </a:ln>
        </p:spPr>
      </p:pic>
      <p:pic>
        <p:nvPicPr>
          <p:cNvPr id="14" name="図 13">
            <a:extLst>
              <a:ext uri="{FF2B5EF4-FFF2-40B4-BE49-F238E27FC236}">
                <a16:creationId xmlns:a16="http://schemas.microsoft.com/office/drawing/2014/main" id="{BB21E03C-F3A9-055C-8E55-8EC4AAB6507D}"/>
              </a:ext>
            </a:extLst>
          </p:cNvPr>
          <p:cNvPicPr>
            <a:picLocks noChangeAspect="1"/>
          </p:cNvPicPr>
          <p:nvPr/>
        </p:nvPicPr>
        <p:blipFill>
          <a:blip r:embed="rId3"/>
          <a:stretch>
            <a:fillRect/>
          </a:stretch>
        </p:blipFill>
        <p:spPr>
          <a:xfrm>
            <a:off x="550426" y="3622150"/>
            <a:ext cx="4742935" cy="1689744"/>
          </a:xfrm>
          <a:prstGeom prst="rect">
            <a:avLst/>
          </a:prstGeom>
          <a:ln w="19050">
            <a:solidFill>
              <a:schemeClr val="tx1"/>
            </a:solidFill>
          </a:ln>
        </p:spPr>
      </p:pic>
      <p:pic>
        <p:nvPicPr>
          <p:cNvPr id="3" name="図 2">
            <a:extLst>
              <a:ext uri="{FF2B5EF4-FFF2-40B4-BE49-F238E27FC236}">
                <a16:creationId xmlns:a16="http://schemas.microsoft.com/office/drawing/2014/main" id="{FCB26CCC-F086-EF8A-A7E9-465BE8A2838C}"/>
              </a:ext>
            </a:extLst>
          </p:cNvPr>
          <p:cNvPicPr>
            <a:picLocks noChangeAspect="1"/>
          </p:cNvPicPr>
          <p:nvPr/>
        </p:nvPicPr>
        <p:blipFill>
          <a:blip r:embed="rId4"/>
          <a:stretch>
            <a:fillRect/>
          </a:stretch>
        </p:blipFill>
        <p:spPr>
          <a:xfrm>
            <a:off x="550426" y="1254294"/>
            <a:ext cx="4742935" cy="2255220"/>
          </a:xfrm>
          <a:prstGeom prst="rect">
            <a:avLst/>
          </a:prstGeom>
          <a:ln w="19050">
            <a:solidFill>
              <a:schemeClr val="tx1"/>
            </a:solidFill>
          </a:ln>
        </p:spPr>
      </p:pic>
      <p:sp>
        <p:nvSpPr>
          <p:cNvPr id="29" name="正方形/長方形 28">
            <a:extLst>
              <a:ext uri="{FF2B5EF4-FFF2-40B4-BE49-F238E27FC236}">
                <a16:creationId xmlns:a16="http://schemas.microsoft.com/office/drawing/2014/main" id="{C33FCF59-2635-F773-128C-81AB043517B5}"/>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7E6DF914-1460-8F9E-D26F-62C1EC287B0F}"/>
              </a:ext>
            </a:extLst>
          </p:cNvPr>
          <p:cNvSpPr txBox="1"/>
          <p:nvPr/>
        </p:nvSpPr>
        <p:spPr>
          <a:xfrm>
            <a:off x="6323552" y="1982134"/>
            <a:ext cx="5712205" cy="3970318"/>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endParaRPr lang="en-US" altLang="ja-JP" sz="1400" dirty="0">
              <a:solidFill>
                <a:schemeClr val="tx1"/>
              </a:solidFill>
            </a:endParaRPr>
          </a:p>
          <a:p>
            <a:pPr marL="270000" indent="-270000"/>
            <a:r>
              <a:rPr lang="ja-JP" altLang="en-US" sz="1400" dirty="0"/>
              <a:t>① </a:t>
            </a:r>
            <a:r>
              <a:rPr lang="en-US" altLang="ja-JP" sz="1400" b="1" dirty="0">
                <a:solidFill>
                  <a:schemeClr val="tx1"/>
                </a:solidFill>
                <a:latin typeface="Meiryo UI"/>
                <a:ea typeface="Meiryo UI"/>
              </a:rPr>
              <a:t>2-</a:t>
            </a:r>
            <a:r>
              <a:rPr lang="ja-JP" altLang="en-US" sz="1400" b="1" dirty="0">
                <a:solidFill>
                  <a:schemeClr val="tx1"/>
                </a:solidFill>
                <a:latin typeface="Meiryo UI"/>
                <a:ea typeface="Meiryo UI"/>
              </a:rPr>
              <a:t>①</a:t>
            </a:r>
            <a:r>
              <a:rPr lang="en-US" altLang="ja-JP" sz="1400" b="1" dirty="0">
                <a:solidFill>
                  <a:schemeClr val="tx1"/>
                </a:solidFill>
                <a:latin typeface="Meiryo UI"/>
                <a:ea typeface="Meiryo UI"/>
              </a:rPr>
              <a:t>.</a:t>
            </a:r>
            <a:r>
              <a:rPr lang="ja-JP" altLang="en-US" sz="1400" b="1" dirty="0">
                <a:solidFill>
                  <a:schemeClr val="tx1"/>
                </a:solidFill>
                <a:latin typeface="Meiryo UI"/>
                <a:ea typeface="Meiryo UI"/>
              </a:rPr>
              <a:t>「パワーアップ型加点</a:t>
            </a:r>
            <a:r>
              <a:rPr lang="en-US" altLang="ja-JP" sz="1400" b="1" dirty="0">
                <a:solidFill>
                  <a:schemeClr val="tx1"/>
                </a:solidFill>
                <a:latin typeface="Meiryo UI"/>
                <a:ea typeface="Meiryo UI"/>
              </a:rPr>
              <a:t>(</a:t>
            </a:r>
            <a:r>
              <a:rPr lang="ja-JP" altLang="en-US" sz="1400" b="1" dirty="0">
                <a:solidFill>
                  <a:schemeClr val="tx1"/>
                </a:solidFill>
                <a:latin typeface="Meiryo UI"/>
                <a:ea typeface="Meiryo UI"/>
              </a:rPr>
              <a:t>地域資源型</a:t>
            </a:r>
            <a:r>
              <a:rPr lang="en-US" altLang="ja-JP" sz="1400" b="1" dirty="0">
                <a:solidFill>
                  <a:schemeClr val="tx1"/>
                </a:solidFill>
                <a:latin typeface="Meiryo UI"/>
                <a:ea typeface="Meiryo UI"/>
              </a:rPr>
              <a:t>)</a:t>
            </a:r>
            <a:r>
              <a:rPr lang="ja-JP" altLang="en-US" sz="1400" b="1" dirty="0">
                <a:solidFill>
                  <a:schemeClr val="tx1"/>
                </a:solidFill>
                <a:latin typeface="Meiryo UI"/>
                <a:ea typeface="Meiryo UI"/>
              </a:rPr>
              <a:t>」</a:t>
            </a:r>
            <a:r>
              <a:rPr lang="ja-JP" altLang="en-US" sz="1400" dirty="0">
                <a:solidFill>
                  <a:schemeClr val="tx1"/>
                </a:solidFill>
                <a:latin typeface="Meiryo UI"/>
                <a:ea typeface="Meiryo UI"/>
              </a:rPr>
              <a:t>を選択した場合</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solidFill>
                  <a:schemeClr val="accent1"/>
                </a:solidFill>
                <a:latin typeface="Meiryo UI"/>
                <a:ea typeface="Meiryo UI"/>
              </a:rPr>
              <a:t>①‘</a:t>
            </a:r>
            <a:r>
              <a:rPr lang="ja-JP" altLang="en-US" sz="1400" dirty="0">
                <a:solidFill>
                  <a:schemeClr val="tx1"/>
                </a:solidFill>
                <a:latin typeface="Meiryo UI"/>
                <a:ea typeface="Meiryo UI"/>
              </a:rPr>
              <a:t> 取組計画を入力してください。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t>②</a:t>
            </a:r>
            <a:r>
              <a:rPr lang="ja-JP" altLang="en-US" sz="1400" dirty="0">
                <a:solidFill>
                  <a:schemeClr val="tx1"/>
                </a:solidFill>
              </a:rPr>
              <a:t> </a:t>
            </a:r>
            <a:r>
              <a:rPr lang="en-US" altLang="ja-JP" sz="1400" b="1" dirty="0">
                <a:solidFill>
                  <a:schemeClr val="tx1"/>
                </a:solidFill>
                <a:latin typeface="Meiryo UI"/>
                <a:ea typeface="Meiryo UI"/>
              </a:rPr>
              <a:t>2-</a:t>
            </a:r>
            <a:r>
              <a:rPr lang="ja-JP" altLang="en-US" sz="1400" b="1" dirty="0">
                <a:solidFill>
                  <a:schemeClr val="tx1"/>
                </a:solidFill>
                <a:latin typeface="Meiryo UI"/>
                <a:ea typeface="Meiryo UI"/>
              </a:rPr>
              <a:t>②</a:t>
            </a:r>
            <a:r>
              <a:rPr lang="en-US" altLang="ja-JP" sz="1400" b="1" dirty="0">
                <a:solidFill>
                  <a:schemeClr val="tx1"/>
                </a:solidFill>
                <a:latin typeface="Meiryo UI"/>
                <a:ea typeface="Meiryo UI"/>
              </a:rPr>
              <a:t>.</a:t>
            </a:r>
            <a:r>
              <a:rPr lang="ja-JP" altLang="en-US" sz="1400" b="1" dirty="0">
                <a:solidFill>
                  <a:schemeClr val="tx1"/>
                </a:solidFill>
                <a:latin typeface="Meiryo UI"/>
                <a:ea typeface="Meiryo UI"/>
              </a:rPr>
              <a:t>「パワーアップ型加点</a:t>
            </a:r>
            <a:r>
              <a:rPr lang="en-US" altLang="ja-JP" sz="1400" b="1" dirty="0">
                <a:solidFill>
                  <a:schemeClr val="tx1"/>
                </a:solidFill>
                <a:latin typeface="Meiryo UI"/>
                <a:ea typeface="Meiryo UI"/>
              </a:rPr>
              <a:t>(</a:t>
            </a:r>
            <a:r>
              <a:rPr lang="ja-JP" altLang="en-US" sz="1400" b="1" dirty="0">
                <a:solidFill>
                  <a:schemeClr val="tx1"/>
                </a:solidFill>
                <a:latin typeface="Meiryo UI"/>
                <a:ea typeface="Meiryo UI"/>
              </a:rPr>
              <a:t>地域コミュニティ型</a:t>
            </a:r>
            <a:r>
              <a:rPr lang="en-US" altLang="ja-JP" sz="1400" b="1" dirty="0">
                <a:solidFill>
                  <a:schemeClr val="tx1"/>
                </a:solidFill>
                <a:latin typeface="Meiryo UI"/>
                <a:ea typeface="Meiryo UI"/>
              </a:rPr>
              <a:t>)</a:t>
            </a:r>
            <a:r>
              <a:rPr lang="ja-JP" altLang="en-US" sz="1400" b="1" dirty="0">
                <a:solidFill>
                  <a:schemeClr val="tx1"/>
                </a:solidFill>
                <a:latin typeface="Meiryo UI"/>
                <a:ea typeface="Meiryo UI"/>
              </a:rPr>
              <a:t>」</a:t>
            </a:r>
            <a:r>
              <a:rPr lang="ja-JP" altLang="en-US" sz="1400" dirty="0">
                <a:solidFill>
                  <a:schemeClr val="tx1"/>
                </a:solidFill>
                <a:latin typeface="Meiryo UI"/>
                <a:ea typeface="Meiryo UI"/>
              </a:rPr>
              <a:t>を選択した場合</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solidFill>
                  <a:schemeClr val="accent1"/>
                </a:solidFill>
                <a:latin typeface="Meiryo UI"/>
                <a:ea typeface="Meiryo UI"/>
              </a:rPr>
              <a:t>②‘ </a:t>
            </a:r>
            <a:r>
              <a:rPr lang="ja-JP" altLang="en-US" sz="1400" dirty="0">
                <a:solidFill>
                  <a:schemeClr val="tx1"/>
                </a:solidFill>
                <a:latin typeface="Meiryo UI"/>
                <a:ea typeface="Meiryo UI"/>
              </a:rPr>
              <a:t>取組計画を入力してください。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latin typeface="Meiryo UI"/>
                <a:ea typeface="Meiryo UI"/>
              </a:rPr>
              <a:t>③</a:t>
            </a:r>
            <a:r>
              <a:rPr lang="ja-JP" altLang="en-US" sz="1400" dirty="0">
                <a:solidFill>
                  <a:schemeClr val="tx1"/>
                </a:solidFill>
                <a:latin typeface="Meiryo UI"/>
                <a:ea typeface="Meiryo UI"/>
              </a:rPr>
              <a:t> </a:t>
            </a:r>
            <a:r>
              <a:rPr lang="en-US" altLang="ja-JP" sz="1400" b="1" dirty="0">
                <a:solidFill>
                  <a:schemeClr val="tx1"/>
                </a:solidFill>
                <a:latin typeface="Meiryo UI"/>
                <a:ea typeface="Meiryo UI"/>
              </a:rPr>
              <a:t>3.</a:t>
            </a:r>
            <a:r>
              <a:rPr lang="ja-JP" altLang="en-US" sz="1400" b="1" dirty="0">
                <a:solidFill>
                  <a:schemeClr val="tx1"/>
                </a:solidFill>
                <a:latin typeface="Meiryo UI"/>
                <a:ea typeface="Meiryo UI"/>
              </a:rPr>
              <a:t>「経営力向上計画加点」</a:t>
            </a:r>
            <a:r>
              <a:rPr lang="ja-JP" altLang="en-US" sz="1400" dirty="0">
                <a:solidFill>
                  <a:schemeClr val="tx1"/>
                </a:solidFill>
                <a:latin typeface="Meiryo UI"/>
                <a:ea typeface="Meiryo UI"/>
              </a:rPr>
              <a:t>を選択した場合</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solidFill>
                  <a:schemeClr val="accent1"/>
                </a:solidFill>
                <a:latin typeface="Meiryo UI"/>
                <a:ea typeface="Meiryo UI"/>
              </a:rPr>
              <a:t>③‘ </a:t>
            </a:r>
            <a:r>
              <a:rPr lang="ja-JP" altLang="en-US" sz="1400" dirty="0">
                <a:solidFill>
                  <a:schemeClr val="tx1"/>
                </a:solidFill>
                <a:latin typeface="Meiryo UI"/>
                <a:ea typeface="Meiryo UI"/>
              </a:rPr>
              <a:t>認定書の写しを添付してください。</a:t>
            </a:r>
            <a:endParaRPr lang="en-US" altLang="ja-JP" sz="1400" dirty="0">
              <a:solidFill>
                <a:schemeClr val="tx1"/>
              </a:solidFill>
              <a:latin typeface="Meiryo UI"/>
              <a:ea typeface="Meiryo UI"/>
            </a:endParaRPr>
          </a:p>
          <a:p>
            <a:pPr marL="270000" indent="-270000"/>
            <a:r>
              <a:rPr lang="ja-JP" altLang="en-US" sz="1400" dirty="0">
                <a:solidFill>
                  <a:schemeClr val="tx1"/>
                </a:solidFill>
                <a:latin typeface="Meiryo UI"/>
                <a:ea typeface="Meiryo UI"/>
              </a:rPr>
              <a:t>　　</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ファイル名は「経営力向上計画認定書（事業者名）」としてください。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endParaRPr>
          </a:p>
          <a:p>
            <a:pPr marL="270000" indent="-270000"/>
            <a:r>
              <a:rPr lang="ja-JP" altLang="en-US" sz="1400" dirty="0">
                <a:solidFill>
                  <a:schemeClr val="tx1"/>
                </a:solidFill>
              </a:rPr>
              <a:t>④　</a:t>
            </a:r>
            <a:r>
              <a:rPr lang="en-US" altLang="ja-JP" sz="1400" dirty="0">
                <a:solidFill>
                  <a:schemeClr val="tx1"/>
                </a:solidFill>
              </a:rPr>
              <a:t>5.</a:t>
            </a:r>
            <a:r>
              <a:rPr lang="ja-JP" altLang="en-US" sz="1400" dirty="0">
                <a:solidFill>
                  <a:schemeClr val="tx1"/>
                </a:solidFill>
              </a:rPr>
              <a:t>「過疎地域加点」、</a:t>
            </a:r>
            <a:r>
              <a:rPr lang="en-US" altLang="ja-JP" sz="1400" dirty="0">
                <a:solidFill>
                  <a:schemeClr val="tx1"/>
                </a:solidFill>
              </a:rPr>
              <a:t>6.</a:t>
            </a:r>
            <a:r>
              <a:rPr lang="ja-JP" altLang="en-US" sz="1400" dirty="0">
                <a:solidFill>
                  <a:schemeClr val="tx1"/>
                </a:solidFill>
              </a:rPr>
              <a:t>「一般事業主行動計画策定加点」の場合、追加の設問や必要な添付ファイルは表示されません。</a:t>
            </a:r>
            <a:endParaRPr lang="en-US" altLang="ja-JP" sz="1400" dirty="0">
              <a:solidFill>
                <a:schemeClr val="tx1"/>
              </a:solidFill>
            </a:endParaRPr>
          </a:p>
          <a:p>
            <a:pPr marL="270000" indent="-270000"/>
            <a:r>
              <a:rPr lang="ja-JP" altLang="en-US" sz="1400" dirty="0">
                <a:solidFill>
                  <a:schemeClr val="tx1"/>
                </a:solidFill>
              </a:rPr>
              <a:t>　　</a:t>
            </a:r>
            <a:r>
              <a:rPr lang="en-US" altLang="ja-JP" sz="1400" dirty="0">
                <a:solidFill>
                  <a:schemeClr val="tx1"/>
                </a:solidFill>
              </a:rPr>
              <a:t> 1.</a:t>
            </a:r>
            <a:r>
              <a:rPr lang="ja-JP" altLang="en-US" sz="1400" dirty="0">
                <a:solidFill>
                  <a:schemeClr val="tx1"/>
                </a:solidFill>
              </a:rPr>
              <a:t>「賃上げ加点」については、</a:t>
            </a:r>
            <a:r>
              <a:rPr lang="en-US" altLang="ja-JP" sz="1400" b="1" u="sng" dirty="0">
                <a:latin typeface="Meiryo UI"/>
                <a:ea typeface="Meiryo UI"/>
              </a:rPr>
              <a:t>P.32</a:t>
            </a:r>
            <a:r>
              <a:rPr lang="ja-JP" altLang="en-US" sz="1400" dirty="0">
                <a:solidFill>
                  <a:schemeClr val="tx1"/>
                </a:solidFill>
                <a:latin typeface="Meiryo UI"/>
                <a:ea typeface="Meiryo UI"/>
              </a:rPr>
              <a:t>をご参照ください。</a:t>
            </a:r>
            <a:endParaRPr lang="en-US" altLang="ja-JP" sz="1400" dirty="0">
              <a:solidFill>
                <a:schemeClr val="tx1"/>
              </a:solidFill>
            </a:endParaRPr>
          </a:p>
          <a:p>
            <a:pPr marL="354013" indent="-354013"/>
            <a:r>
              <a:rPr lang="ja-JP" altLang="en-US" sz="1400" dirty="0">
                <a:solidFill>
                  <a:schemeClr val="tx1"/>
                </a:solidFill>
                <a:latin typeface="Meiryo UI"/>
                <a:ea typeface="Meiryo UI"/>
              </a:rPr>
              <a:t>　　 </a:t>
            </a:r>
            <a:r>
              <a:rPr lang="en-US" altLang="ja-JP" sz="1400" dirty="0">
                <a:solidFill>
                  <a:schemeClr val="tx1"/>
                </a:solidFill>
                <a:latin typeface="Meiryo UI"/>
                <a:ea typeface="Meiryo UI"/>
              </a:rPr>
              <a:t>4.</a:t>
            </a:r>
            <a:r>
              <a:rPr lang="ja-JP" altLang="en-US" sz="1400" dirty="0">
                <a:solidFill>
                  <a:schemeClr val="tx1"/>
                </a:solidFill>
                <a:latin typeface="Meiryo UI"/>
                <a:ea typeface="Meiryo UI"/>
              </a:rPr>
              <a:t>「事業継続加点」については、</a:t>
            </a:r>
            <a:r>
              <a:rPr lang="en-US" altLang="ja-JP" sz="1400" b="1" u="sng" dirty="0">
                <a:latin typeface="Meiryo UI"/>
                <a:ea typeface="Meiryo UI"/>
              </a:rPr>
              <a:t>P.28</a:t>
            </a:r>
            <a:r>
              <a:rPr lang="ja-JP" altLang="en-US" sz="1400" dirty="0">
                <a:solidFill>
                  <a:schemeClr val="tx1"/>
                </a:solidFill>
                <a:latin typeface="Meiryo UI"/>
                <a:ea typeface="Meiryo UI"/>
              </a:rPr>
              <a:t>をご参照ください。</a:t>
            </a:r>
            <a:endParaRPr lang="en-US" altLang="ja-JP" sz="1400" dirty="0">
              <a:solidFill>
                <a:schemeClr val="tx1"/>
              </a:solidFill>
              <a:latin typeface="Meiryo UI"/>
              <a:ea typeface="Meiryo UI"/>
            </a:endParaRPr>
          </a:p>
        </p:txBody>
      </p:sp>
      <p:sp>
        <p:nvSpPr>
          <p:cNvPr id="11" name="テキスト ボックス 10">
            <a:extLst>
              <a:ext uri="{FF2B5EF4-FFF2-40B4-BE49-F238E27FC236}">
                <a16:creationId xmlns:a16="http://schemas.microsoft.com/office/drawing/2014/main" id="{6A109567-B1E2-CE3E-EB71-A22E83BFD5B1}"/>
              </a:ext>
            </a:extLst>
          </p:cNvPr>
          <p:cNvSpPr txBox="1"/>
          <p:nvPr/>
        </p:nvSpPr>
        <p:spPr>
          <a:xfrm>
            <a:off x="156243" y="1544535"/>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
        <p:nvSpPr>
          <p:cNvPr id="4" name="テキスト プレースホルダ 38">
            <a:extLst>
              <a:ext uri="{FF2B5EF4-FFF2-40B4-BE49-F238E27FC236}">
                <a16:creationId xmlns:a16="http://schemas.microsoft.com/office/drawing/2014/main" id="{E3723C8A-9882-E79D-6827-FB82E669FDA0}"/>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nchor="t">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latin typeface="Meiryo UI"/>
                <a:ea typeface="Meiryo UI"/>
                <a:cs typeface="メイリオ" panose="020B0604030504040204" pitchFamily="50" charset="-128"/>
              </a:rPr>
              <a:t>希望する枠及び加点項目（政策加点の付与）</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A7B39F2F-EABF-C579-1A91-3A9CA8EC30BD}"/>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政策加点に関する画面です。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必要事項について選択・入力してください。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FFCDC516-B803-6273-2413-F133630A139B}"/>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0B6AF4B2-811C-9E59-2502-3E0588B1228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5" name="テキスト ボックス 14">
            <a:extLst>
              <a:ext uri="{FF2B5EF4-FFF2-40B4-BE49-F238E27FC236}">
                <a16:creationId xmlns:a16="http://schemas.microsoft.com/office/drawing/2014/main" id="{C75D2739-7168-C12D-ED6F-FDFA207F31C7}"/>
              </a:ext>
            </a:extLst>
          </p:cNvPr>
          <p:cNvSpPr txBox="1"/>
          <p:nvPr/>
        </p:nvSpPr>
        <p:spPr>
          <a:xfrm>
            <a:off x="1417347" y="2471484"/>
            <a:ext cx="480251" cy="369332"/>
          </a:xfrm>
          <a:prstGeom prst="rect">
            <a:avLst/>
          </a:prstGeom>
          <a:noFill/>
        </p:spPr>
        <p:txBody>
          <a:bodyPr wrap="square" rtlCol="0">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①‘</a:t>
            </a:r>
          </a:p>
        </p:txBody>
      </p:sp>
      <p:sp>
        <p:nvSpPr>
          <p:cNvPr id="18" name="テキスト ボックス 17">
            <a:extLst>
              <a:ext uri="{FF2B5EF4-FFF2-40B4-BE49-F238E27FC236}">
                <a16:creationId xmlns:a16="http://schemas.microsoft.com/office/drawing/2014/main" id="{41BD9C5B-BFA7-6BBA-98A5-B38256C34488}"/>
              </a:ext>
            </a:extLst>
          </p:cNvPr>
          <p:cNvSpPr txBox="1"/>
          <p:nvPr/>
        </p:nvSpPr>
        <p:spPr>
          <a:xfrm>
            <a:off x="156243" y="3498088"/>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②</a:t>
            </a:r>
          </a:p>
        </p:txBody>
      </p:sp>
      <p:sp>
        <p:nvSpPr>
          <p:cNvPr id="19" name="テキスト ボックス 18">
            <a:extLst>
              <a:ext uri="{FF2B5EF4-FFF2-40B4-BE49-F238E27FC236}">
                <a16:creationId xmlns:a16="http://schemas.microsoft.com/office/drawing/2014/main" id="{4E539F30-E14D-AA79-0131-CD6CAACCA1E0}"/>
              </a:ext>
            </a:extLst>
          </p:cNvPr>
          <p:cNvSpPr txBox="1"/>
          <p:nvPr/>
        </p:nvSpPr>
        <p:spPr>
          <a:xfrm>
            <a:off x="1408382" y="4254716"/>
            <a:ext cx="489216" cy="369332"/>
          </a:xfrm>
          <a:prstGeom prst="rect">
            <a:avLst/>
          </a:prstGeom>
          <a:noFill/>
        </p:spPr>
        <p:txBody>
          <a:bodyPr wrap="square" rtlCol="0">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②‘</a:t>
            </a:r>
          </a:p>
        </p:txBody>
      </p:sp>
      <p:sp>
        <p:nvSpPr>
          <p:cNvPr id="20" name="テキスト ボックス 19">
            <a:extLst>
              <a:ext uri="{FF2B5EF4-FFF2-40B4-BE49-F238E27FC236}">
                <a16:creationId xmlns:a16="http://schemas.microsoft.com/office/drawing/2014/main" id="{E3EC1862-65D7-B4F6-615F-BEE3EDF76BAA}"/>
              </a:ext>
            </a:extLst>
          </p:cNvPr>
          <p:cNvSpPr txBox="1"/>
          <p:nvPr/>
        </p:nvSpPr>
        <p:spPr>
          <a:xfrm>
            <a:off x="156243" y="5303160"/>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③</a:t>
            </a:r>
          </a:p>
        </p:txBody>
      </p:sp>
      <p:sp>
        <p:nvSpPr>
          <p:cNvPr id="21" name="テキスト ボックス 20">
            <a:extLst>
              <a:ext uri="{FF2B5EF4-FFF2-40B4-BE49-F238E27FC236}">
                <a16:creationId xmlns:a16="http://schemas.microsoft.com/office/drawing/2014/main" id="{515EC4E9-66D7-A7AB-7B9B-9C5B12299227}"/>
              </a:ext>
            </a:extLst>
          </p:cNvPr>
          <p:cNvSpPr txBox="1"/>
          <p:nvPr/>
        </p:nvSpPr>
        <p:spPr>
          <a:xfrm>
            <a:off x="1422350" y="5894563"/>
            <a:ext cx="498181" cy="369332"/>
          </a:xfrm>
          <a:prstGeom prst="rect">
            <a:avLst/>
          </a:prstGeom>
          <a:noFill/>
        </p:spPr>
        <p:txBody>
          <a:bodyPr wrap="square" rtlCol="0">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③‘</a:t>
            </a:r>
          </a:p>
        </p:txBody>
      </p:sp>
    </p:spTree>
    <p:extLst>
      <p:ext uri="{BB962C8B-B14F-4D97-AF65-F5344CB8AC3E}">
        <p14:creationId xmlns:p14="http://schemas.microsoft.com/office/powerpoint/2010/main" val="395069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040C8-5D1A-90A4-358B-8C07BF4D9E76}"/>
            </a:ext>
          </a:extLst>
        </p:cNvPr>
        <p:cNvGrpSpPr/>
        <p:nvPr/>
      </p:nvGrpSpPr>
      <p:grpSpPr>
        <a:xfrm>
          <a:off x="0" y="0"/>
          <a:ext cx="0" cy="0"/>
          <a:chOff x="0" y="0"/>
          <a:chExt cx="0" cy="0"/>
        </a:xfrm>
      </p:grpSpPr>
      <p:pic>
        <p:nvPicPr>
          <p:cNvPr id="12" name="図 11">
            <a:extLst>
              <a:ext uri="{FF2B5EF4-FFF2-40B4-BE49-F238E27FC236}">
                <a16:creationId xmlns:a16="http://schemas.microsoft.com/office/drawing/2014/main" id="{92BDBABA-3C52-6770-DA8D-9F778B10CF24}"/>
              </a:ext>
            </a:extLst>
          </p:cNvPr>
          <p:cNvPicPr>
            <a:picLocks noChangeAspect="1"/>
          </p:cNvPicPr>
          <p:nvPr/>
        </p:nvPicPr>
        <p:blipFill>
          <a:blip r:embed="rId2"/>
          <a:stretch>
            <a:fillRect/>
          </a:stretch>
        </p:blipFill>
        <p:spPr>
          <a:xfrm>
            <a:off x="436870" y="1186867"/>
            <a:ext cx="5162815" cy="5607338"/>
          </a:xfrm>
          <a:prstGeom prst="rect">
            <a:avLst/>
          </a:prstGeom>
        </p:spPr>
      </p:pic>
      <p:sp>
        <p:nvSpPr>
          <p:cNvPr id="29" name="正方形/長方形 28">
            <a:extLst>
              <a:ext uri="{FF2B5EF4-FFF2-40B4-BE49-F238E27FC236}">
                <a16:creationId xmlns:a16="http://schemas.microsoft.com/office/drawing/2014/main" id="{57B943B5-37AC-E8D1-0891-73AB9A886E01}"/>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5A5D2A4D-2E93-5749-D310-C0BB60F6C0C5}"/>
              </a:ext>
            </a:extLst>
          </p:cNvPr>
          <p:cNvSpPr txBox="1"/>
          <p:nvPr/>
        </p:nvSpPr>
        <p:spPr>
          <a:xfrm>
            <a:off x="6323552" y="1652523"/>
            <a:ext cx="5537905" cy="5047536"/>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pPr marL="270000" indent="-270000"/>
            <a:r>
              <a:rPr lang="ja-JP" altLang="en-US" sz="1400" dirty="0"/>
              <a:t>①</a:t>
            </a:r>
            <a:r>
              <a:rPr lang="ja-JP" altLang="en-US" sz="1400" dirty="0">
                <a:solidFill>
                  <a:schemeClr val="tx1"/>
                </a:solidFill>
              </a:rPr>
              <a:t> </a:t>
            </a:r>
            <a:r>
              <a:rPr lang="en-US" altLang="ja-JP" sz="1400" b="1" dirty="0">
                <a:solidFill>
                  <a:schemeClr val="tx1"/>
                </a:solidFill>
                <a:latin typeface="Meiryo UI"/>
                <a:ea typeface="Meiryo UI"/>
              </a:rPr>
              <a:t>4.</a:t>
            </a:r>
            <a:r>
              <a:rPr lang="ja-JP" altLang="en-US" sz="1400" b="1" dirty="0">
                <a:solidFill>
                  <a:schemeClr val="tx1"/>
                </a:solidFill>
                <a:latin typeface="Meiryo UI"/>
                <a:ea typeface="Meiryo UI"/>
              </a:rPr>
              <a:t>「事業承継加点」</a:t>
            </a:r>
            <a:r>
              <a:rPr lang="ja-JP" altLang="en-US" sz="1400" dirty="0">
                <a:solidFill>
                  <a:schemeClr val="tx1"/>
                </a:solidFill>
                <a:latin typeface="Meiryo UI"/>
                <a:ea typeface="Meiryo UI"/>
              </a:rPr>
              <a:t>を選択した場合</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latin typeface="Meiryo UI"/>
                <a:ea typeface="Meiryo UI"/>
              </a:rPr>
              <a:t>②</a:t>
            </a:r>
            <a:r>
              <a:rPr lang="ja-JP" altLang="en-US" sz="1400" dirty="0">
                <a:solidFill>
                  <a:schemeClr val="tx1"/>
                </a:solidFill>
                <a:latin typeface="Meiryo UI"/>
                <a:ea typeface="Meiryo UI"/>
              </a:rPr>
              <a:t> 補助事業を中心になって行う者の氏名を入力してください。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latin typeface="Meiryo UI"/>
                <a:ea typeface="Meiryo UI"/>
              </a:rPr>
              <a:t>③ </a:t>
            </a:r>
            <a:r>
              <a:rPr lang="ja-JP" altLang="en-US" sz="1400" dirty="0">
                <a:solidFill>
                  <a:schemeClr val="tx1"/>
                </a:solidFill>
                <a:latin typeface="Meiryo UI"/>
                <a:ea typeface="Meiryo UI"/>
              </a:rPr>
              <a:t>「後継者候補」の氏名と同一の者か選択してください。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latin typeface="Meiryo UI"/>
                <a:ea typeface="Meiryo UI"/>
              </a:rPr>
              <a:t>④</a:t>
            </a:r>
            <a:r>
              <a:rPr lang="ja-JP" altLang="en-US" sz="1400" dirty="0">
                <a:solidFill>
                  <a:schemeClr val="tx1"/>
                </a:solidFill>
                <a:latin typeface="Meiryo UI"/>
                <a:ea typeface="Meiryo UI"/>
              </a:rPr>
              <a:t> 代表者との関係を選択してください。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latin typeface="Meiryo UI"/>
                <a:ea typeface="Meiryo UI"/>
              </a:rPr>
              <a:t>⑤</a:t>
            </a:r>
            <a:r>
              <a:rPr lang="ja-JP" altLang="en-US" sz="1400" dirty="0">
                <a:solidFill>
                  <a:schemeClr val="tx1"/>
                </a:solidFill>
                <a:latin typeface="Meiryo UI"/>
                <a:ea typeface="Meiryo UI"/>
              </a:rPr>
              <a:t> 事業承継の目標時期を選択してください。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latin typeface="Meiryo UI"/>
                <a:ea typeface="Meiryo UI"/>
              </a:rPr>
              <a:t>⑥</a:t>
            </a:r>
            <a:r>
              <a:rPr lang="ja-JP" altLang="en-US" sz="1400" dirty="0">
                <a:solidFill>
                  <a:schemeClr val="tx1"/>
                </a:solidFill>
                <a:latin typeface="Meiryo UI"/>
                <a:ea typeface="Meiryo UI"/>
              </a:rPr>
              <a:t> 事業承継内容</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予定</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を選択してください。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latin typeface="Meiryo UI"/>
                <a:ea typeface="Meiryo UI"/>
              </a:rPr>
              <a:t>⑦ </a:t>
            </a:r>
            <a:r>
              <a:rPr lang="ja-JP" altLang="en-US" sz="1400" dirty="0">
                <a:solidFill>
                  <a:schemeClr val="tx1"/>
                </a:solidFill>
                <a:latin typeface="Meiryo UI"/>
                <a:ea typeface="Meiryo UI"/>
              </a:rPr>
              <a:t>事業承継先</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予定</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を選択してください。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latin typeface="Meiryo UI"/>
                <a:ea typeface="Meiryo UI"/>
              </a:rPr>
              <a:t>⑧</a:t>
            </a:r>
            <a:r>
              <a:rPr lang="ja-JP" altLang="en-US" sz="1400" dirty="0">
                <a:solidFill>
                  <a:schemeClr val="tx1"/>
                </a:solidFill>
                <a:latin typeface="Meiryo UI"/>
                <a:ea typeface="Meiryo UI"/>
              </a:rPr>
              <a:t> 「代表者の生年月日が確認できる公的書類」の写しを添付してください。</a:t>
            </a:r>
            <a:endParaRPr lang="en-US" altLang="ja-JP" sz="1400" dirty="0">
              <a:solidFill>
                <a:schemeClr val="tx1"/>
              </a:solidFill>
              <a:latin typeface="Meiryo UI"/>
              <a:ea typeface="Meiryo UI"/>
            </a:endParaRPr>
          </a:p>
          <a:p>
            <a:pPr marL="270000" indent="-270000"/>
            <a:r>
              <a:rPr lang="ja-JP" altLang="en-US" sz="1400" dirty="0">
                <a:solidFill>
                  <a:schemeClr val="tx1"/>
                </a:solidFill>
                <a:latin typeface="Meiryo UI"/>
                <a:ea typeface="Meiryo UI"/>
              </a:rPr>
              <a:t>　　</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ファイル名は「代表者生年月日（事業者名）」としてください。</a:t>
            </a:r>
            <a:endParaRPr lang="en-US" altLang="ja-JP" sz="1400" dirty="0">
              <a:solidFill>
                <a:schemeClr val="tx1"/>
              </a:solidFill>
              <a:latin typeface="Meiryo UI"/>
              <a:ea typeface="Meiryo UI"/>
            </a:endParaRPr>
          </a:p>
          <a:p>
            <a:pPr marL="270000" indent="-270000"/>
            <a:endParaRPr lang="en-US" altLang="ja-JP" sz="1400" dirty="0">
              <a:latin typeface="Meiryo UI"/>
              <a:ea typeface="Meiryo UI"/>
            </a:endParaRPr>
          </a:p>
          <a:p>
            <a:pPr marL="270000" indent="-270000"/>
            <a:r>
              <a:rPr lang="ja-JP" altLang="en-US" sz="1400" dirty="0">
                <a:latin typeface="Meiryo UI"/>
                <a:ea typeface="Meiryo UI"/>
              </a:rPr>
              <a:t>⑨</a:t>
            </a:r>
            <a:r>
              <a:rPr lang="ja-JP" altLang="en-US" sz="1400" dirty="0">
                <a:solidFill>
                  <a:schemeClr val="tx1"/>
                </a:solidFill>
                <a:latin typeface="Meiryo UI"/>
                <a:ea typeface="Meiryo UI"/>
              </a:rPr>
              <a:t> 家族専従者の確認を選択してください。</a:t>
            </a:r>
            <a:endParaRPr lang="en-US" altLang="ja-JP" sz="1400" dirty="0">
              <a:solidFill>
                <a:schemeClr val="tx1"/>
              </a:solidFill>
              <a:latin typeface="Meiryo UI"/>
              <a:ea typeface="Meiryo UI"/>
            </a:endParaRPr>
          </a:p>
          <a:p>
            <a:pPr indent="-270000"/>
            <a:r>
              <a:rPr lang="ja-JP" altLang="en-US" dirty="0">
                <a:solidFill>
                  <a:schemeClr val="tx1"/>
                </a:solidFill>
                <a:latin typeface="Meiryo UI"/>
                <a:ea typeface="Meiryo UI"/>
              </a:rPr>
              <a:t>「いいえ」の場合、または「はい」を選択して「確定申告書または青色申告決算書」における専従者の確認が「いいえ」の場合は、「後継者候補の実在確認書類」の写しを添付してください。</a:t>
            </a:r>
            <a:endParaRPr lang="en-US" altLang="ja-JP" dirty="0">
              <a:solidFill>
                <a:schemeClr val="tx1"/>
              </a:solidFill>
              <a:latin typeface="Meiryo UI"/>
              <a:ea typeface="Meiryo UI"/>
            </a:endParaRPr>
          </a:p>
          <a:p>
            <a:pPr marL="270000" indent="-270000"/>
            <a:r>
              <a:rPr lang="ja-JP" altLang="en-US" sz="1200" dirty="0">
                <a:solidFill>
                  <a:schemeClr val="tx1"/>
                </a:solidFill>
                <a:latin typeface="Meiryo UI"/>
                <a:ea typeface="Meiryo UI"/>
              </a:rPr>
              <a:t>　</a:t>
            </a:r>
            <a:r>
              <a:rPr lang="en-US" altLang="ja-JP" dirty="0">
                <a:solidFill>
                  <a:schemeClr val="tx1"/>
                </a:solidFill>
                <a:latin typeface="Meiryo UI"/>
                <a:ea typeface="Meiryo UI"/>
              </a:rPr>
              <a:t>※</a:t>
            </a:r>
            <a:r>
              <a:rPr lang="ja-JP" altLang="en-US" dirty="0">
                <a:solidFill>
                  <a:schemeClr val="tx1"/>
                </a:solidFill>
                <a:latin typeface="Meiryo UI"/>
                <a:ea typeface="Meiryo UI"/>
              </a:rPr>
              <a:t>ファイル名は「</a:t>
            </a:r>
            <a:r>
              <a:rPr lang="zh-TW" altLang="en-US" dirty="0">
                <a:solidFill>
                  <a:schemeClr val="tx1"/>
                </a:solidFill>
                <a:latin typeface="Meiryo UI"/>
                <a:ea typeface="Meiryo UI"/>
              </a:rPr>
              <a:t>後継者実在確認書類（事業者名）</a:t>
            </a:r>
            <a:r>
              <a:rPr lang="ja-JP" altLang="en-US" dirty="0">
                <a:solidFill>
                  <a:schemeClr val="tx1"/>
                </a:solidFill>
                <a:latin typeface="Meiryo UI"/>
                <a:ea typeface="Meiryo UI"/>
              </a:rPr>
              <a:t>」としてください。</a:t>
            </a:r>
            <a:endParaRPr lang="en-US" altLang="ja-JP" dirty="0">
              <a:solidFill>
                <a:schemeClr val="tx1"/>
              </a:solidFill>
              <a:latin typeface="Meiryo UI"/>
              <a:ea typeface="Meiryo UI"/>
            </a:endParaRPr>
          </a:p>
          <a:p>
            <a:pPr marL="270000" indent="-270000"/>
            <a:endParaRPr lang="en-US" altLang="ja-JP" sz="1400" dirty="0">
              <a:solidFill>
                <a:schemeClr val="tx1"/>
              </a:solidFill>
            </a:endParaRPr>
          </a:p>
        </p:txBody>
      </p:sp>
      <p:sp>
        <p:nvSpPr>
          <p:cNvPr id="2" name="テキスト ボックス 1">
            <a:extLst>
              <a:ext uri="{FF2B5EF4-FFF2-40B4-BE49-F238E27FC236}">
                <a16:creationId xmlns:a16="http://schemas.microsoft.com/office/drawing/2014/main" id="{B8AB83BB-5D73-9184-FCD9-72D38A36484B}"/>
              </a:ext>
            </a:extLst>
          </p:cNvPr>
          <p:cNvSpPr txBox="1"/>
          <p:nvPr/>
        </p:nvSpPr>
        <p:spPr>
          <a:xfrm>
            <a:off x="168625" y="2899372"/>
            <a:ext cx="184731"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②</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4" name="テキスト プレースホルダ 38">
            <a:extLst>
              <a:ext uri="{FF2B5EF4-FFF2-40B4-BE49-F238E27FC236}">
                <a16:creationId xmlns:a16="http://schemas.microsoft.com/office/drawing/2014/main" id="{1B814B85-776A-453E-FD1A-B869D5AF03A9}"/>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nchor="t">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latin typeface="Meiryo UI"/>
                <a:ea typeface="Meiryo UI"/>
                <a:cs typeface="メイリオ" panose="020B0604030504040204" pitchFamily="50" charset="-128"/>
              </a:rPr>
              <a:t>希望する枠及び加点項目（政策加点の付与）</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C1AEC589-5F04-DBD9-3B74-AE1045656924}"/>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政策加点に関する画面です。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必要事項について選択・入力してください。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83AE6F9E-E6D5-A91D-0CBE-151CAE21E217}"/>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E0AF81B9-15B7-8879-AB40-8A3F3B54CD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6" name="テキスト ボックス 1">
            <a:extLst>
              <a:ext uri="{FF2B5EF4-FFF2-40B4-BE49-F238E27FC236}">
                <a16:creationId xmlns:a16="http://schemas.microsoft.com/office/drawing/2014/main" id="{D58A65DA-7CBF-B45C-A231-9CF68AAD5FF2}"/>
              </a:ext>
            </a:extLst>
          </p:cNvPr>
          <p:cNvSpPr txBox="1"/>
          <p:nvPr/>
        </p:nvSpPr>
        <p:spPr>
          <a:xfrm>
            <a:off x="168625" y="3334155"/>
            <a:ext cx="184731" cy="369332"/>
          </a:xfrm>
          <a:prstGeom prst="rect">
            <a:avLst/>
          </a:prstGeom>
          <a:noFill/>
        </p:spPr>
        <p:txBody>
          <a:bodyPr wrap="square" lIns="91440" tIns="45720" rIns="91440" bIns="45720" rtlCol="0" anchor="t">
            <a:spAutoFit/>
          </a:bodyPr>
          <a:lstStyle/>
          <a:p>
            <a:r>
              <a:rPr lang="ja-JP" altLang="en-US" dirty="0">
                <a:solidFill>
                  <a:srgbClr val="FF0000"/>
                </a:solidFill>
                <a:latin typeface="Meiryo UI" panose="020B0604030504040204" pitchFamily="50" charset="-128"/>
                <a:ea typeface="Meiryo UI" panose="020B0604030504040204" pitchFamily="50" charset="-128"/>
              </a:rPr>
              <a:t>③</a:t>
            </a:r>
          </a:p>
        </p:txBody>
      </p:sp>
      <p:sp>
        <p:nvSpPr>
          <p:cNvPr id="13" name="テキスト ボックス 1">
            <a:extLst>
              <a:ext uri="{FF2B5EF4-FFF2-40B4-BE49-F238E27FC236}">
                <a16:creationId xmlns:a16="http://schemas.microsoft.com/office/drawing/2014/main" id="{0211DBD7-D5FA-5BAA-1BCA-ED0F62B78D33}"/>
              </a:ext>
            </a:extLst>
          </p:cNvPr>
          <p:cNvSpPr txBox="1"/>
          <p:nvPr/>
        </p:nvSpPr>
        <p:spPr>
          <a:xfrm>
            <a:off x="168625" y="3769035"/>
            <a:ext cx="184731" cy="369332"/>
          </a:xfrm>
          <a:prstGeom prst="rect">
            <a:avLst/>
          </a:prstGeom>
          <a:noFill/>
        </p:spPr>
        <p:txBody>
          <a:bodyPr wrap="square" lIns="91440" tIns="45720" rIns="91440" bIns="45720" rtlCol="0" anchor="t">
            <a:spAutoFit/>
          </a:bodyPr>
          <a:lstStyle/>
          <a:p>
            <a:r>
              <a:rPr lang="ja-JP" altLang="en-US">
                <a:solidFill>
                  <a:srgbClr val="FF0000"/>
                </a:solidFill>
                <a:latin typeface="Meiryo UI" panose="020B0604030504040204" pitchFamily="50" charset="-128"/>
                <a:ea typeface="Meiryo UI" panose="020B0604030504040204" pitchFamily="50" charset="-128"/>
              </a:rPr>
              <a:t>④</a:t>
            </a:r>
          </a:p>
        </p:txBody>
      </p:sp>
      <p:sp>
        <p:nvSpPr>
          <p:cNvPr id="15" name="テキスト ボックス 14">
            <a:extLst>
              <a:ext uri="{FF2B5EF4-FFF2-40B4-BE49-F238E27FC236}">
                <a16:creationId xmlns:a16="http://schemas.microsoft.com/office/drawing/2014/main" id="{D8D4F1E1-A9B4-C53E-AF3F-8CBD1C8B3141}"/>
              </a:ext>
            </a:extLst>
          </p:cNvPr>
          <p:cNvSpPr txBox="1"/>
          <p:nvPr/>
        </p:nvSpPr>
        <p:spPr>
          <a:xfrm>
            <a:off x="168627" y="2032522"/>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
        <p:nvSpPr>
          <p:cNvPr id="17" name="テキスト ボックス 16">
            <a:extLst>
              <a:ext uri="{FF2B5EF4-FFF2-40B4-BE49-F238E27FC236}">
                <a16:creationId xmlns:a16="http://schemas.microsoft.com/office/drawing/2014/main" id="{F118982B-7040-E82A-3851-178854E5E925}"/>
              </a:ext>
            </a:extLst>
          </p:cNvPr>
          <p:cNvSpPr txBox="1"/>
          <p:nvPr/>
        </p:nvSpPr>
        <p:spPr>
          <a:xfrm>
            <a:off x="168625" y="4223331"/>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⑤</a:t>
            </a:r>
          </a:p>
        </p:txBody>
      </p:sp>
      <p:sp>
        <p:nvSpPr>
          <p:cNvPr id="18" name="テキスト ボックス 17">
            <a:extLst>
              <a:ext uri="{FF2B5EF4-FFF2-40B4-BE49-F238E27FC236}">
                <a16:creationId xmlns:a16="http://schemas.microsoft.com/office/drawing/2014/main" id="{6E0A0665-0C45-8EFA-57E0-A1DD792C2EF8}"/>
              </a:ext>
            </a:extLst>
          </p:cNvPr>
          <p:cNvSpPr txBox="1"/>
          <p:nvPr/>
        </p:nvSpPr>
        <p:spPr>
          <a:xfrm>
            <a:off x="168625" y="4666994"/>
            <a:ext cx="184731"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⑥</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274EC75C-57DF-BA30-6B81-F9C09919444D}"/>
              </a:ext>
            </a:extLst>
          </p:cNvPr>
          <p:cNvSpPr txBox="1"/>
          <p:nvPr/>
        </p:nvSpPr>
        <p:spPr>
          <a:xfrm>
            <a:off x="168625" y="5103333"/>
            <a:ext cx="184731"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⑦</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DE23694F-9551-819F-3C56-744522700245}"/>
              </a:ext>
            </a:extLst>
          </p:cNvPr>
          <p:cNvSpPr txBox="1"/>
          <p:nvPr/>
        </p:nvSpPr>
        <p:spPr>
          <a:xfrm>
            <a:off x="168625" y="5735873"/>
            <a:ext cx="184731"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⑧</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FF1DFC45-5C99-EE47-CEE0-68A3C2F9EE33}"/>
              </a:ext>
            </a:extLst>
          </p:cNvPr>
          <p:cNvSpPr txBox="1"/>
          <p:nvPr/>
        </p:nvSpPr>
        <p:spPr>
          <a:xfrm>
            <a:off x="168625" y="6158971"/>
            <a:ext cx="184731"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⑨</a:t>
            </a:r>
            <a:endParaRPr kumimoji="1" lang="ja-JP" altLang="en-US"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27169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2FBE10C-D78E-4CBA-A75B-30329BCFFA36}"/>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a:solidFill>
                  <a:srgbClr val="0070C0"/>
                </a:solidFill>
                <a:latin typeface="Meiryo UI" panose="020B0604030504040204" pitchFamily="50" charset="-128"/>
                <a:ea typeface="Meiryo UI" panose="020B0604030504040204" pitchFamily="50" charset="-128"/>
              </a:rPr>
              <a:t>目次</a:t>
            </a:r>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8F9E7896-5548-08BF-C9E2-DF5D51AB9EA0}"/>
              </a:ext>
            </a:extLst>
          </p:cNvPr>
          <p:cNvSpPr txBox="1">
            <a:spLocks/>
          </p:cNvSpPr>
          <p:nvPr/>
        </p:nvSpPr>
        <p:spPr>
          <a:xfrm>
            <a:off x="3241970" y="1178284"/>
            <a:ext cx="5708059" cy="5296408"/>
          </a:xfrm>
          <a:prstGeom prst="rect">
            <a:avLst/>
          </a:prstGeom>
        </p:spPr>
        <p:txBody>
          <a:bodyPr lIns="91440" tIns="45720" rIns="91440" bIns="45720" anchor="t">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536575" indent="-393700" defTabSz="942975">
              <a:lnSpc>
                <a:spcPct val="150000"/>
              </a:lnSpc>
              <a:buFont typeface="+mj-lt"/>
              <a:buAutoNum type="arabicPeriod"/>
              <a:tabLst>
                <a:tab pos="5829300" algn="r"/>
              </a:tabLst>
            </a:pPr>
            <a:r>
              <a:rPr lang="ja-JP" altLang="en-US" sz="1600" dirty="0">
                <a:latin typeface="Meiryo UI" panose="020B0604030504040204" pitchFamily="50" charset="-128"/>
                <a:ea typeface="Meiryo UI" panose="020B0604030504040204" pitchFamily="50" charset="-128"/>
              </a:rPr>
              <a:t>はじめに</a:t>
            </a:r>
            <a:r>
              <a:rPr lang="en-US" altLang="ja-JP" sz="1600" u="dashHeavy" baseline="420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P.3</a:t>
            </a:r>
          </a:p>
          <a:p>
            <a:pPr marL="536575" indent="-393700" defTabSz="942975">
              <a:lnSpc>
                <a:spcPct val="150000"/>
              </a:lnSpc>
              <a:buFont typeface="+mj-lt"/>
              <a:buAutoNum type="arabicPeriod"/>
              <a:tabLst>
                <a:tab pos="5829300" algn="r"/>
              </a:tabLst>
            </a:pPr>
            <a:r>
              <a:rPr lang="ja-JP" altLang="en-US" sz="1600" dirty="0">
                <a:latin typeface="Meiryo UI" panose="020B0604030504040204" pitchFamily="50" charset="-128"/>
                <a:ea typeface="Meiryo UI" panose="020B0604030504040204" pitchFamily="50" charset="-128"/>
              </a:rPr>
              <a:t>申請システムを利用した電子申請の流れ</a:t>
            </a:r>
            <a:r>
              <a:rPr lang="en-US" altLang="ja-JP" sz="1600" u="dashHeavy" baseline="420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P.4</a:t>
            </a:r>
          </a:p>
          <a:p>
            <a:pPr marL="536575" indent="-393700" defTabSz="942975">
              <a:lnSpc>
                <a:spcPct val="150000"/>
              </a:lnSpc>
              <a:buFont typeface="+mj-lt"/>
              <a:buAutoNum type="arabicPeriod"/>
              <a:tabLst>
                <a:tab pos="5829300" algn="r"/>
              </a:tabLst>
            </a:pPr>
            <a:r>
              <a:rPr lang="ja-JP" altLang="en-US" sz="1600" dirty="0">
                <a:latin typeface="Meiryo UI" panose="020B0604030504040204" pitchFamily="50" charset="-128"/>
                <a:ea typeface="Meiryo UI" panose="020B0604030504040204" pitchFamily="50" charset="-128"/>
              </a:rPr>
              <a:t>ログイン</a:t>
            </a:r>
            <a:r>
              <a:rPr lang="en-US" altLang="ja-JP" sz="1600" u="dashHeavy" baseline="420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P.5-6</a:t>
            </a:r>
          </a:p>
          <a:p>
            <a:pPr marL="536575" indent="-393700" defTabSz="942975">
              <a:lnSpc>
                <a:spcPct val="150000"/>
              </a:lnSpc>
              <a:buFont typeface="+mj-lt"/>
              <a:buAutoNum type="arabicPeriod"/>
              <a:tabLst>
                <a:tab pos="5829300" algn="r"/>
              </a:tabLst>
            </a:pPr>
            <a:r>
              <a:rPr lang="ja-JP" altLang="en-US" sz="1600" dirty="0">
                <a:latin typeface="Meiryo UI" panose="020B0604030504040204" pitchFamily="50" charset="-128"/>
                <a:ea typeface="Meiryo UI" panose="020B0604030504040204" pitchFamily="50" charset="-128"/>
              </a:rPr>
              <a:t>事業者トップ画面</a:t>
            </a:r>
            <a:r>
              <a:rPr lang="en-US" altLang="ja-JP" sz="1600" u="dashHeavy" baseline="420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P.7</a:t>
            </a:r>
          </a:p>
          <a:p>
            <a:pPr marL="536575" indent="-393700" defTabSz="942975">
              <a:lnSpc>
                <a:spcPct val="150000"/>
              </a:lnSpc>
              <a:buFont typeface="+mj-lt"/>
              <a:buAutoNum type="arabicPeriod"/>
              <a:tabLst>
                <a:tab pos="5829300" algn="r"/>
              </a:tabLst>
            </a:pPr>
            <a:r>
              <a:rPr lang="ja-JP" altLang="en-US" sz="1600" dirty="0">
                <a:latin typeface="Meiryo UI" panose="020B0604030504040204" pitchFamily="50" charset="-128"/>
                <a:ea typeface="Meiryo UI" panose="020B0604030504040204" pitchFamily="50" charset="-128"/>
              </a:rPr>
              <a:t>操作時の注意事項</a:t>
            </a:r>
            <a:r>
              <a:rPr lang="en-US" altLang="ja-JP" sz="1600" u="dashHeavy" baseline="420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 P.8</a:t>
            </a:r>
          </a:p>
          <a:p>
            <a:pPr marL="536575" indent="-393700" defTabSz="942975">
              <a:lnSpc>
                <a:spcPct val="150000"/>
              </a:lnSpc>
              <a:buFont typeface="+mj-lt"/>
              <a:buAutoNum type="arabicPeriod"/>
              <a:tabLst>
                <a:tab pos="5829300" algn="r"/>
              </a:tabLst>
            </a:pPr>
            <a:r>
              <a:rPr lang="ja-JP" altLang="en-US" sz="1600" dirty="0">
                <a:latin typeface="Meiryo UI" panose="020B0604030504040204" pitchFamily="50" charset="-128"/>
                <a:ea typeface="Meiryo UI" panose="020B0604030504040204" pitchFamily="50" charset="-128"/>
              </a:rPr>
              <a:t>申請情報入力の流れ</a:t>
            </a:r>
            <a:r>
              <a:rPr lang="en-US" altLang="ja-JP" sz="1600" u="dashHeavy" baseline="420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 P.9</a:t>
            </a:r>
          </a:p>
          <a:p>
            <a:pPr marL="536575" indent="-393700" defTabSz="942975">
              <a:lnSpc>
                <a:spcPct val="150000"/>
              </a:lnSpc>
              <a:buFont typeface="+mj-lt"/>
              <a:buAutoNum type="arabicPeriod"/>
              <a:tabLst>
                <a:tab pos="5829300" algn="r"/>
              </a:tabLst>
            </a:pPr>
            <a:r>
              <a:rPr lang="ja-JP" altLang="en-US" sz="1600" dirty="0">
                <a:latin typeface="Meiryo UI"/>
                <a:ea typeface="Meiryo UI"/>
              </a:rPr>
              <a:t>申請情報入力</a:t>
            </a:r>
            <a:r>
              <a:rPr lang="en-US" altLang="ja-JP" sz="1600" u="dashHeavy" baseline="42000" dirty="0">
                <a:latin typeface="Meiryo UI"/>
                <a:ea typeface="Meiryo UI"/>
              </a:rPr>
              <a:t>	</a:t>
            </a:r>
            <a:r>
              <a:rPr lang="en-US" altLang="ja-JP" sz="1600" dirty="0">
                <a:latin typeface="Meiryo UI"/>
                <a:ea typeface="Meiryo UI"/>
              </a:rPr>
              <a:t>P.10-45</a:t>
            </a:r>
            <a:endParaRPr lang="en-US" altLang="ja-JP" sz="1600" dirty="0">
              <a:latin typeface="Meiryo UI" panose="020B0604030504040204" pitchFamily="50" charset="-128"/>
              <a:ea typeface="Meiryo UI" panose="020B0604030504040204" pitchFamily="50" charset="-128"/>
            </a:endParaRPr>
          </a:p>
          <a:p>
            <a:pPr marL="536575" indent="-393700" defTabSz="942975">
              <a:lnSpc>
                <a:spcPct val="150000"/>
              </a:lnSpc>
              <a:buFont typeface="+mj-lt"/>
              <a:buAutoNum type="arabicPeriod"/>
              <a:tabLst>
                <a:tab pos="5829300" algn="r"/>
              </a:tabLst>
            </a:pPr>
            <a:r>
              <a:rPr lang="ja-JP" altLang="en-US" sz="1600" dirty="0">
                <a:latin typeface="Meiryo UI"/>
                <a:ea typeface="Meiryo UI"/>
              </a:rPr>
              <a:t>申請する</a:t>
            </a:r>
            <a:r>
              <a:rPr lang="en-US" altLang="ja-JP" sz="1600" u="dashHeavy" baseline="42000" dirty="0">
                <a:latin typeface="Meiryo UI"/>
                <a:ea typeface="Meiryo UI"/>
              </a:rPr>
              <a:t>	</a:t>
            </a:r>
            <a:r>
              <a:rPr lang="en-US" altLang="ja-JP" sz="1600" dirty="0">
                <a:latin typeface="Meiryo UI"/>
                <a:ea typeface="Meiryo UI"/>
              </a:rPr>
              <a:t>P. 46-47</a:t>
            </a:r>
          </a:p>
          <a:p>
            <a:pPr marL="536575" indent="-393700" defTabSz="942975">
              <a:lnSpc>
                <a:spcPct val="150000"/>
              </a:lnSpc>
              <a:buFont typeface="+mj-lt"/>
              <a:buAutoNum type="arabicPeriod"/>
              <a:tabLst>
                <a:tab pos="5829300" algn="r"/>
              </a:tabLst>
            </a:pPr>
            <a:r>
              <a:rPr lang="ja-JP" altLang="en-US" sz="1600" dirty="0">
                <a:latin typeface="Meiryo UI"/>
                <a:ea typeface="Meiryo UI"/>
              </a:rPr>
              <a:t>コメント確認・一時保存及び申請再開</a:t>
            </a:r>
            <a:r>
              <a:rPr lang="en-US" altLang="ja-JP" sz="1600" u="dashHeavy" baseline="42000" dirty="0">
                <a:latin typeface="Meiryo UI"/>
                <a:ea typeface="Meiryo UI"/>
              </a:rPr>
              <a:t>	</a:t>
            </a:r>
            <a:r>
              <a:rPr lang="en-US" altLang="ja-JP" sz="1600" dirty="0">
                <a:latin typeface="Meiryo UI"/>
                <a:ea typeface="Meiryo UI"/>
              </a:rPr>
              <a:t>P.48-49</a:t>
            </a:r>
            <a:endParaRPr lang="en-US" altLang="ja-JP" sz="1600" dirty="0">
              <a:latin typeface="Meiryo UI" panose="020B0604030504040204" pitchFamily="50" charset="-128"/>
              <a:ea typeface="Meiryo UI" panose="020B0604030504040204" pitchFamily="50" charset="-128"/>
            </a:endParaRPr>
          </a:p>
          <a:p>
            <a:pPr marL="536575" indent="-393700" defTabSz="942975">
              <a:lnSpc>
                <a:spcPct val="150000"/>
              </a:lnSpc>
              <a:buFont typeface="+mj-lt"/>
              <a:buAutoNum type="arabicPeriod"/>
              <a:tabLst>
                <a:tab pos="5829300" algn="r"/>
              </a:tabLst>
            </a:pPr>
            <a:r>
              <a:rPr lang="ja-JP" altLang="en-US" sz="1600" dirty="0">
                <a:latin typeface="Meiryo UI"/>
                <a:ea typeface="Meiryo UI"/>
              </a:rPr>
              <a:t>ログアウト</a:t>
            </a:r>
            <a:r>
              <a:rPr lang="en-US" altLang="ja-JP" sz="1600" u="dashHeavy" baseline="42000" dirty="0">
                <a:latin typeface="Meiryo UI"/>
                <a:ea typeface="Meiryo UI"/>
              </a:rPr>
              <a:t>	</a:t>
            </a:r>
            <a:r>
              <a:rPr lang="en-US" altLang="ja-JP" sz="1600" dirty="0">
                <a:latin typeface="Meiryo UI"/>
                <a:ea typeface="Meiryo UI"/>
              </a:rPr>
              <a:t>P.50</a:t>
            </a:r>
            <a:endParaRPr lang="en-US" altLang="ja-JP" sz="1600" dirty="0">
              <a:latin typeface="Meiryo UI" panose="020B0604030504040204" pitchFamily="50" charset="-128"/>
              <a:ea typeface="Meiryo UI" panose="020B0604030504040204" pitchFamily="50" charset="-128"/>
            </a:endParaRPr>
          </a:p>
          <a:p>
            <a:pPr marL="536575" indent="-393700" defTabSz="942975">
              <a:lnSpc>
                <a:spcPct val="150000"/>
              </a:lnSpc>
              <a:buFont typeface="+mj-lt"/>
              <a:buAutoNum type="arabicPeriod"/>
              <a:tabLst>
                <a:tab pos="5829300" algn="r"/>
              </a:tabLst>
            </a:pPr>
            <a:r>
              <a:rPr lang="ja-JP" altLang="en-US" sz="1600" dirty="0">
                <a:latin typeface="Meiryo UI"/>
                <a:ea typeface="Meiryo UI"/>
              </a:rPr>
              <a:t>印刷・</a:t>
            </a:r>
            <a:r>
              <a:rPr lang="en-US" altLang="ja-JP" sz="1600" dirty="0">
                <a:latin typeface="Meiryo UI"/>
                <a:ea typeface="Meiryo UI"/>
              </a:rPr>
              <a:t>PDF</a:t>
            </a:r>
            <a:r>
              <a:rPr lang="ja-JP" altLang="en-US" sz="1600" dirty="0">
                <a:latin typeface="Meiryo UI"/>
                <a:ea typeface="Meiryo UI"/>
              </a:rPr>
              <a:t>化</a:t>
            </a:r>
            <a:r>
              <a:rPr lang="en-US" altLang="ja-JP" sz="1600" dirty="0">
                <a:latin typeface="Meiryo UI"/>
                <a:ea typeface="Meiryo UI"/>
              </a:rPr>
              <a:t>​</a:t>
            </a:r>
            <a:r>
              <a:rPr lang="en-US" altLang="ja-JP" sz="1600" u="dashHeavy" baseline="42000" dirty="0">
                <a:latin typeface="Meiryo UI"/>
                <a:ea typeface="Meiryo UI"/>
              </a:rPr>
              <a:t>	</a:t>
            </a:r>
            <a:r>
              <a:rPr lang="en-US" altLang="ja-JP" sz="1600" dirty="0">
                <a:latin typeface="Meiryo UI"/>
                <a:ea typeface="Meiryo UI"/>
              </a:rPr>
              <a:t>P.51</a:t>
            </a:r>
            <a:endParaRPr lang="en-US" altLang="ja-JP" sz="1600" dirty="0">
              <a:latin typeface="Meiryo UI" panose="020B0604030504040204" pitchFamily="50" charset="-128"/>
              <a:ea typeface="Meiryo UI" panose="020B0604030504040204" pitchFamily="50" charset="-128"/>
            </a:endParaRPr>
          </a:p>
          <a:p>
            <a:pPr marL="536575" indent="-393700" defTabSz="942975">
              <a:lnSpc>
                <a:spcPct val="150000"/>
              </a:lnSpc>
              <a:buFont typeface="+mj-lt"/>
              <a:buAutoNum type="arabicPeriod"/>
              <a:tabLst>
                <a:tab pos="5829300" algn="r"/>
              </a:tabLst>
            </a:pPr>
            <a:r>
              <a:rPr lang="ja-JP" altLang="en-US" sz="1600" dirty="0">
                <a:latin typeface="Meiryo UI"/>
                <a:ea typeface="Meiryo UI"/>
              </a:rPr>
              <a:t>ファイルアップロード方法​</a:t>
            </a:r>
            <a:r>
              <a:rPr lang="en-US" altLang="ja-JP" sz="1600" u="dashHeavy" baseline="42000" dirty="0">
                <a:latin typeface="Meiryo UI"/>
                <a:ea typeface="Meiryo UI"/>
              </a:rPr>
              <a:t>	</a:t>
            </a:r>
            <a:r>
              <a:rPr lang="en-US" altLang="ja-JP" sz="1600" dirty="0">
                <a:latin typeface="Meiryo UI"/>
                <a:ea typeface="Meiryo UI"/>
              </a:rPr>
              <a:t>P.52</a:t>
            </a:r>
            <a:endParaRPr lang="en-US" altLang="ja-JP" sz="1600" dirty="0">
              <a:latin typeface="Meiryo UI" panose="020B0604030504040204" pitchFamily="50" charset="-128"/>
              <a:ea typeface="Meiryo UI" panose="020B0604030504040204" pitchFamily="50" charset="-128"/>
            </a:endParaRPr>
          </a:p>
          <a:p>
            <a:pPr marL="536575" indent="-393700" defTabSz="942975">
              <a:lnSpc>
                <a:spcPct val="150000"/>
              </a:lnSpc>
              <a:buFont typeface="+mj-lt"/>
              <a:buAutoNum type="arabicPeriod"/>
              <a:tabLst>
                <a:tab pos="5829300" algn="r"/>
              </a:tabLst>
            </a:pPr>
            <a:r>
              <a:rPr kumimoji="1" lang="ja-JP" altLang="ja-JP" sz="1600" kern="1200" dirty="0">
                <a:effectLst/>
                <a:latin typeface="Meiryo UI" panose="020B0604030504040204" pitchFamily="50" charset="-128"/>
                <a:ea typeface="Meiryo UI" panose="020B0604030504040204" pitchFamily="50" charset="-128"/>
                <a:cs typeface="+mn-cs"/>
              </a:rPr>
              <a:t>経営計画</a:t>
            </a:r>
            <a:r>
              <a:rPr kumimoji="1" lang="en-US" altLang="ja-JP" sz="1600" kern="1200" dirty="0">
                <a:effectLst/>
                <a:latin typeface="Meiryo UI" panose="020B0604030504040204" pitchFamily="50" charset="-128"/>
                <a:ea typeface="Meiryo UI" panose="020B0604030504040204" pitchFamily="50" charset="-128"/>
                <a:cs typeface="+mn-cs"/>
              </a:rPr>
              <a:t>/</a:t>
            </a:r>
            <a:r>
              <a:rPr kumimoji="1" lang="ja-JP" altLang="ja-JP" sz="1600" kern="1200" dirty="0">
                <a:effectLst/>
                <a:latin typeface="Meiryo UI" panose="020B0604030504040204" pitchFamily="50" charset="-128"/>
                <a:ea typeface="Meiryo UI" panose="020B0604030504040204" pitchFamily="50" charset="-128"/>
                <a:cs typeface="+mn-cs"/>
              </a:rPr>
              <a:t>補助事業計画の入力説明</a:t>
            </a:r>
            <a:r>
              <a:rPr lang="ja-JP" altLang="en-US" sz="1600" dirty="0">
                <a:latin typeface="Meiryo UI"/>
                <a:ea typeface="Meiryo UI"/>
              </a:rPr>
              <a:t>​</a:t>
            </a:r>
            <a:r>
              <a:rPr lang="en-US" altLang="ja-JP" sz="1600" u="dashHeavy" baseline="42000" dirty="0">
                <a:latin typeface="Meiryo UI"/>
                <a:ea typeface="Meiryo UI"/>
              </a:rPr>
              <a:t>	</a:t>
            </a:r>
            <a:r>
              <a:rPr lang="en-US" altLang="ja-JP" sz="1600" dirty="0">
                <a:latin typeface="Meiryo UI"/>
                <a:ea typeface="Meiryo UI"/>
              </a:rPr>
              <a:t>P.53-54</a:t>
            </a:r>
          </a:p>
          <a:p>
            <a:pPr marL="536575" indent="-393700" defTabSz="942975">
              <a:lnSpc>
                <a:spcPct val="150000"/>
              </a:lnSpc>
              <a:buFontTx/>
              <a:buAutoNum type="arabicPeriod"/>
              <a:tabLst>
                <a:tab pos="5829300" algn="r"/>
              </a:tabLst>
            </a:pPr>
            <a:r>
              <a:rPr lang="ja-JP" altLang="en-US" sz="1600" dirty="0">
                <a:latin typeface="Meiryo UI"/>
                <a:ea typeface="Meiryo UI"/>
              </a:rPr>
              <a:t>よくあるご質問</a:t>
            </a:r>
            <a:r>
              <a:rPr lang="en-US" altLang="ja-JP" sz="1600" dirty="0">
                <a:latin typeface="Meiryo UI"/>
                <a:ea typeface="Meiryo UI"/>
              </a:rPr>
              <a:t> </a:t>
            </a:r>
            <a:r>
              <a:rPr lang="en-US" altLang="ja-JP" sz="1600" u="dashHeavy" baseline="42000" dirty="0">
                <a:latin typeface="Meiryo UI"/>
                <a:ea typeface="Meiryo UI"/>
              </a:rPr>
              <a:t>	</a:t>
            </a:r>
            <a:r>
              <a:rPr lang="en-US" sz="1600" dirty="0">
                <a:latin typeface="Meiryo UI"/>
                <a:ea typeface="Meiryo UI"/>
              </a:rPr>
              <a:t>P.55-6</a:t>
            </a:r>
            <a:r>
              <a:rPr lang="en-US" altLang="ja-JP" sz="1600" dirty="0">
                <a:latin typeface="Meiryo UI"/>
                <a:ea typeface="Meiryo UI"/>
              </a:rPr>
              <a:t>3</a:t>
            </a:r>
            <a:endParaRPr lang="en-US" sz="1600" dirty="0">
              <a:latin typeface="Meiryo UI"/>
              <a:ea typeface="Meiryo UI"/>
            </a:endParaRPr>
          </a:p>
          <a:p>
            <a:pPr marL="536575" indent="-393700" defTabSz="942975">
              <a:lnSpc>
                <a:spcPct val="150000"/>
              </a:lnSpc>
              <a:buAutoNum type="arabicPeriod"/>
              <a:tabLst>
                <a:tab pos="5829300" algn="r"/>
              </a:tabLst>
            </a:pPr>
            <a:endParaRPr lang="en-US" sz="16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87976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F4749-E1D8-C8AE-3A5E-488CF841785D}"/>
            </a:ext>
          </a:extLst>
        </p:cNvPr>
        <p:cNvGrpSpPr/>
        <p:nvPr/>
      </p:nvGrpSpPr>
      <p:grpSpPr>
        <a:xfrm>
          <a:off x="0" y="0"/>
          <a:ext cx="0" cy="0"/>
          <a:chOff x="0" y="0"/>
          <a:chExt cx="0" cy="0"/>
        </a:xfrm>
      </p:grpSpPr>
      <p:pic>
        <p:nvPicPr>
          <p:cNvPr id="9" name="図 8">
            <a:extLst>
              <a:ext uri="{FF2B5EF4-FFF2-40B4-BE49-F238E27FC236}">
                <a16:creationId xmlns:a16="http://schemas.microsoft.com/office/drawing/2014/main" id="{7FC44015-AA91-34A4-9B21-84CB77E8F96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8738" y="2442586"/>
            <a:ext cx="5923352" cy="3464497"/>
          </a:xfrm>
          <a:prstGeom prst="rect">
            <a:avLst/>
          </a:prstGeom>
        </p:spPr>
      </p:pic>
      <p:sp>
        <p:nvSpPr>
          <p:cNvPr id="29" name="正方形/長方形 28">
            <a:extLst>
              <a:ext uri="{FF2B5EF4-FFF2-40B4-BE49-F238E27FC236}">
                <a16:creationId xmlns:a16="http://schemas.microsoft.com/office/drawing/2014/main" id="{43F0F7EA-0E94-6D75-D31F-86D7C0D37A23}"/>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6BDC800E-E910-0006-5AD9-7104488FBD8A}"/>
              </a:ext>
            </a:extLst>
          </p:cNvPr>
          <p:cNvSpPr txBox="1"/>
          <p:nvPr/>
        </p:nvSpPr>
        <p:spPr>
          <a:xfrm>
            <a:off x="6323552" y="2226685"/>
            <a:ext cx="5868448" cy="1169551"/>
          </a:xfrm>
          <a:prstGeom prst="rect">
            <a:avLst/>
          </a:prstGeom>
          <a:noFill/>
        </p:spPr>
        <p:txBody>
          <a:bodyPr wrap="square" lIns="91440" tIns="45720" rIns="91440" bIns="45720" rtlCol="0" anchor="t">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endParaRPr lang="en-US" altLang="ja-JP" sz="1400" dirty="0">
              <a:solidFill>
                <a:schemeClr val="tx1"/>
              </a:solidFill>
            </a:endParaRPr>
          </a:p>
          <a:p>
            <a:pPr marL="269875" indent="-269875"/>
            <a:r>
              <a:rPr lang="ja-JP" altLang="en-US" sz="1400" dirty="0">
                <a:latin typeface="Meiryo UI"/>
                <a:ea typeface="Meiryo UI"/>
              </a:rPr>
              <a:t>① </a:t>
            </a:r>
            <a:r>
              <a:rPr lang="ja-JP" altLang="en-US" sz="1400" dirty="0">
                <a:solidFill>
                  <a:schemeClr val="tx1"/>
                </a:solidFill>
                <a:latin typeface="Meiryo UI"/>
                <a:ea typeface="Meiryo UI"/>
              </a:rPr>
              <a:t>労働基準法に基づく最新の労働者名簿</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常時使用する従業員のみ</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を</a:t>
            </a:r>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添付してください。 </a:t>
            </a:r>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　　</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ファイル名は「労働者名簿（事業者名）」としてください。</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p:txBody>
      </p:sp>
      <p:sp>
        <p:nvSpPr>
          <p:cNvPr id="11" name="テキスト ボックス 10">
            <a:extLst>
              <a:ext uri="{FF2B5EF4-FFF2-40B4-BE49-F238E27FC236}">
                <a16:creationId xmlns:a16="http://schemas.microsoft.com/office/drawing/2014/main" id="{2531DC12-9FE1-34E2-148B-427D14741466}"/>
              </a:ext>
            </a:extLst>
          </p:cNvPr>
          <p:cNvSpPr txBox="1"/>
          <p:nvPr/>
        </p:nvSpPr>
        <p:spPr>
          <a:xfrm>
            <a:off x="0" y="4860015"/>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
        <p:nvSpPr>
          <p:cNvPr id="4" name="テキスト プレースホルダ 38">
            <a:extLst>
              <a:ext uri="{FF2B5EF4-FFF2-40B4-BE49-F238E27FC236}">
                <a16:creationId xmlns:a16="http://schemas.microsoft.com/office/drawing/2014/main" id="{378B1BA8-C83F-78B9-CA5E-2A8EC5026B4F}"/>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希望する枠及び加点項目</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9093D924-DF68-7DCA-61EE-1267F3DED70D}"/>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希望する枠及び加点項目（卒業枠）画面です。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A98E12F6-0E0B-E94D-9184-68CE389D1BC9}"/>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91BE4E42-A169-2484-9D80-E917993794B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3" name="角丸四角形 7">
            <a:extLst>
              <a:ext uri="{FF2B5EF4-FFF2-40B4-BE49-F238E27FC236}">
                <a16:creationId xmlns:a16="http://schemas.microsoft.com/office/drawing/2014/main" id="{C4E8EDFA-7AAD-72C5-1AD7-EF9CAA6E1E13}"/>
              </a:ext>
            </a:extLst>
          </p:cNvPr>
          <p:cNvSpPr/>
          <p:nvPr/>
        </p:nvSpPr>
        <p:spPr>
          <a:xfrm>
            <a:off x="284613" y="5110480"/>
            <a:ext cx="5555400" cy="796603"/>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845065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90BB4-98F3-EDD5-4379-BC64EF324281}"/>
            </a:ext>
          </a:extLst>
        </p:cNvPr>
        <p:cNvGrpSpPr/>
        <p:nvPr/>
      </p:nvGrpSpPr>
      <p:grpSpPr>
        <a:xfrm>
          <a:off x="0" y="0"/>
          <a:ext cx="0" cy="0"/>
          <a:chOff x="0" y="0"/>
          <a:chExt cx="0" cy="0"/>
        </a:xfrm>
      </p:grpSpPr>
      <p:pic>
        <p:nvPicPr>
          <p:cNvPr id="9" name="図 8">
            <a:extLst>
              <a:ext uri="{FF2B5EF4-FFF2-40B4-BE49-F238E27FC236}">
                <a16:creationId xmlns:a16="http://schemas.microsoft.com/office/drawing/2014/main" id="{6A718097-A8B8-AA60-6A38-8715B8A5F9A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157" y="2507145"/>
            <a:ext cx="5669188" cy="2401941"/>
          </a:xfrm>
          <a:prstGeom prst="rect">
            <a:avLst/>
          </a:prstGeom>
        </p:spPr>
      </p:pic>
      <p:sp>
        <p:nvSpPr>
          <p:cNvPr id="29" name="正方形/長方形 28">
            <a:extLst>
              <a:ext uri="{FF2B5EF4-FFF2-40B4-BE49-F238E27FC236}">
                <a16:creationId xmlns:a16="http://schemas.microsoft.com/office/drawing/2014/main" id="{6DE4F0EE-1C63-B78E-39BD-2634A5D30CD9}"/>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749A7B42-C708-CE3C-00DF-AD24A397D680}"/>
              </a:ext>
            </a:extLst>
          </p:cNvPr>
          <p:cNvSpPr txBox="1"/>
          <p:nvPr/>
        </p:nvSpPr>
        <p:spPr>
          <a:xfrm>
            <a:off x="6323552" y="2226685"/>
            <a:ext cx="5634768" cy="738664"/>
          </a:xfrm>
          <a:prstGeom prst="rect">
            <a:avLst/>
          </a:prstGeom>
          <a:noFill/>
        </p:spPr>
        <p:txBody>
          <a:bodyPr wrap="square" lIns="91440" tIns="45720" rIns="91440" bIns="45720" rtlCol="0" anchor="t">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endParaRPr lang="en-US" altLang="ja-JP" sz="1400" dirty="0">
              <a:solidFill>
                <a:schemeClr val="tx1"/>
              </a:solidFill>
            </a:endParaRPr>
          </a:p>
          <a:p>
            <a:pPr marL="269875" indent="-269875"/>
            <a:r>
              <a:rPr lang="ja-JP" altLang="en-US" sz="1400" dirty="0">
                <a:latin typeface="Meiryo UI"/>
                <a:ea typeface="Meiryo UI"/>
              </a:rPr>
              <a:t>① </a:t>
            </a:r>
            <a:r>
              <a:rPr lang="ja-JP" altLang="en-US" sz="1400" dirty="0">
                <a:solidFill>
                  <a:schemeClr val="tx1"/>
                </a:solidFill>
                <a:latin typeface="Meiryo UI"/>
                <a:ea typeface="Meiryo UI"/>
              </a:rPr>
              <a:t>アトツギ甲子園のファイナリスト又は準ファイナリストに選出された年度を半角数字（西暦）で入力してください。 </a:t>
            </a:r>
            <a:endParaRPr lang="en-US" altLang="ja-JP" sz="1400" dirty="0">
              <a:solidFill>
                <a:schemeClr val="tx1"/>
              </a:solidFill>
              <a:latin typeface="Meiryo UI"/>
              <a:ea typeface="Meiryo UI"/>
            </a:endParaRPr>
          </a:p>
        </p:txBody>
      </p:sp>
      <p:sp>
        <p:nvSpPr>
          <p:cNvPr id="4" name="テキスト プレースホルダ 38">
            <a:extLst>
              <a:ext uri="{FF2B5EF4-FFF2-40B4-BE49-F238E27FC236}">
                <a16:creationId xmlns:a16="http://schemas.microsoft.com/office/drawing/2014/main" id="{5AC37F29-CDB7-5F39-54CA-3C79496B5CEB}"/>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希望する枠及び加点項目</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2C606200-386B-6C98-8109-777CB5C788DC}"/>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希望する枠及び加点項目（後継者支援枠）画面です。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7EFEBB3D-C2C8-DC6A-1836-E92B3D6D8556}"/>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AE2BC0A0-A428-588E-9A49-BD213FFD73B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3" name="角丸四角形 7">
            <a:extLst>
              <a:ext uri="{FF2B5EF4-FFF2-40B4-BE49-F238E27FC236}">
                <a16:creationId xmlns:a16="http://schemas.microsoft.com/office/drawing/2014/main" id="{6BA2AE00-1D26-F254-F28F-A84221221245}"/>
              </a:ext>
            </a:extLst>
          </p:cNvPr>
          <p:cNvSpPr/>
          <p:nvPr/>
        </p:nvSpPr>
        <p:spPr>
          <a:xfrm>
            <a:off x="508001" y="4305300"/>
            <a:ext cx="4775200" cy="603786"/>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ABDB1EFA-1E2E-7502-FD57-4A99FB2C6DD2}"/>
              </a:ext>
            </a:extLst>
          </p:cNvPr>
          <p:cNvSpPr txBox="1"/>
          <p:nvPr/>
        </p:nvSpPr>
        <p:spPr>
          <a:xfrm>
            <a:off x="56930" y="4170422"/>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Tree>
    <p:extLst>
      <p:ext uri="{BB962C8B-B14F-4D97-AF65-F5344CB8AC3E}">
        <p14:creationId xmlns:p14="http://schemas.microsoft.com/office/powerpoint/2010/main" val="3700720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156F4-DE1C-6F61-B430-305EAE8508B1}"/>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51F3018C-33AF-2A0F-4401-313AFB578E7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877" y="1313488"/>
            <a:ext cx="5549221" cy="3657557"/>
          </a:xfrm>
          <a:prstGeom prst="rect">
            <a:avLst/>
          </a:prstGeom>
        </p:spPr>
      </p:pic>
      <p:sp>
        <p:nvSpPr>
          <p:cNvPr id="29" name="正方形/長方形 28">
            <a:extLst>
              <a:ext uri="{FF2B5EF4-FFF2-40B4-BE49-F238E27FC236}">
                <a16:creationId xmlns:a16="http://schemas.microsoft.com/office/drawing/2014/main" id="{7EEFD3B9-BBA6-DE6F-8270-33822EA1E21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E6CCF2DA-CE05-6E00-E67E-7B432DAA176A}"/>
              </a:ext>
            </a:extLst>
          </p:cNvPr>
          <p:cNvSpPr txBox="1"/>
          <p:nvPr/>
        </p:nvSpPr>
        <p:spPr>
          <a:xfrm>
            <a:off x="6250823" y="1791325"/>
            <a:ext cx="5868448" cy="4955203"/>
          </a:xfrm>
          <a:prstGeom prst="rect">
            <a:avLst/>
          </a:prstGeom>
          <a:noFill/>
        </p:spPr>
        <p:txBody>
          <a:bodyPr wrap="square" lIns="91440" tIns="45720" rIns="91440" bIns="45720" rtlCol="0" anchor="t">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r>
              <a:rPr lang="en-US" altLang="ja-JP" sz="1400" dirty="0">
                <a:solidFill>
                  <a:schemeClr val="tx1"/>
                </a:solidFill>
              </a:rPr>
              <a:t>【</a:t>
            </a:r>
            <a:r>
              <a:rPr lang="ja-JP" altLang="en-US" sz="1400" b="1" dirty="0">
                <a:solidFill>
                  <a:schemeClr val="tx1"/>
                </a:solidFill>
              </a:rPr>
              <a:t>法人</a:t>
            </a:r>
            <a:r>
              <a:rPr lang="ja-JP" altLang="en-US" sz="1400" dirty="0">
                <a:solidFill>
                  <a:schemeClr val="tx1"/>
                </a:solidFill>
              </a:rPr>
              <a:t>の場合</a:t>
            </a:r>
            <a:r>
              <a:rPr lang="en-US" altLang="ja-JP" sz="1400" dirty="0">
                <a:solidFill>
                  <a:schemeClr val="tx1"/>
                </a:solidFill>
              </a:rPr>
              <a:t>】</a:t>
            </a:r>
          </a:p>
          <a:p>
            <a:endParaRPr lang="en-US" altLang="ja-JP" sz="1400" dirty="0">
              <a:solidFill>
                <a:schemeClr val="tx1"/>
              </a:solidFill>
            </a:endParaRPr>
          </a:p>
          <a:p>
            <a:pPr marL="269875" indent="-269875"/>
            <a:r>
              <a:rPr lang="ja-JP" altLang="en-US" sz="1400" dirty="0">
                <a:latin typeface="Meiryo UI"/>
                <a:ea typeface="Meiryo UI"/>
              </a:rPr>
              <a:t>① </a:t>
            </a:r>
            <a:r>
              <a:rPr lang="ja-JP" altLang="en-US" sz="1400" dirty="0">
                <a:solidFill>
                  <a:schemeClr val="tx1"/>
                </a:solidFill>
                <a:latin typeface="Meiryo UI"/>
                <a:ea typeface="Meiryo UI"/>
              </a:rPr>
              <a:t>産業競争力強化法に基づく「認定市区町村」または「認定市区都市」と連携した「認定連携創業支援等事業者」が実施した「特定創業支援等事業」に</a:t>
            </a:r>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  　よる支援を受けたことの証明書の写しを添付してください。</a:t>
            </a:r>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　</a:t>
            </a:r>
            <a:r>
              <a:rPr lang="en-US" altLang="ja-JP" dirty="0">
                <a:solidFill>
                  <a:schemeClr val="tx1"/>
                </a:solidFill>
                <a:latin typeface="Meiryo UI"/>
                <a:ea typeface="Meiryo UI"/>
              </a:rPr>
              <a:t>※</a:t>
            </a:r>
            <a:r>
              <a:rPr lang="ja-JP" altLang="en-US" dirty="0">
                <a:solidFill>
                  <a:schemeClr val="tx1"/>
                </a:solidFill>
                <a:latin typeface="Meiryo UI"/>
                <a:ea typeface="Meiryo UI"/>
              </a:rPr>
              <a:t>ファイル名は「特定創業支援証明書</a:t>
            </a:r>
            <a:r>
              <a:rPr lang="en-US" altLang="ja-JP" dirty="0">
                <a:solidFill>
                  <a:schemeClr val="tx1"/>
                </a:solidFill>
                <a:latin typeface="Meiryo UI"/>
                <a:ea typeface="Meiryo UI"/>
              </a:rPr>
              <a:t>(</a:t>
            </a:r>
            <a:r>
              <a:rPr lang="ja-JP" altLang="en-US" dirty="0">
                <a:solidFill>
                  <a:schemeClr val="tx1"/>
                </a:solidFill>
                <a:latin typeface="Meiryo UI"/>
                <a:ea typeface="Meiryo UI"/>
              </a:rPr>
              <a:t>事業者名</a:t>
            </a:r>
            <a:r>
              <a:rPr lang="en-US" altLang="ja-JP" dirty="0">
                <a:solidFill>
                  <a:schemeClr val="tx1"/>
                </a:solidFill>
                <a:latin typeface="Meiryo UI"/>
                <a:ea typeface="Meiryo UI"/>
              </a:rPr>
              <a:t>)</a:t>
            </a:r>
            <a:r>
              <a:rPr lang="ja-JP" altLang="en-US" dirty="0">
                <a:solidFill>
                  <a:schemeClr val="tx1"/>
                </a:solidFill>
                <a:latin typeface="Meiryo UI"/>
                <a:ea typeface="Meiryo UI"/>
              </a:rPr>
              <a:t>」としてください。</a:t>
            </a:r>
            <a:endParaRPr lang="en-US" altLang="ja-JP"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ja-JP" altLang="en-US" sz="1400" dirty="0">
                <a:latin typeface="Meiryo UI"/>
                <a:ea typeface="Meiryo UI"/>
              </a:rPr>
              <a:t>②</a:t>
            </a:r>
            <a:r>
              <a:rPr lang="ja-JP" altLang="en-US" sz="1400" dirty="0">
                <a:solidFill>
                  <a:schemeClr val="tx1"/>
                </a:solidFill>
                <a:latin typeface="Meiryo UI"/>
                <a:ea typeface="Meiryo UI"/>
              </a:rPr>
              <a:t> 現在事項全部証明書または履歴事項全部証明書</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原本</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を添付してください。</a:t>
            </a:r>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　</a:t>
            </a:r>
            <a:r>
              <a:rPr lang="en-US" altLang="ja-JP" dirty="0">
                <a:solidFill>
                  <a:schemeClr val="tx1"/>
                </a:solidFill>
                <a:latin typeface="Meiryo UI"/>
                <a:ea typeface="Meiryo UI"/>
              </a:rPr>
              <a:t>※</a:t>
            </a:r>
            <a:r>
              <a:rPr lang="ja-JP" altLang="en-US" dirty="0">
                <a:solidFill>
                  <a:schemeClr val="tx1"/>
                </a:solidFill>
                <a:latin typeface="Meiryo UI"/>
                <a:ea typeface="Meiryo UI"/>
              </a:rPr>
              <a:t>ファイル名は「現在事項全部証明書</a:t>
            </a:r>
            <a:r>
              <a:rPr lang="en-US" altLang="ja-JP" dirty="0">
                <a:solidFill>
                  <a:schemeClr val="tx1"/>
                </a:solidFill>
                <a:latin typeface="Meiryo UI"/>
                <a:ea typeface="Meiryo UI"/>
              </a:rPr>
              <a:t>(</a:t>
            </a:r>
            <a:r>
              <a:rPr lang="ja-JP" altLang="en-US" dirty="0">
                <a:solidFill>
                  <a:schemeClr val="tx1"/>
                </a:solidFill>
                <a:latin typeface="Meiryo UI"/>
                <a:ea typeface="Meiryo UI"/>
              </a:rPr>
              <a:t>事業者名</a:t>
            </a:r>
            <a:r>
              <a:rPr lang="en-US" altLang="ja-JP" dirty="0">
                <a:solidFill>
                  <a:schemeClr val="tx1"/>
                </a:solidFill>
                <a:latin typeface="Meiryo UI"/>
                <a:ea typeface="Meiryo UI"/>
              </a:rPr>
              <a:t>)</a:t>
            </a:r>
            <a:r>
              <a:rPr lang="ja-JP" altLang="en-US" dirty="0">
                <a:solidFill>
                  <a:schemeClr val="tx1"/>
                </a:solidFill>
                <a:latin typeface="Meiryo UI"/>
                <a:ea typeface="Meiryo UI"/>
              </a:rPr>
              <a:t>」または「履歴事項全部証明書</a:t>
            </a:r>
            <a:r>
              <a:rPr lang="en-US" altLang="ja-JP" dirty="0">
                <a:solidFill>
                  <a:schemeClr val="tx1"/>
                </a:solidFill>
                <a:latin typeface="Meiryo UI"/>
                <a:ea typeface="Meiryo UI"/>
              </a:rPr>
              <a:t>(</a:t>
            </a:r>
            <a:r>
              <a:rPr lang="ja-JP" altLang="en-US" dirty="0">
                <a:solidFill>
                  <a:schemeClr val="tx1"/>
                </a:solidFill>
                <a:latin typeface="Meiryo UI"/>
                <a:ea typeface="Meiryo UI"/>
              </a:rPr>
              <a:t>事業者名</a:t>
            </a:r>
            <a:r>
              <a:rPr lang="en-US" altLang="ja-JP" dirty="0">
                <a:solidFill>
                  <a:schemeClr val="tx1"/>
                </a:solidFill>
                <a:latin typeface="Meiryo UI"/>
                <a:ea typeface="Meiryo UI"/>
              </a:rPr>
              <a:t>)</a:t>
            </a:r>
            <a:r>
              <a:rPr lang="ja-JP" altLang="en-US" dirty="0">
                <a:solidFill>
                  <a:schemeClr val="tx1"/>
                </a:solidFill>
                <a:latin typeface="Meiryo UI"/>
                <a:ea typeface="Meiryo UI"/>
              </a:rPr>
              <a:t>」としてください。</a:t>
            </a:r>
            <a:endParaRPr lang="en-US" altLang="ja-JP" dirty="0">
              <a:solidFill>
                <a:schemeClr val="tx1"/>
              </a:solidFill>
              <a:latin typeface="Meiryo UI"/>
              <a:ea typeface="Meiryo UI"/>
            </a:endParaRPr>
          </a:p>
          <a:p>
            <a:pPr marL="269875" indent="-269875"/>
            <a:endParaRPr lang="en-US" altLang="ja-JP" dirty="0">
              <a:solidFill>
                <a:schemeClr val="tx1"/>
              </a:solidFill>
              <a:latin typeface="Meiryo UI"/>
              <a:ea typeface="Meiryo UI"/>
            </a:endParaRPr>
          </a:p>
          <a:p>
            <a:pPr marL="269875" indent="-269875"/>
            <a:r>
              <a:rPr lang="en-US" altLang="ja-JP" sz="1400" dirty="0">
                <a:solidFill>
                  <a:schemeClr val="tx1"/>
                </a:solidFill>
                <a:latin typeface="Meiryo UI"/>
                <a:ea typeface="Meiryo UI"/>
              </a:rPr>
              <a:t>【</a:t>
            </a:r>
            <a:r>
              <a:rPr lang="ja-JP" altLang="en-US" sz="1400" b="1" dirty="0">
                <a:solidFill>
                  <a:schemeClr val="tx1"/>
                </a:solidFill>
                <a:latin typeface="Meiryo UI"/>
                <a:ea typeface="Meiryo UI"/>
              </a:rPr>
              <a:t>個人</a:t>
            </a:r>
            <a:r>
              <a:rPr lang="ja-JP" altLang="en-US" sz="1400" dirty="0">
                <a:solidFill>
                  <a:schemeClr val="tx1"/>
                </a:solidFill>
                <a:latin typeface="Meiryo UI"/>
                <a:ea typeface="Meiryo UI"/>
              </a:rPr>
              <a:t>の場合</a:t>
            </a:r>
            <a:r>
              <a:rPr lang="en-US" altLang="ja-JP" sz="1400" dirty="0">
                <a:solidFill>
                  <a:schemeClr val="tx1"/>
                </a:solidFill>
                <a:latin typeface="Meiryo UI"/>
                <a:ea typeface="Meiryo UI"/>
              </a:rPr>
              <a:t>】</a:t>
            </a:r>
          </a:p>
          <a:p>
            <a:pPr marL="269875" indent="-269875"/>
            <a:endParaRPr lang="en-US" altLang="ja-JP" sz="1400" dirty="0">
              <a:solidFill>
                <a:schemeClr val="tx1"/>
              </a:solidFill>
              <a:latin typeface="Meiryo UI"/>
              <a:ea typeface="Meiryo UI"/>
            </a:endParaRPr>
          </a:p>
          <a:p>
            <a:pPr marL="269875" indent="-269875"/>
            <a:r>
              <a:rPr lang="ja-JP" altLang="en-US" sz="1400" dirty="0">
                <a:latin typeface="Meiryo UI"/>
                <a:ea typeface="Meiryo UI"/>
              </a:rPr>
              <a:t>① </a:t>
            </a:r>
            <a:r>
              <a:rPr lang="ja-JP" altLang="en-US" sz="1400" dirty="0">
                <a:solidFill>
                  <a:schemeClr val="tx1"/>
                </a:solidFill>
                <a:latin typeface="Meiryo UI"/>
                <a:ea typeface="Meiryo UI"/>
              </a:rPr>
              <a:t>産業競争力強化法に基づく「認定市区町村」または「認定市区都市」と連携した「認定連携創業支援等事業者」が実施した「特定創業支援等事業」に</a:t>
            </a:r>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  　よる支援を受けたことの証明書の写しを添付してください。</a:t>
            </a:r>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　</a:t>
            </a:r>
            <a:r>
              <a:rPr lang="en-US" altLang="ja-JP" dirty="0">
                <a:solidFill>
                  <a:schemeClr val="tx1"/>
                </a:solidFill>
                <a:latin typeface="Meiryo UI"/>
                <a:ea typeface="Meiryo UI"/>
              </a:rPr>
              <a:t>※</a:t>
            </a:r>
            <a:r>
              <a:rPr lang="ja-JP" altLang="en-US" dirty="0">
                <a:solidFill>
                  <a:schemeClr val="tx1"/>
                </a:solidFill>
                <a:latin typeface="Meiryo UI"/>
                <a:ea typeface="Meiryo UI"/>
              </a:rPr>
              <a:t>ファイル名は「特定創業支援証明書</a:t>
            </a:r>
            <a:r>
              <a:rPr lang="en-US" altLang="ja-JP" dirty="0">
                <a:solidFill>
                  <a:schemeClr val="tx1"/>
                </a:solidFill>
                <a:latin typeface="Meiryo UI"/>
                <a:ea typeface="Meiryo UI"/>
              </a:rPr>
              <a:t>(</a:t>
            </a:r>
            <a:r>
              <a:rPr lang="ja-JP" altLang="en-US" dirty="0">
                <a:solidFill>
                  <a:schemeClr val="tx1"/>
                </a:solidFill>
                <a:latin typeface="Meiryo UI"/>
                <a:ea typeface="Meiryo UI"/>
              </a:rPr>
              <a:t>事業者名</a:t>
            </a:r>
            <a:r>
              <a:rPr lang="en-US" altLang="ja-JP" dirty="0">
                <a:solidFill>
                  <a:schemeClr val="tx1"/>
                </a:solidFill>
                <a:latin typeface="Meiryo UI"/>
                <a:ea typeface="Meiryo UI"/>
              </a:rPr>
              <a:t>)</a:t>
            </a:r>
            <a:r>
              <a:rPr lang="ja-JP" altLang="en-US" dirty="0">
                <a:solidFill>
                  <a:schemeClr val="tx1"/>
                </a:solidFill>
                <a:latin typeface="Meiryo UI"/>
                <a:ea typeface="Meiryo UI"/>
              </a:rPr>
              <a:t>」としてください。</a:t>
            </a:r>
          </a:p>
          <a:p>
            <a:pPr marL="269875" indent="-269875"/>
            <a:endParaRPr lang="en-US" altLang="ja-JP" sz="1400" dirty="0">
              <a:solidFill>
                <a:schemeClr val="tx1"/>
              </a:solidFill>
              <a:latin typeface="Meiryo UI"/>
              <a:ea typeface="Meiryo UI"/>
            </a:endParaRPr>
          </a:p>
          <a:p>
            <a:pPr marL="269875" indent="-269875"/>
            <a:r>
              <a:rPr lang="ja-JP" altLang="en-US" sz="1400" dirty="0">
                <a:latin typeface="Meiryo UI"/>
                <a:ea typeface="Meiryo UI"/>
              </a:rPr>
              <a:t>③</a:t>
            </a:r>
            <a:r>
              <a:rPr lang="ja-JP" altLang="en-US" sz="1400" dirty="0">
                <a:solidFill>
                  <a:schemeClr val="tx1"/>
                </a:solidFill>
                <a:latin typeface="Meiryo UI"/>
                <a:ea typeface="Meiryo UI"/>
              </a:rPr>
              <a:t> 開業届</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税務署受付印のあるもの</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の写しを添付してください。</a:t>
            </a:r>
            <a:endParaRPr lang="en-US" altLang="ja-JP" sz="1400" dirty="0">
              <a:solidFill>
                <a:schemeClr val="tx1"/>
              </a:solidFill>
              <a:latin typeface="Meiryo UI"/>
              <a:ea typeface="Meiryo UI"/>
            </a:endParaRPr>
          </a:p>
          <a:p>
            <a:pPr marL="269875" indent="-269875"/>
            <a:r>
              <a:rPr lang="ja-JP" altLang="en-US" dirty="0">
                <a:solidFill>
                  <a:schemeClr val="tx1"/>
                </a:solidFill>
                <a:latin typeface="Meiryo UI"/>
                <a:ea typeface="Meiryo UI"/>
              </a:rPr>
              <a:t>　</a:t>
            </a:r>
            <a:r>
              <a:rPr lang="en-US" altLang="ja-JP" dirty="0">
                <a:solidFill>
                  <a:schemeClr val="tx1"/>
                </a:solidFill>
                <a:latin typeface="Meiryo UI"/>
                <a:ea typeface="Meiryo UI"/>
              </a:rPr>
              <a:t>※</a:t>
            </a:r>
            <a:r>
              <a:rPr lang="ja-JP" altLang="en-US" dirty="0">
                <a:solidFill>
                  <a:schemeClr val="tx1"/>
                </a:solidFill>
                <a:latin typeface="Meiryo UI"/>
                <a:ea typeface="Meiryo UI"/>
              </a:rPr>
              <a:t>ファイル名は「開業届</a:t>
            </a:r>
            <a:r>
              <a:rPr lang="en-US" altLang="ja-JP" dirty="0">
                <a:solidFill>
                  <a:schemeClr val="tx1"/>
                </a:solidFill>
                <a:latin typeface="Meiryo UI"/>
                <a:ea typeface="Meiryo UI"/>
              </a:rPr>
              <a:t>(</a:t>
            </a:r>
            <a:r>
              <a:rPr lang="ja-JP" altLang="en-US" dirty="0">
                <a:solidFill>
                  <a:schemeClr val="tx1"/>
                </a:solidFill>
                <a:latin typeface="Meiryo UI"/>
                <a:ea typeface="Meiryo UI"/>
              </a:rPr>
              <a:t>事業者名</a:t>
            </a:r>
            <a:r>
              <a:rPr lang="en-US" altLang="ja-JP" dirty="0">
                <a:solidFill>
                  <a:schemeClr val="tx1"/>
                </a:solidFill>
                <a:latin typeface="Meiryo UI"/>
                <a:ea typeface="Meiryo UI"/>
              </a:rPr>
              <a:t>)</a:t>
            </a:r>
            <a:r>
              <a:rPr lang="ja-JP" altLang="en-US" dirty="0">
                <a:solidFill>
                  <a:schemeClr val="tx1"/>
                </a:solidFill>
                <a:latin typeface="Meiryo UI"/>
                <a:ea typeface="Meiryo UI"/>
              </a:rPr>
              <a:t>としてください。</a:t>
            </a:r>
            <a:endParaRPr lang="en-US" altLang="ja-JP"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ja-JP" altLang="en-US" sz="1400" dirty="0">
                <a:latin typeface="Meiryo UI"/>
                <a:ea typeface="Meiryo UI"/>
              </a:rPr>
              <a:t>④ </a:t>
            </a:r>
            <a:r>
              <a:rPr lang="ja-JP" altLang="en-US" sz="1400" dirty="0">
                <a:solidFill>
                  <a:schemeClr val="tx1"/>
                </a:solidFill>
                <a:latin typeface="Meiryo UI"/>
                <a:ea typeface="Meiryo UI"/>
              </a:rPr>
              <a:t>開業届</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該当する項目を選択してください。</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p:txBody>
      </p:sp>
      <p:sp>
        <p:nvSpPr>
          <p:cNvPr id="4" name="テキスト プレースホルダ 38">
            <a:extLst>
              <a:ext uri="{FF2B5EF4-FFF2-40B4-BE49-F238E27FC236}">
                <a16:creationId xmlns:a16="http://schemas.microsoft.com/office/drawing/2014/main" id="{0BFFF5A8-5B9A-C7C3-5227-8948278FB1EE}"/>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希望する枠及び加点項目</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1A3E39F0-1E34-8723-4190-04190CFAF8B0}"/>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希望する枠及び加点項目（創業枠）画面です。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ED02EC78-D5E3-741D-47FC-B4064197F858}"/>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5FD89D83-A916-8C8D-B10F-B1608F18AF3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pic>
        <p:nvPicPr>
          <p:cNvPr id="10" name="図 9">
            <a:extLst>
              <a:ext uri="{FF2B5EF4-FFF2-40B4-BE49-F238E27FC236}">
                <a16:creationId xmlns:a16="http://schemas.microsoft.com/office/drawing/2014/main" id="{F4D47DE5-25E0-542F-F576-862DC9B935F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2688" y="5290332"/>
            <a:ext cx="5365518" cy="880631"/>
          </a:xfrm>
          <a:prstGeom prst="rect">
            <a:avLst/>
          </a:prstGeom>
        </p:spPr>
      </p:pic>
      <p:sp>
        <p:nvSpPr>
          <p:cNvPr id="11" name="テキスト ボックス 10">
            <a:extLst>
              <a:ext uri="{FF2B5EF4-FFF2-40B4-BE49-F238E27FC236}">
                <a16:creationId xmlns:a16="http://schemas.microsoft.com/office/drawing/2014/main" id="{A52CDA5D-2534-4E13-33D1-281B9B8AC644}"/>
              </a:ext>
            </a:extLst>
          </p:cNvPr>
          <p:cNvSpPr txBox="1"/>
          <p:nvPr/>
        </p:nvSpPr>
        <p:spPr>
          <a:xfrm>
            <a:off x="211086" y="3704012"/>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
        <p:nvSpPr>
          <p:cNvPr id="17" name="テキスト ボックス 16">
            <a:extLst>
              <a:ext uri="{FF2B5EF4-FFF2-40B4-BE49-F238E27FC236}">
                <a16:creationId xmlns:a16="http://schemas.microsoft.com/office/drawing/2014/main" id="{BE859B11-4E54-CF0C-14BB-EBC6D0B86ED1}"/>
              </a:ext>
            </a:extLst>
          </p:cNvPr>
          <p:cNvSpPr txBox="1"/>
          <p:nvPr/>
        </p:nvSpPr>
        <p:spPr>
          <a:xfrm>
            <a:off x="211086" y="4532401"/>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②</a:t>
            </a:r>
          </a:p>
        </p:txBody>
      </p:sp>
      <p:sp>
        <p:nvSpPr>
          <p:cNvPr id="18" name="テキスト ボックス 17">
            <a:extLst>
              <a:ext uri="{FF2B5EF4-FFF2-40B4-BE49-F238E27FC236}">
                <a16:creationId xmlns:a16="http://schemas.microsoft.com/office/drawing/2014/main" id="{6E380F84-F54B-4EB3-39E6-9F38E373984E}"/>
              </a:ext>
            </a:extLst>
          </p:cNvPr>
          <p:cNvSpPr txBox="1"/>
          <p:nvPr/>
        </p:nvSpPr>
        <p:spPr>
          <a:xfrm>
            <a:off x="208582" y="5175180"/>
            <a:ext cx="184731"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③</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93C658F0-B286-B9D2-292D-DE4643D72164}"/>
              </a:ext>
            </a:extLst>
          </p:cNvPr>
          <p:cNvSpPr txBox="1"/>
          <p:nvPr/>
        </p:nvSpPr>
        <p:spPr>
          <a:xfrm>
            <a:off x="208582" y="5789266"/>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④</a:t>
            </a:r>
          </a:p>
        </p:txBody>
      </p:sp>
      <p:sp>
        <p:nvSpPr>
          <p:cNvPr id="21" name="テキスト ボックス 20">
            <a:extLst>
              <a:ext uri="{FF2B5EF4-FFF2-40B4-BE49-F238E27FC236}">
                <a16:creationId xmlns:a16="http://schemas.microsoft.com/office/drawing/2014/main" id="{6F084276-AA92-8B66-AA57-55A19243755D}"/>
              </a:ext>
            </a:extLst>
          </p:cNvPr>
          <p:cNvSpPr txBox="1"/>
          <p:nvPr/>
        </p:nvSpPr>
        <p:spPr>
          <a:xfrm>
            <a:off x="2074953" y="4951778"/>
            <a:ext cx="1909624" cy="338554"/>
          </a:xfrm>
          <a:prstGeom prst="rect">
            <a:avLst/>
          </a:prstGeom>
          <a:noFill/>
        </p:spPr>
        <p:txBody>
          <a:bodyPr wrap="square">
            <a:spAutoFit/>
          </a:bodyPr>
          <a:lstStyle/>
          <a:p>
            <a:pPr marL="269875" indent="-269875"/>
            <a:r>
              <a:rPr lang="en-US" altLang="ja-JP" sz="1600" dirty="0">
                <a:solidFill>
                  <a:schemeClr val="tx1"/>
                </a:solidFill>
                <a:latin typeface="Meiryo UI"/>
                <a:ea typeface="Meiryo UI"/>
              </a:rPr>
              <a:t>【</a:t>
            </a:r>
            <a:r>
              <a:rPr lang="ja-JP" altLang="en-US" sz="1600" b="1" dirty="0">
                <a:solidFill>
                  <a:schemeClr val="tx1"/>
                </a:solidFill>
                <a:latin typeface="Meiryo UI"/>
                <a:ea typeface="Meiryo UI"/>
              </a:rPr>
              <a:t>個人</a:t>
            </a:r>
            <a:r>
              <a:rPr lang="ja-JP" altLang="en-US" sz="1600" dirty="0">
                <a:solidFill>
                  <a:schemeClr val="tx1"/>
                </a:solidFill>
                <a:latin typeface="Meiryo UI"/>
                <a:ea typeface="Meiryo UI"/>
              </a:rPr>
              <a:t>の場合</a:t>
            </a:r>
            <a:r>
              <a:rPr lang="en-US" altLang="ja-JP" sz="1600" dirty="0">
                <a:solidFill>
                  <a:schemeClr val="tx1"/>
                </a:solidFill>
                <a:latin typeface="Meiryo UI"/>
                <a:ea typeface="Meiryo UI"/>
              </a:rPr>
              <a:t>】</a:t>
            </a:r>
          </a:p>
        </p:txBody>
      </p:sp>
      <p:sp>
        <p:nvSpPr>
          <p:cNvPr id="23" name="テキスト ボックス 22">
            <a:extLst>
              <a:ext uri="{FF2B5EF4-FFF2-40B4-BE49-F238E27FC236}">
                <a16:creationId xmlns:a16="http://schemas.microsoft.com/office/drawing/2014/main" id="{57122BCF-9409-D559-D4F2-3C27FEA011A3}"/>
              </a:ext>
            </a:extLst>
          </p:cNvPr>
          <p:cNvSpPr txBox="1"/>
          <p:nvPr/>
        </p:nvSpPr>
        <p:spPr>
          <a:xfrm>
            <a:off x="2524088" y="4071147"/>
            <a:ext cx="1924050" cy="338554"/>
          </a:xfrm>
          <a:prstGeom prst="rect">
            <a:avLst/>
          </a:prstGeom>
          <a:noFill/>
        </p:spPr>
        <p:txBody>
          <a:bodyPr wrap="square">
            <a:spAutoFit/>
          </a:bodyPr>
          <a:lstStyle/>
          <a:p>
            <a:r>
              <a:rPr lang="en-US" altLang="ja-JP" sz="1600" dirty="0">
                <a:solidFill>
                  <a:schemeClr val="tx1"/>
                </a:solidFill>
              </a:rPr>
              <a:t>【</a:t>
            </a:r>
            <a:r>
              <a:rPr lang="ja-JP" altLang="en-US" sz="1600" b="1" dirty="0">
                <a:solidFill>
                  <a:schemeClr val="tx1"/>
                </a:solidFill>
              </a:rPr>
              <a:t>法人</a:t>
            </a:r>
            <a:r>
              <a:rPr lang="ja-JP" altLang="en-US" sz="1600" dirty="0">
                <a:solidFill>
                  <a:schemeClr val="tx1"/>
                </a:solidFill>
              </a:rPr>
              <a:t>の場合</a:t>
            </a:r>
            <a:r>
              <a:rPr lang="en-US" altLang="ja-JP" sz="1600" dirty="0">
                <a:solidFill>
                  <a:schemeClr val="tx1"/>
                </a:solidFill>
              </a:rPr>
              <a:t>】</a:t>
            </a:r>
          </a:p>
        </p:txBody>
      </p:sp>
    </p:spTree>
    <p:extLst>
      <p:ext uri="{BB962C8B-B14F-4D97-AF65-F5344CB8AC3E}">
        <p14:creationId xmlns:p14="http://schemas.microsoft.com/office/powerpoint/2010/main" val="15443857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5DB4DF13-390F-1DDB-ED09-47F492A387E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831580"/>
            <a:ext cx="4859867" cy="5439507"/>
          </a:xfrm>
          <a:prstGeom prst="rect">
            <a:avLst/>
          </a:prstGeom>
        </p:spPr>
      </p:pic>
      <p:sp>
        <p:nvSpPr>
          <p:cNvPr id="15" name="テキスト プレースホルダ 38">
            <a:extLst>
              <a:ext uri="{FF2B5EF4-FFF2-40B4-BE49-F238E27FC236}">
                <a16:creationId xmlns:a16="http://schemas.microsoft.com/office/drawing/2014/main" id="{A161F3F2-F540-957B-D0EB-6B2959AE606C}"/>
              </a:ext>
            </a:extLst>
          </p:cNvPr>
          <p:cNvSpPr txBox="1">
            <a:spLocks/>
          </p:cNvSpPr>
          <p:nvPr/>
        </p:nvSpPr>
        <p:spPr>
          <a:xfrm>
            <a:off x="6338092" y="1605260"/>
            <a:ext cx="5574508" cy="717599"/>
          </a:xfrm>
          <a:prstGeom prst="rect">
            <a:avLst/>
          </a:prstGeom>
          <a:solidFill>
            <a:schemeClr val="accent4">
              <a:lumMod val="20000"/>
              <a:lumOff val="80000"/>
            </a:schemeClr>
          </a:solidFill>
          <a:ln>
            <a:noFill/>
          </a:ln>
        </p:spPr>
        <p:txBody>
          <a:bodyPr vert="horz" wrap="square" lIns="216000" tIns="108000" rIns="216000" bIns="108000" rtlCol="0" anchor="ctr">
            <a:no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本画面は賃金引上げ枠を選択した場合のみ表示されます。</a:t>
            </a:r>
            <a:endParaRPr lang="en-US" altLang="ja-JP" sz="1400" dirty="0">
              <a:latin typeface="Meiryo UI" panose="020B0604030504040204" pitchFamily="50" charset="-128"/>
              <a:ea typeface="Meiryo UI" panose="020B0604030504040204" pitchFamily="50" charset="-128"/>
            </a:endParaRPr>
          </a:p>
          <a:p>
            <a:pPr marL="0" indent="0">
              <a:buNone/>
            </a:pPr>
            <a:r>
              <a:rPr lang="ja-JP" altLang="en-US" sz="1400" dirty="0"/>
              <a:t>固定給の種別ごとの詳細は、次頁をご参照ください。</a:t>
            </a:r>
            <a:endParaRPr lang="ja-JP" altLang="en-US" sz="1400" dirty="0">
              <a:latin typeface="Meiryo UI" panose="020B0604030504040204" pitchFamily="50" charset="-128"/>
              <a:ea typeface="Meiryo UI" panose="020B0604030504040204" pitchFamily="50" charset="-128"/>
            </a:endParaRPr>
          </a:p>
        </p:txBody>
      </p:sp>
      <p:sp>
        <p:nvSpPr>
          <p:cNvPr id="2" name="テキスト プレースホルダ 38">
            <a:extLst>
              <a:ext uri="{FF2B5EF4-FFF2-40B4-BE49-F238E27FC236}">
                <a16:creationId xmlns:a16="http://schemas.microsoft.com/office/drawing/2014/main" id="{F9CAD1C2-A73B-6BAA-7D9C-3BE51016B2B9}"/>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賃金引上げ枠（事業場内最低賃金算出表）</a:t>
            </a:r>
            <a:endParaRPr lang="en-US" altLang="ja-JP" sz="1400" b="1" dirty="0">
              <a:cs typeface="メイリオ" panose="020B0604030504040204" pitchFamily="50" charset="-128"/>
            </a:endParaRPr>
          </a:p>
        </p:txBody>
      </p:sp>
      <p:sp>
        <p:nvSpPr>
          <p:cNvPr id="9" name="テキスト ボックス 8">
            <a:extLst>
              <a:ext uri="{FF2B5EF4-FFF2-40B4-BE49-F238E27FC236}">
                <a16:creationId xmlns:a16="http://schemas.microsoft.com/office/drawing/2014/main" id="{452C753D-61DB-6461-77DF-2F20FDC4301A}"/>
              </a:ext>
            </a:extLst>
          </p:cNvPr>
          <p:cNvSpPr txBox="1"/>
          <p:nvPr/>
        </p:nvSpPr>
        <p:spPr>
          <a:xfrm>
            <a:off x="6316135" y="2518775"/>
            <a:ext cx="5875865" cy="4339650"/>
          </a:xfrm>
          <a:prstGeom prst="rect">
            <a:avLst/>
          </a:prstGeom>
          <a:noFill/>
        </p:spPr>
        <p:txBody>
          <a:bodyPr wrap="square" lIns="91440" tIns="45720" rIns="91440" bIns="45720" anchor="t">
            <a:spAutoFit/>
          </a:bodyPr>
          <a:lstStyle/>
          <a:p>
            <a:r>
              <a:rPr lang="ja-JP"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賃金引上げ枠を希望する場合、「追加」ボタンをクリックしてください。</a:t>
            </a:r>
            <a:br>
              <a:rPr lang="ja-JP" altLang="en-US" sz="1400" dirty="0">
                <a:latin typeface="Meiryo UI" panose="020B0604030504040204" pitchFamily="50" charset="-128"/>
                <a:ea typeface="Meiryo UI" panose="020B0604030504040204" pitchFamily="50" charset="-128"/>
              </a:rPr>
            </a:br>
            <a:br>
              <a:rPr lang="ja-JP" altLang="en-US" sz="1400" dirty="0">
                <a:latin typeface="Meiryo UI" panose="020B0604030504040204" pitchFamily="50" charset="-128"/>
                <a:ea typeface="Meiryo UI" panose="020B0604030504040204" pitchFamily="50" charset="-128"/>
              </a:rPr>
            </a:br>
            <a:r>
              <a:rPr lang="ja-JP"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事業場内最低賃金に該当する労働者名を全角文字で入力してください。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姓と名の間に全角スペースを入れてください。</a:t>
            </a:r>
          </a:p>
          <a:p>
            <a:endParaRPr lang="ja-JP" altLang="en-US" sz="1400" dirty="0">
              <a:latin typeface="Meiryo UI" panose="020B0604030504040204" pitchFamily="50" charset="-128"/>
              <a:ea typeface="Meiryo UI" panose="020B0604030504040204" pitchFamily="50" charset="-128"/>
            </a:endParaRPr>
          </a:p>
          <a:p>
            <a:r>
              <a:rPr lang="ja-JP"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panose="020B0604030504040204" pitchFamily="50" charset="-128"/>
                <a:ea typeface="Meiryo UI" panose="020B0604030504040204" pitchFamily="50" charset="-128"/>
              </a:rPr>
              <a:t>該当する固定給を選択してください。</a:t>
            </a:r>
            <a:br>
              <a:rPr lang="ja-JP" altLang="en-US" sz="1400" dirty="0">
                <a:latin typeface="Meiryo UI" panose="020B0604030504040204" pitchFamily="50" charset="-128"/>
                <a:ea typeface="Meiryo UI" panose="020B0604030504040204" pitchFamily="50" charset="-128"/>
              </a:rPr>
            </a:br>
            <a:r>
              <a:rPr lang="ja-JP" altLang="en-US" sz="1400" dirty="0">
                <a:latin typeface="Meiryo UI" panose="020B0604030504040204" pitchFamily="50" charset="-128"/>
                <a:ea typeface="Meiryo UI" panose="020B0604030504040204" pitchFamily="50" charset="-128"/>
              </a:rPr>
              <a:t>  </a:t>
            </a:r>
            <a:r>
              <a:rPr lang="en-US" altLang="en-US" sz="1400" dirty="0">
                <a:latin typeface="Meiryo UI" panose="020B0604030504040204" pitchFamily="50" charset="-128"/>
                <a:ea typeface="Meiryo UI" panose="020B0604030504040204" pitchFamily="50" charset="-128"/>
              </a:rPr>
              <a:t>※</a:t>
            </a:r>
            <a:r>
              <a:rPr lang="en-US" altLang="en-US" sz="1400" b="1" u="sng" dirty="0" err="1">
                <a:solidFill>
                  <a:srgbClr val="FF0000"/>
                </a:solidFill>
                <a:latin typeface="Meiryo UI" panose="020B0604030504040204" pitchFamily="50" charset="-128"/>
                <a:ea typeface="Meiryo UI" panose="020B0604030504040204" pitchFamily="50" charset="-128"/>
              </a:rPr>
              <a:t>歩合給制</a:t>
            </a:r>
            <a:r>
              <a:rPr lang="ja-JP" altLang="en-US" sz="1400" b="1" u="sng" dirty="0">
                <a:solidFill>
                  <a:srgbClr val="FF0000"/>
                </a:solidFill>
                <a:latin typeface="Meiryo UI" panose="020B0604030504040204" pitchFamily="50" charset="-128"/>
                <a:ea typeface="Meiryo UI" panose="020B0604030504040204" pitchFamily="50" charset="-128"/>
              </a:rPr>
              <a:t>のみ</a:t>
            </a:r>
            <a:r>
              <a:rPr lang="en-US" altLang="en-US" sz="1400" b="1" u="sng" dirty="0" err="1">
                <a:solidFill>
                  <a:srgbClr val="FF0000"/>
                </a:solidFill>
                <a:latin typeface="Meiryo UI" panose="020B0604030504040204" pitchFamily="50" charset="-128"/>
                <a:ea typeface="Meiryo UI" panose="020B0604030504040204" pitchFamily="50" charset="-128"/>
              </a:rPr>
              <a:t>の場合</a:t>
            </a:r>
            <a:r>
              <a:rPr lang="en-US" altLang="en-US" sz="1400" dirty="0" err="1">
                <a:latin typeface="Meiryo UI" panose="020B0604030504040204" pitchFamily="50" charset="-128"/>
                <a:ea typeface="Meiryo UI" panose="020B0604030504040204" pitchFamily="50" charset="-128"/>
              </a:rPr>
              <a:t>は</a:t>
            </a:r>
            <a:r>
              <a:rPr lang="ja-JP" altLang="en-US" sz="1400" dirty="0">
                <a:latin typeface="Meiryo UI" panose="020B0604030504040204" pitchFamily="50" charset="-128"/>
                <a:ea typeface="Meiryo UI" panose="020B0604030504040204" pitchFamily="50" charset="-128"/>
              </a:rPr>
              <a:t>固定給を選択せずに</a:t>
            </a:r>
            <a:r>
              <a:rPr lang="en-US" altLang="en-US" sz="1400" dirty="0" err="1">
                <a:latin typeface="Meiryo UI" panose="020B0604030504040204" pitchFamily="50" charset="-128"/>
                <a:ea typeface="Meiryo UI" panose="020B0604030504040204" pitchFamily="50" charset="-128"/>
              </a:rPr>
              <a:t>チェックを入れてください</a:t>
            </a:r>
            <a:r>
              <a:rPr lang="en-US" altLang="en-US" sz="1400" dirty="0">
                <a:latin typeface="Meiryo UI" panose="020B0604030504040204" pitchFamily="50" charset="-128"/>
                <a:ea typeface="Meiryo UI" panose="020B0604030504040204" pitchFamily="50" charset="-128"/>
              </a:rPr>
              <a:t>。</a:t>
            </a: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b="1" u="sng" dirty="0">
                <a:solidFill>
                  <a:srgbClr val="FF0000"/>
                </a:solidFill>
                <a:latin typeface="Meiryo UI" panose="020B0604030504040204" pitchFamily="50" charset="-128"/>
                <a:ea typeface="Meiryo UI" panose="020B0604030504040204" pitchFamily="50" charset="-128"/>
              </a:rPr>
              <a:t>歩合</a:t>
            </a:r>
            <a:r>
              <a:rPr lang="en-US" altLang="en-US" sz="1400" b="1" u="sng" dirty="0">
                <a:solidFill>
                  <a:srgbClr val="FF0000"/>
                </a:solidFill>
                <a:latin typeface="Meiryo UI" panose="020B0604030504040204" pitchFamily="50" charset="-128"/>
                <a:ea typeface="Meiryo UI" panose="020B0604030504040204" pitchFamily="50" charset="-128"/>
              </a:rPr>
              <a:t>給</a:t>
            </a:r>
            <a:r>
              <a:rPr lang="ja-JP" altLang="en-US" sz="1400" b="1" u="sng" dirty="0">
                <a:solidFill>
                  <a:srgbClr val="FF0000"/>
                </a:solidFill>
                <a:latin typeface="Meiryo UI" panose="020B0604030504040204" pitchFamily="50" charset="-128"/>
                <a:ea typeface="Meiryo UI" panose="020B0604030504040204" pitchFamily="50" charset="-128"/>
              </a:rPr>
              <a:t>制と固定</a:t>
            </a:r>
            <a:r>
              <a:rPr lang="en-US" altLang="en-US" sz="1400" b="1" u="sng" dirty="0">
                <a:solidFill>
                  <a:srgbClr val="FF0000"/>
                </a:solidFill>
                <a:latin typeface="Meiryo UI" panose="020B0604030504040204" pitchFamily="50" charset="-128"/>
                <a:ea typeface="Meiryo UI" panose="020B0604030504040204" pitchFamily="50" charset="-128"/>
              </a:rPr>
              <a:t>給</a:t>
            </a:r>
            <a:r>
              <a:rPr lang="ja-JP" altLang="en-US" sz="1400" b="1" u="sng" dirty="0">
                <a:solidFill>
                  <a:srgbClr val="FF0000"/>
                </a:solidFill>
                <a:latin typeface="Meiryo UI" panose="020B0604030504040204" pitchFamily="50" charset="-128"/>
                <a:ea typeface="Meiryo UI" panose="020B0604030504040204" pitchFamily="50" charset="-128"/>
              </a:rPr>
              <a:t>制を併用している場合</a:t>
            </a:r>
            <a:r>
              <a:rPr lang="ja-JP" altLang="en-US" sz="1400" dirty="0">
                <a:latin typeface="Meiryo UI" panose="020B0604030504040204" pitchFamily="50" charset="-128"/>
                <a:ea typeface="Meiryo UI" panose="020B0604030504040204" pitchFamily="50" charset="-128"/>
              </a:rPr>
              <a:t>は、固定給を選択の上「歩合給</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制」に</a:t>
            </a:r>
            <a:r>
              <a:rPr lang="en-US" altLang="en-US" sz="1400" dirty="0" err="1">
                <a:latin typeface="Meiryo UI" panose="020B0604030504040204" pitchFamily="50" charset="-128"/>
                <a:ea typeface="Meiryo UI" panose="020B0604030504040204" pitchFamily="50" charset="-128"/>
              </a:rPr>
              <a:t>チェックを入れてください</a:t>
            </a:r>
            <a:r>
              <a:rPr lang="en-US" altLang="en-US"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a:t>
            </a:r>
          </a:p>
          <a:p>
            <a:endParaRPr lang="ja-JP" altLang="en-US"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a:t>
            </a:r>
            <a:r>
              <a:rPr lang="ja-JP" altLang="en-US" sz="1400" dirty="0">
                <a:latin typeface="Meiryo UI" panose="020B0604030504040204" pitchFamily="50" charset="-128"/>
                <a:ea typeface="Meiryo UI" panose="020B0604030504040204" pitchFamily="50" charset="-128"/>
              </a:rPr>
              <a:t> 都道府県名を選択してください。</a:t>
            </a:r>
          </a:p>
          <a:p>
            <a:endParaRPr lang="ja-JP" altLang="en-US"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⑤</a:t>
            </a:r>
            <a:r>
              <a:rPr lang="ja-JP" altLang="en-US" sz="1400" dirty="0">
                <a:latin typeface="Meiryo UI" panose="020B0604030504040204" pitchFamily="50" charset="-128"/>
                <a:ea typeface="Meiryo UI" panose="020B0604030504040204" pitchFamily="50" charset="-128"/>
              </a:rPr>
              <a:t> 申請時点の地域別最低賃金が表示されます。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⑥</a:t>
            </a:r>
            <a:r>
              <a:rPr lang="ja-JP" altLang="en-US" sz="1400" dirty="0">
                <a:latin typeface="Meiryo UI" panose="020B0604030504040204" pitchFamily="50" charset="-128"/>
                <a:ea typeface="Meiryo UI" panose="020B0604030504040204" pitchFamily="50" charset="-128"/>
              </a:rPr>
              <a:t> 入力が完了したら「保存」ボタンをクリックしてください。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内容を保存せずに閉じる場合は「閉じる」ボタンをクリックしてください。</a:t>
            </a:r>
            <a:endParaRPr lang="en-US" altLang="ja-JP" sz="14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保存後は修正不可となります。誤って保存した際は、項目の削除後に再登録をしてください。</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en-US" altLang="ja-JP" sz="1200" dirty="0">
                <a:effectLst/>
                <a:latin typeface="Meiryo UI" panose="020B0604030504040204" pitchFamily="50" charset="-128"/>
                <a:ea typeface="Meiryo UI" panose="020B0604030504040204" pitchFamily="50" charset="-128"/>
              </a:rPr>
              <a:t>※</a:t>
            </a:r>
            <a:r>
              <a:rPr lang="ja-JP" altLang="en-US" sz="1200" dirty="0">
                <a:effectLst/>
                <a:latin typeface="Meiryo UI" panose="020B0604030504040204" pitchFamily="50" charset="-128"/>
                <a:ea typeface="Meiryo UI" panose="020B0604030504040204" pitchFamily="50" charset="-128"/>
              </a:rPr>
              <a:t>本画面では、申請時点において事業場内最低賃金が、地域別最低賃金を上回っているかを確認します。事業場内最低賃金が、地域別最低賃金を下回っている場合は申請できません。</a:t>
            </a:r>
            <a:endParaRPr lang="ja-JP" altLang="en-US" sz="1200" dirty="0">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4A603587-0BE4-83C1-2B4F-E02D2C7B122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pic>
        <p:nvPicPr>
          <p:cNvPr id="4" name="Picture 3">
            <a:extLst>
              <a:ext uri="{FF2B5EF4-FFF2-40B4-BE49-F238E27FC236}">
                <a16:creationId xmlns:a16="http://schemas.microsoft.com/office/drawing/2014/main" id="{6F9C5771-5239-7F34-7294-101F1E30E7B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759695" y="3207834"/>
            <a:ext cx="4152565" cy="3536128"/>
          </a:xfrm>
          <a:prstGeom prst="rect">
            <a:avLst/>
          </a:prstGeom>
        </p:spPr>
      </p:pic>
      <p:sp>
        <p:nvSpPr>
          <p:cNvPr id="8" name="テキスト ボックス 7">
            <a:extLst>
              <a:ext uri="{FF2B5EF4-FFF2-40B4-BE49-F238E27FC236}">
                <a16:creationId xmlns:a16="http://schemas.microsoft.com/office/drawing/2014/main" id="{D1B609DC-CA70-7A49-F694-880F00FB28BC}"/>
              </a:ext>
            </a:extLst>
          </p:cNvPr>
          <p:cNvSpPr txBox="1"/>
          <p:nvPr/>
        </p:nvSpPr>
        <p:spPr>
          <a:xfrm>
            <a:off x="71958" y="3427969"/>
            <a:ext cx="415498" cy="369332"/>
          </a:xfrm>
          <a:prstGeom prst="rect">
            <a:avLst/>
          </a:prstGeom>
          <a:noFill/>
        </p:spPr>
        <p:txBody>
          <a:bodyPr wrap="none" rtlCol="0">
            <a:spAutoFit/>
          </a:bodyPr>
          <a:lstStyle/>
          <a:p>
            <a:r>
              <a:rPr lang="ja-JP" altLang="en-US" sz="1800" dirty="0">
                <a:solidFill>
                  <a:srgbClr val="FF0000"/>
                </a:solidFill>
                <a:latin typeface="Meiryo UI"/>
                <a:ea typeface="Meiryo UI"/>
              </a:rPr>
              <a:t>①</a:t>
            </a:r>
            <a:endParaRPr kumimoji="1" lang="ja-JP" altLang="en-US" dirty="0"/>
          </a:p>
        </p:txBody>
      </p:sp>
      <p:sp>
        <p:nvSpPr>
          <p:cNvPr id="11" name="テキスト ボックス 10">
            <a:extLst>
              <a:ext uri="{FF2B5EF4-FFF2-40B4-BE49-F238E27FC236}">
                <a16:creationId xmlns:a16="http://schemas.microsoft.com/office/drawing/2014/main" id="{3A9FEDBF-2160-0CD4-83AE-33162821A6EC}"/>
              </a:ext>
            </a:extLst>
          </p:cNvPr>
          <p:cNvSpPr txBox="1"/>
          <p:nvPr/>
        </p:nvSpPr>
        <p:spPr>
          <a:xfrm>
            <a:off x="4266234" y="3596759"/>
            <a:ext cx="415498" cy="369332"/>
          </a:xfrm>
          <a:prstGeom prst="rect">
            <a:avLst/>
          </a:prstGeom>
          <a:noFill/>
        </p:spPr>
        <p:txBody>
          <a:bodyPr wrap="none" rtlCol="0">
            <a:spAutoFit/>
          </a:bodyPr>
          <a:lstStyle/>
          <a:p>
            <a:r>
              <a:rPr lang="ja-JP" altLang="en-US" dirty="0">
                <a:solidFill>
                  <a:srgbClr val="FF0000"/>
                </a:solidFill>
                <a:latin typeface="Meiryo UI"/>
                <a:ea typeface="Meiryo UI"/>
              </a:rPr>
              <a:t>②</a:t>
            </a:r>
            <a:endParaRPr kumimoji="1" lang="ja-JP" altLang="en-US" dirty="0"/>
          </a:p>
        </p:txBody>
      </p:sp>
      <p:sp>
        <p:nvSpPr>
          <p:cNvPr id="12" name="テキスト ボックス 11">
            <a:extLst>
              <a:ext uri="{FF2B5EF4-FFF2-40B4-BE49-F238E27FC236}">
                <a16:creationId xmlns:a16="http://schemas.microsoft.com/office/drawing/2014/main" id="{618B938F-2746-4176-2E17-D31B01C70494}"/>
              </a:ext>
            </a:extLst>
          </p:cNvPr>
          <p:cNvSpPr txBox="1"/>
          <p:nvPr/>
        </p:nvSpPr>
        <p:spPr>
          <a:xfrm>
            <a:off x="3717910" y="4808516"/>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③</a:t>
            </a:r>
            <a:endParaRPr kumimoji="1" lang="ja-JP" altLang="en-US" dirty="0"/>
          </a:p>
        </p:txBody>
      </p:sp>
      <p:sp>
        <p:nvSpPr>
          <p:cNvPr id="16" name="矢印: 右カーブ 5">
            <a:extLst>
              <a:ext uri="{FF2B5EF4-FFF2-40B4-BE49-F238E27FC236}">
                <a16:creationId xmlns:a16="http://schemas.microsoft.com/office/drawing/2014/main" id="{0A010256-A8E9-8120-3752-77EDFE95C69F}"/>
              </a:ext>
            </a:extLst>
          </p:cNvPr>
          <p:cNvSpPr/>
          <p:nvPr/>
        </p:nvSpPr>
        <p:spPr>
          <a:xfrm rot="19067285">
            <a:off x="372542" y="3797014"/>
            <a:ext cx="599886" cy="1130106"/>
          </a:xfrm>
          <a:prstGeom prst="curvedRightArrow">
            <a:avLst>
              <a:gd name="adj1" fmla="val 25000"/>
              <a:gd name="adj2" fmla="val 50000"/>
              <a:gd name="adj3" fmla="val 25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endParaRPr lang="ja-JP" altLang="en-US" sz="1000" dirty="0">
              <a:ln w="0"/>
              <a:solidFill>
                <a:schemeClr val="tx1"/>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endParaRPr>
          </a:p>
        </p:txBody>
      </p:sp>
      <p:sp>
        <p:nvSpPr>
          <p:cNvPr id="18" name="テキスト ボックス 11">
            <a:extLst>
              <a:ext uri="{FF2B5EF4-FFF2-40B4-BE49-F238E27FC236}">
                <a16:creationId xmlns:a16="http://schemas.microsoft.com/office/drawing/2014/main" id="{0510AEC2-C2B9-3539-A2FE-025BFB1DCDB0}"/>
              </a:ext>
            </a:extLst>
          </p:cNvPr>
          <p:cNvSpPr txBox="1"/>
          <p:nvPr/>
        </p:nvSpPr>
        <p:spPr>
          <a:xfrm>
            <a:off x="3274648" y="5233646"/>
            <a:ext cx="415498" cy="369332"/>
          </a:xfrm>
          <a:prstGeom prst="rect">
            <a:avLst/>
          </a:prstGeom>
          <a:noFill/>
        </p:spPr>
        <p:txBody>
          <a:bodyPr wrap="none" lIns="91440" tIns="45720" rIns="91440" bIns="45720" rtlCol="0" anchor="t">
            <a:spAutoFit/>
          </a:bodyPr>
          <a:lstStyle/>
          <a:p>
            <a:r>
              <a:rPr lang="ja-JP" altLang="en-US" dirty="0">
                <a:solidFill>
                  <a:srgbClr val="FF0000"/>
                </a:solidFill>
                <a:latin typeface="Meiryo UI"/>
                <a:ea typeface="Meiryo UI"/>
              </a:rPr>
              <a:t>④</a:t>
            </a:r>
          </a:p>
        </p:txBody>
      </p:sp>
      <p:sp>
        <p:nvSpPr>
          <p:cNvPr id="20" name="テキスト ボックス 11">
            <a:extLst>
              <a:ext uri="{FF2B5EF4-FFF2-40B4-BE49-F238E27FC236}">
                <a16:creationId xmlns:a16="http://schemas.microsoft.com/office/drawing/2014/main" id="{2CC90B7E-005B-0522-2BBA-D78C7200331A}"/>
              </a:ext>
            </a:extLst>
          </p:cNvPr>
          <p:cNvSpPr txBox="1"/>
          <p:nvPr/>
        </p:nvSpPr>
        <p:spPr>
          <a:xfrm>
            <a:off x="2959292" y="5953527"/>
            <a:ext cx="415498" cy="369332"/>
          </a:xfrm>
          <a:prstGeom prst="rect">
            <a:avLst/>
          </a:prstGeom>
          <a:noFill/>
        </p:spPr>
        <p:txBody>
          <a:bodyPr wrap="none" lIns="91440" tIns="45720" rIns="91440" bIns="45720" rtlCol="0" anchor="t">
            <a:spAutoFit/>
          </a:bodyPr>
          <a:lstStyle/>
          <a:p>
            <a:r>
              <a:rPr lang="ja-JP" altLang="en-US" dirty="0">
                <a:solidFill>
                  <a:srgbClr val="FF0000"/>
                </a:solidFill>
                <a:latin typeface="Meiryo UI"/>
                <a:ea typeface="Meiryo UI"/>
              </a:rPr>
              <a:t>⑤</a:t>
            </a:r>
          </a:p>
        </p:txBody>
      </p:sp>
      <p:sp>
        <p:nvSpPr>
          <p:cNvPr id="17" name="角丸四角形 7">
            <a:extLst>
              <a:ext uri="{FF2B5EF4-FFF2-40B4-BE49-F238E27FC236}">
                <a16:creationId xmlns:a16="http://schemas.microsoft.com/office/drawing/2014/main" id="{90352544-13A8-7F06-790F-E8AE3FA0F1B2}"/>
              </a:ext>
            </a:extLst>
          </p:cNvPr>
          <p:cNvSpPr/>
          <p:nvPr/>
        </p:nvSpPr>
        <p:spPr>
          <a:xfrm>
            <a:off x="4133407" y="6389604"/>
            <a:ext cx="886267" cy="235842"/>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406FC2F0-AA44-EE80-B382-A12C0F371D9D}"/>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賃金引上げ枠画面です。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賃金引上げ枠に関する情報を入力してください。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C69D83F3-8B4E-7560-C00E-875D8118498A}"/>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3" name="図 12" descr="図形&#10;&#10;低い精度で自動的に生成された説明">
            <a:extLst>
              <a:ext uri="{FF2B5EF4-FFF2-40B4-BE49-F238E27FC236}">
                <a16:creationId xmlns:a16="http://schemas.microsoft.com/office/drawing/2014/main" id="{C4095B6A-E78C-3CB6-9A02-D967652071A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7" name="角丸四角形 7">
            <a:extLst>
              <a:ext uri="{FF2B5EF4-FFF2-40B4-BE49-F238E27FC236}">
                <a16:creationId xmlns:a16="http://schemas.microsoft.com/office/drawing/2014/main" id="{25CB5F06-033E-DDBA-7810-E3F24F798B55}"/>
              </a:ext>
            </a:extLst>
          </p:cNvPr>
          <p:cNvSpPr/>
          <p:nvPr/>
        </p:nvSpPr>
        <p:spPr>
          <a:xfrm>
            <a:off x="414418" y="3545839"/>
            <a:ext cx="261222" cy="196187"/>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4" name="テキスト ボックス 11">
            <a:extLst>
              <a:ext uri="{FF2B5EF4-FFF2-40B4-BE49-F238E27FC236}">
                <a16:creationId xmlns:a16="http://schemas.microsoft.com/office/drawing/2014/main" id="{711F0A1F-8FD2-915D-10B4-28653293D48A}"/>
              </a:ext>
            </a:extLst>
          </p:cNvPr>
          <p:cNvSpPr txBox="1"/>
          <p:nvPr/>
        </p:nvSpPr>
        <p:spPr>
          <a:xfrm>
            <a:off x="3794649" y="6322859"/>
            <a:ext cx="415498" cy="369332"/>
          </a:xfrm>
          <a:prstGeom prst="rect">
            <a:avLst/>
          </a:prstGeom>
          <a:noFill/>
        </p:spPr>
        <p:txBody>
          <a:bodyPr wrap="none" lIns="91440" tIns="45720" rIns="91440" bIns="45720" rtlCol="0" anchor="t">
            <a:spAutoFit/>
          </a:bodyPr>
          <a:lstStyle/>
          <a:p>
            <a:r>
              <a:rPr lang="ja-JP" altLang="en-US" dirty="0">
                <a:solidFill>
                  <a:srgbClr val="FF0000"/>
                </a:solidFill>
                <a:latin typeface="Meiryo UI"/>
                <a:ea typeface="Meiryo UI"/>
              </a:rPr>
              <a:t>⑥</a:t>
            </a:r>
          </a:p>
        </p:txBody>
      </p:sp>
    </p:spTree>
    <p:extLst>
      <p:ext uri="{BB962C8B-B14F-4D97-AF65-F5344CB8AC3E}">
        <p14:creationId xmlns:p14="http://schemas.microsoft.com/office/powerpoint/2010/main" val="36562969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C1415E-1D25-B918-3992-8B55EEF7CA2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63763" y="5529735"/>
            <a:ext cx="2819549" cy="1028087"/>
          </a:xfrm>
          <a:prstGeom prst="rect">
            <a:avLst/>
          </a:prstGeom>
        </p:spPr>
      </p:pic>
      <p:pic>
        <p:nvPicPr>
          <p:cNvPr id="9" name="Picture 8">
            <a:extLst>
              <a:ext uri="{FF2B5EF4-FFF2-40B4-BE49-F238E27FC236}">
                <a16:creationId xmlns:a16="http://schemas.microsoft.com/office/drawing/2014/main" id="{B6921F1F-7676-EF5F-8E31-C6611F8F1C3B}"/>
              </a:ext>
            </a:extLst>
          </p:cNvPr>
          <p:cNvPicPr>
            <a:picLocks noChangeAspect="1"/>
          </p:cNvPicPr>
          <p:nvPr/>
        </p:nvPicPr>
        <p:blipFill>
          <a:blip r:embed="rId4"/>
          <a:stretch>
            <a:fillRect/>
          </a:stretch>
        </p:blipFill>
        <p:spPr>
          <a:xfrm>
            <a:off x="174870" y="5691818"/>
            <a:ext cx="2614870" cy="635923"/>
          </a:xfrm>
          <a:prstGeom prst="rect">
            <a:avLst/>
          </a:prstGeom>
        </p:spPr>
      </p:pic>
      <p:pic>
        <p:nvPicPr>
          <p:cNvPr id="4" name="Picture 3">
            <a:extLst>
              <a:ext uri="{FF2B5EF4-FFF2-40B4-BE49-F238E27FC236}">
                <a16:creationId xmlns:a16="http://schemas.microsoft.com/office/drawing/2014/main" id="{F3BE0801-0250-E2AA-F030-9E9BF98BFF7C}"/>
              </a:ext>
            </a:extLst>
          </p:cNvPr>
          <p:cNvPicPr>
            <a:picLocks noChangeAspect="1"/>
          </p:cNvPicPr>
          <p:nvPr/>
        </p:nvPicPr>
        <p:blipFill>
          <a:blip r:embed="rId5"/>
          <a:stretch>
            <a:fillRect/>
          </a:stretch>
        </p:blipFill>
        <p:spPr>
          <a:xfrm>
            <a:off x="131645" y="1619374"/>
            <a:ext cx="2622346" cy="4080388"/>
          </a:xfrm>
          <a:prstGeom prst="rect">
            <a:avLst/>
          </a:prstGeom>
        </p:spPr>
      </p:pic>
      <p:pic>
        <p:nvPicPr>
          <p:cNvPr id="16" name="Picture 15">
            <a:extLst>
              <a:ext uri="{FF2B5EF4-FFF2-40B4-BE49-F238E27FC236}">
                <a16:creationId xmlns:a16="http://schemas.microsoft.com/office/drawing/2014/main" id="{43EBF503-A094-F078-8741-646DA6C9A9BE}"/>
              </a:ext>
            </a:extLst>
          </p:cNvPr>
          <p:cNvPicPr>
            <a:picLocks noChangeAspect="1"/>
          </p:cNvPicPr>
          <p:nvPr/>
        </p:nvPicPr>
        <p:blipFill>
          <a:blip r:embed="rId6"/>
          <a:stretch>
            <a:fillRect/>
          </a:stretch>
        </p:blipFill>
        <p:spPr>
          <a:xfrm>
            <a:off x="3025987" y="1603025"/>
            <a:ext cx="2857315" cy="3924710"/>
          </a:xfrm>
          <a:prstGeom prst="rect">
            <a:avLst/>
          </a:prstGeom>
        </p:spPr>
      </p:pic>
      <p:sp>
        <p:nvSpPr>
          <p:cNvPr id="2" name="テキスト プレースホルダ 38">
            <a:extLst>
              <a:ext uri="{FF2B5EF4-FFF2-40B4-BE49-F238E27FC236}">
                <a16:creationId xmlns:a16="http://schemas.microsoft.com/office/drawing/2014/main" id="{058BB6B7-302C-A442-6EDD-5380AB10C554}"/>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賃金引上げ枠（事業場内最低賃金算出表）</a:t>
            </a:r>
            <a:endParaRPr lang="en-US" altLang="ja-JP" sz="1400" b="1" dirty="0">
              <a:cs typeface="メイリオ" panose="020B0604030504040204" pitchFamily="50" charset="-128"/>
            </a:endParaRPr>
          </a:p>
        </p:txBody>
      </p:sp>
      <p:sp>
        <p:nvSpPr>
          <p:cNvPr id="11" name="テキスト ボックス 10">
            <a:extLst>
              <a:ext uri="{FF2B5EF4-FFF2-40B4-BE49-F238E27FC236}">
                <a16:creationId xmlns:a16="http://schemas.microsoft.com/office/drawing/2014/main" id="{7DB2A5B1-586F-55D9-EA0B-7EE5ED991557}"/>
              </a:ext>
            </a:extLst>
          </p:cNvPr>
          <p:cNvSpPr txBox="1"/>
          <p:nvPr/>
        </p:nvSpPr>
        <p:spPr>
          <a:xfrm>
            <a:off x="6351989" y="1618176"/>
            <a:ext cx="5396753" cy="5170646"/>
          </a:xfrm>
          <a:prstGeom prst="rect">
            <a:avLst/>
          </a:prstGeom>
          <a:noFill/>
        </p:spPr>
        <p:txBody>
          <a:bodyPr wrap="square" rtlCol="0">
            <a:spAutoFit/>
          </a:bodyPr>
          <a:lstStyle/>
          <a:p>
            <a:r>
              <a:rPr kumimoji="1" lang="en-US" altLang="ja-JP" sz="1400" dirty="0">
                <a:latin typeface="Meiryo UI" panose="020B0604030504040204" pitchFamily="50" charset="-128"/>
                <a:ea typeface="Meiryo UI" panose="020B0604030504040204" pitchFamily="50" charset="-128"/>
              </a:rPr>
              <a:t>【</a:t>
            </a:r>
            <a:r>
              <a:rPr kumimoji="1" lang="ja-JP" altLang="en-US" sz="1400" b="1" dirty="0">
                <a:latin typeface="Meiryo UI" panose="020B0604030504040204" pitchFamily="50" charset="-128"/>
                <a:ea typeface="Meiryo UI" panose="020B0604030504040204" pitchFamily="50" charset="-128"/>
              </a:rPr>
              <a:t>月給制</a:t>
            </a:r>
            <a:r>
              <a:rPr kumimoji="1" lang="ja-JP" altLang="en-US" sz="1400" dirty="0">
                <a:latin typeface="Meiryo UI" panose="020B0604030504040204" pitchFamily="50" charset="-128"/>
                <a:ea typeface="Meiryo UI" panose="020B0604030504040204" pitchFamily="50" charset="-128"/>
              </a:rPr>
              <a:t>の場合</a:t>
            </a:r>
            <a:r>
              <a:rPr kumimoji="1" lang="en-US" altLang="ja-JP" sz="1400" dirty="0">
                <a:latin typeface="Meiryo UI" panose="020B0604030504040204" pitchFamily="50" charset="-128"/>
                <a:ea typeface="Meiryo UI" panose="020B0604030504040204" pitchFamily="50" charset="-128"/>
              </a:rPr>
              <a:t>】</a:t>
            </a: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直近</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か月分の賃金台帳に記載された賃金額を入力してください。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日の所定労働時間数を入力してください。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panose="020B0604030504040204" pitchFamily="50" charset="-128"/>
                <a:ea typeface="Meiryo UI" panose="020B0604030504040204" pitchFamily="50" charset="-128"/>
              </a:rPr>
              <a:t>一年の歴日数を選択してください。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 </a:t>
            </a:r>
            <a:r>
              <a:rPr lang="ja-JP" altLang="en-US" sz="1400" dirty="0">
                <a:latin typeface="Meiryo UI" panose="020B0604030504040204" pitchFamily="50" charset="-128"/>
                <a:ea typeface="Meiryo UI" panose="020B0604030504040204" pitchFamily="50" charset="-128"/>
              </a:rPr>
              <a:t>年間休日数を入力してください。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⑤ </a:t>
            </a:r>
            <a:r>
              <a:rPr lang="ja-JP" altLang="en-US" sz="1400" dirty="0">
                <a:latin typeface="Meiryo UI" panose="020B0604030504040204" pitchFamily="50" charset="-128"/>
                <a:ea typeface="Meiryo UI" panose="020B0604030504040204" pitchFamily="50" charset="-128"/>
              </a:rPr>
              <a:t>都道府県名を選択してください。</a:t>
            </a: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年俸制</a:t>
            </a:r>
            <a:r>
              <a:rPr lang="ja-JP" altLang="en-US" sz="1400" dirty="0">
                <a:latin typeface="Meiryo UI" panose="020B0604030504040204" pitchFamily="50" charset="-128"/>
                <a:ea typeface="Meiryo UI" panose="020B0604030504040204" pitchFamily="50" charset="-128"/>
              </a:rPr>
              <a:t>の場合</a:t>
            </a:r>
            <a:r>
              <a:rPr lang="en-US" altLang="ja-JP" sz="1400" dirty="0">
                <a:latin typeface="Meiryo UI" panose="020B0604030504040204" pitchFamily="50" charset="-128"/>
                <a:ea typeface="Meiryo UI" panose="020B0604030504040204" pitchFamily="50" charset="-128"/>
              </a:rPr>
              <a:t>】</a:t>
            </a: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年俸額を入力してください。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年間の所定労働時間数を入力してください。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a:t>
            </a:r>
            <a:r>
              <a:rPr lang="ja-JP" altLang="en-US" sz="1400" dirty="0">
                <a:latin typeface="Meiryo UI" panose="020B0604030504040204" pitchFamily="50" charset="-128"/>
                <a:ea typeface="Meiryo UI" panose="020B0604030504040204" pitchFamily="50" charset="-128"/>
              </a:rPr>
              <a:t> 都道府県名を選択してください。</a:t>
            </a:r>
          </a:p>
          <a:p>
            <a:endParaRPr lang="en-US" altLang="ja-JP" sz="14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参考資料 </a:t>
            </a:r>
            <a:r>
              <a:rPr lang="en-US" altLang="ja-JP" sz="1200" dirty="0">
                <a:latin typeface="Meiryo UI" panose="020B0604030504040204" pitchFamily="50" charset="-128"/>
                <a:ea typeface="Meiryo UI" panose="020B0604030504040204" pitchFamily="50" charset="-128"/>
              </a:rPr>
              <a:t>P.7</a:t>
            </a:r>
            <a:r>
              <a:rPr lang="ja-JP" altLang="en-US" sz="1200" dirty="0">
                <a:latin typeface="Meiryo UI" panose="020B0604030504040204" pitchFamily="50" charset="-128"/>
                <a:ea typeface="Meiryo UI" panose="020B0604030504040204" pitchFamily="50" charset="-128"/>
              </a:rPr>
              <a:t>（</a:t>
            </a:r>
            <a:r>
              <a:rPr lang="en-US" altLang="ja-JP" sz="1200" dirty="0"/>
              <a:t> </a:t>
            </a:r>
            <a:r>
              <a:rPr lang="en-US" altLang="ja-JP" sz="1200" dirty="0">
                <a:hlinkClick r:id="rId7"/>
              </a:rPr>
              <a:t>https://www.shokokai.or.jp/jizokuka_r1h/doc/kobo/r5_12/</a:t>
            </a:r>
            <a:r>
              <a:rPr lang="ja-JP" altLang="en-US" sz="1200" dirty="0">
                <a:hlinkClick r:id="rId7"/>
              </a:rPr>
              <a:t>一般型</a:t>
            </a:r>
            <a:r>
              <a:rPr lang="en-US" altLang="ja-JP" sz="1200" dirty="0">
                <a:hlinkClick r:id="rId7"/>
              </a:rPr>
              <a:t>_</a:t>
            </a:r>
            <a:r>
              <a:rPr lang="ja-JP" altLang="en-US" sz="1200" dirty="0">
                <a:hlinkClick r:id="rId7"/>
              </a:rPr>
              <a:t>別紙</a:t>
            </a:r>
            <a:r>
              <a:rPr lang="en-US" altLang="ja-JP" sz="1200" dirty="0">
                <a:hlinkClick r:id="rId7"/>
              </a:rPr>
              <a:t>_</a:t>
            </a:r>
            <a:r>
              <a:rPr lang="ja-JP" altLang="en-US" sz="1200" dirty="0">
                <a:hlinkClick r:id="rId7"/>
              </a:rPr>
              <a:t>参考資料</a:t>
            </a:r>
            <a:r>
              <a:rPr lang="en-US" altLang="ja-JP" sz="1200" dirty="0">
                <a:hlinkClick r:id="rId7"/>
              </a:rPr>
              <a:t>_</a:t>
            </a:r>
            <a:r>
              <a:rPr lang="ja-JP" altLang="en-US" sz="1200" dirty="0">
                <a:hlinkClick r:id="rId7"/>
              </a:rPr>
              <a:t>第</a:t>
            </a:r>
            <a:r>
              <a:rPr lang="en-US" altLang="ja-JP" sz="1200" dirty="0">
                <a:hlinkClick r:id="rId7"/>
              </a:rPr>
              <a:t>12</a:t>
            </a:r>
            <a:r>
              <a:rPr lang="ja-JP" altLang="en-US" sz="1200" dirty="0">
                <a:hlinkClick r:id="rId7"/>
              </a:rPr>
              <a:t>版</a:t>
            </a:r>
            <a:r>
              <a:rPr lang="en-US" altLang="ja-JP" sz="1200" dirty="0">
                <a:hlinkClick r:id="rId7"/>
              </a:rPr>
              <a:t>.pdf</a:t>
            </a:r>
            <a:r>
              <a:rPr lang="en-US" altLang="ja-JP" sz="1200" dirty="0"/>
              <a:t> </a:t>
            </a:r>
            <a:r>
              <a:rPr lang="ja-JP" altLang="en-US" sz="1200" dirty="0">
                <a:latin typeface="Meiryo UI" panose="020B0604030504040204" pitchFamily="50" charset="-128"/>
                <a:ea typeface="Meiryo UI" panose="020B0604030504040204" pitchFamily="50" charset="-128"/>
              </a:rPr>
              <a:t>）</a:t>
            </a:r>
            <a:endParaRPr lang="en-US" altLang="ja-JP" sz="1200" dirty="0">
              <a:highlight>
                <a:srgbClr val="FFFF00"/>
              </a:highlight>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82C9CC65-3243-7001-FAB4-2C401AC11E9B}"/>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32" name="角丸四角形 7">
            <a:extLst>
              <a:ext uri="{FF2B5EF4-FFF2-40B4-BE49-F238E27FC236}">
                <a16:creationId xmlns:a16="http://schemas.microsoft.com/office/drawing/2014/main" id="{BCA47704-6CAC-E7AF-3EE7-260FD77ECB15}"/>
              </a:ext>
            </a:extLst>
          </p:cNvPr>
          <p:cNvSpPr/>
          <p:nvPr/>
        </p:nvSpPr>
        <p:spPr>
          <a:xfrm>
            <a:off x="185988" y="2457440"/>
            <a:ext cx="1480377" cy="25911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4" name="角丸四角形 7">
            <a:extLst>
              <a:ext uri="{FF2B5EF4-FFF2-40B4-BE49-F238E27FC236}">
                <a16:creationId xmlns:a16="http://schemas.microsoft.com/office/drawing/2014/main" id="{35141B35-B459-B33F-0692-361B5DB7D068}"/>
              </a:ext>
            </a:extLst>
          </p:cNvPr>
          <p:cNvSpPr/>
          <p:nvPr/>
        </p:nvSpPr>
        <p:spPr>
          <a:xfrm>
            <a:off x="207103" y="2009656"/>
            <a:ext cx="1480376" cy="25911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73D57A22-2D03-3008-937E-79E9565F7857}"/>
              </a:ext>
            </a:extLst>
          </p:cNvPr>
          <p:cNvSpPr txBox="1"/>
          <p:nvPr/>
        </p:nvSpPr>
        <p:spPr>
          <a:xfrm>
            <a:off x="2950412" y="1310399"/>
            <a:ext cx="1525635" cy="307777"/>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r>
              <a:rPr lang="en-US" altLang="ja-JP" sz="1400" dirty="0">
                <a:solidFill>
                  <a:schemeClr val="tx1"/>
                </a:solidFill>
              </a:rPr>
              <a:t>【</a:t>
            </a:r>
            <a:r>
              <a:rPr lang="ja-JP" altLang="en-US" sz="1400" b="1" dirty="0">
                <a:solidFill>
                  <a:schemeClr val="tx1"/>
                </a:solidFill>
              </a:rPr>
              <a:t>年俸制</a:t>
            </a:r>
            <a:r>
              <a:rPr lang="ja-JP" altLang="en-US" sz="1400" dirty="0">
                <a:solidFill>
                  <a:schemeClr val="tx1"/>
                </a:solidFill>
              </a:rPr>
              <a:t>の場合</a:t>
            </a:r>
            <a:r>
              <a:rPr lang="en-US" altLang="ja-JP" sz="1400" dirty="0">
                <a:solidFill>
                  <a:schemeClr val="tx1"/>
                </a:solidFill>
              </a:rPr>
              <a:t>】</a:t>
            </a:r>
            <a:endParaRPr lang="en-US" altLang="ja-JP" dirty="0">
              <a:solidFill>
                <a:schemeClr val="tx1"/>
              </a:solidFill>
            </a:endParaRPr>
          </a:p>
        </p:txBody>
      </p:sp>
      <p:sp>
        <p:nvSpPr>
          <p:cNvPr id="39" name="テキスト ボックス 38">
            <a:extLst>
              <a:ext uri="{FF2B5EF4-FFF2-40B4-BE49-F238E27FC236}">
                <a16:creationId xmlns:a16="http://schemas.microsoft.com/office/drawing/2014/main" id="{D2516BB9-593E-01EC-E54F-5E2F1457E989}"/>
              </a:ext>
            </a:extLst>
          </p:cNvPr>
          <p:cNvSpPr txBox="1"/>
          <p:nvPr/>
        </p:nvSpPr>
        <p:spPr>
          <a:xfrm>
            <a:off x="155515" y="1310399"/>
            <a:ext cx="1790572" cy="307777"/>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r>
              <a:rPr lang="en-US" altLang="ja-JP" sz="1400" dirty="0">
                <a:solidFill>
                  <a:schemeClr val="tx1"/>
                </a:solidFill>
              </a:rPr>
              <a:t>【</a:t>
            </a:r>
            <a:r>
              <a:rPr lang="ja-JP" altLang="en-US" sz="1400" b="1" dirty="0">
                <a:solidFill>
                  <a:schemeClr val="tx1"/>
                </a:solidFill>
              </a:rPr>
              <a:t>月給制</a:t>
            </a:r>
            <a:r>
              <a:rPr lang="ja-JP" altLang="en-US" sz="1400" dirty="0">
                <a:solidFill>
                  <a:schemeClr val="tx1"/>
                </a:solidFill>
              </a:rPr>
              <a:t>の場合</a:t>
            </a:r>
            <a:r>
              <a:rPr lang="en-US" altLang="ja-JP" sz="1400" dirty="0">
                <a:solidFill>
                  <a:schemeClr val="tx1"/>
                </a:solidFill>
              </a:rPr>
              <a:t>】</a:t>
            </a:r>
            <a:endParaRPr lang="en-US" altLang="ja-JP" dirty="0">
              <a:solidFill>
                <a:schemeClr val="tx1"/>
              </a:solidFill>
            </a:endParaRPr>
          </a:p>
        </p:txBody>
      </p:sp>
      <p:sp>
        <p:nvSpPr>
          <p:cNvPr id="41" name="角丸四角形 7">
            <a:extLst>
              <a:ext uri="{FF2B5EF4-FFF2-40B4-BE49-F238E27FC236}">
                <a16:creationId xmlns:a16="http://schemas.microsoft.com/office/drawing/2014/main" id="{F9A8B9D9-B997-589C-52F2-4D8EA6990B60}"/>
              </a:ext>
            </a:extLst>
          </p:cNvPr>
          <p:cNvSpPr/>
          <p:nvPr/>
        </p:nvSpPr>
        <p:spPr>
          <a:xfrm>
            <a:off x="192838" y="3001956"/>
            <a:ext cx="1480376" cy="240295"/>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2" name="角丸四角形 7">
            <a:extLst>
              <a:ext uri="{FF2B5EF4-FFF2-40B4-BE49-F238E27FC236}">
                <a16:creationId xmlns:a16="http://schemas.microsoft.com/office/drawing/2014/main" id="{4196139B-2735-D66E-D6D9-EAFB60FF9887}"/>
              </a:ext>
            </a:extLst>
          </p:cNvPr>
          <p:cNvSpPr/>
          <p:nvPr/>
        </p:nvSpPr>
        <p:spPr>
          <a:xfrm>
            <a:off x="184558" y="3460530"/>
            <a:ext cx="1499190" cy="230888"/>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3" name="角丸四角形 7">
            <a:extLst>
              <a:ext uri="{FF2B5EF4-FFF2-40B4-BE49-F238E27FC236}">
                <a16:creationId xmlns:a16="http://schemas.microsoft.com/office/drawing/2014/main" id="{28836C57-B77D-B8D3-92B7-7E6FB5376FA3}"/>
              </a:ext>
            </a:extLst>
          </p:cNvPr>
          <p:cNvSpPr/>
          <p:nvPr/>
        </p:nvSpPr>
        <p:spPr>
          <a:xfrm>
            <a:off x="3028950" y="2034348"/>
            <a:ext cx="1480376" cy="26558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4" name="角丸四角形 7">
            <a:extLst>
              <a:ext uri="{FF2B5EF4-FFF2-40B4-BE49-F238E27FC236}">
                <a16:creationId xmlns:a16="http://schemas.microsoft.com/office/drawing/2014/main" id="{6779AA51-799D-E5BB-2DF2-B47EBA00BE2A}"/>
              </a:ext>
            </a:extLst>
          </p:cNvPr>
          <p:cNvSpPr/>
          <p:nvPr/>
        </p:nvSpPr>
        <p:spPr>
          <a:xfrm>
            <a:off x="3028310" y="2716109"/>
            <a:ext cx="1480376" cy="26558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5" name="テキスト ボックス 44">
            <a:extLst>
              <a:ext uri="{FF2B5EF4-FFF2-40B4-BE49-F238E27FC236}">
                <a16:creationId xmlns:a16="http://schemas.microsoft.com/office/drawing/2014/main" id="{6548AFEC-7CB3-A14B-6D8C-8ED5E54F7A5D}"/>
              </a:ext>
            </a:extLst>
          </p:cNvPr>
          <p:cNvSpPr txBox="1"/>
          <p:nvPr/>
        </p:nvSpPr>
        <p:spPr>
          <a:xfrm>
            <a:off x="1700815" y="2400648"/>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②</a:t>
            </a:r>
            <a:endParaRPr kumimoji="1" lang="ja-JP" altLang="en-US" dirty="0"/>
          </a:p>
        </p:txBody>
      </p:sp>
      <p:sp>
        <p:nvSpPr>
          <p:cNvPr id="46" name="テキスト ボックス 45">
            <a:extLst>
              <a:ext uri="{FF2B5EF4-FFF2-40B4-BE49-F238E27FC236}">
                <a16:creationId xmlns:a16="http://schemas.microsoft.com/office/drawing/2014/main" id="{A6717C15-3F76-A281-4B98-6FDD7AF8C885}"/>
              </a:ext>
            </a:extLst>
          </p:cNvPr>
          <p:cNvSpPr txBox="1"/>
          <p:nvPr/>
        </p:nvSpPr>
        <p:spPr>
          <a:xfrm>
            <a:off x="1691009" y="1953915"/>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①</a:t>
            </a:r>
            <a:endParaRPr kumimoji="1" lang="ja-JP" altLang="en-US" dirty="0"/>
          </a:p>
        </p:txBody>
      </p:sp>
      <p:sp>
        <p:nvSpPr>
          <p:cNvPr id="47" name="テキスト ボックス 46">
            <a:extLst>
              <a:ext uri="{FF2B5EF4-FFF2-40B4-BE49-F238E27FC236}">
                <a16:creationId xmlns:a16="http://schemas.microsoft.com/office/drawing/2014/main" id="{B5651157-7985-3E0F-3262-F734DDDCEA46}"/>
              </a:ext>
            </a:extLst>
          </p:cNvPr>
          <p:cNvSpPr txBox="1"/>
          <p:nvPr/>
        </p:nvSpPr>
        <p:spPr>
          <a:xfrm>
            <a:off x="4545363" y="2657321"/>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②</a:t>
            </a:r>
            <a:endParaRPr kumimoji="1" lang="ja-JP" altLang="en-US" dirty="0"/>
          </a:p>
        </p:txBody>
      </p:sp>
      <p:sp>
        <p:nvSpPr>
          <p:cNvPr id="48" name="テキスト ボックス 47">
            <a:extLst>
              <a:ext uri="{FF2B5EF4-FFF2-40B4-BE49-F238E27FC236}">
                <a16:creationId xmlns:a16="http://schemas.microsoft.com/office/drawing/2014/main" id="{79AA7849-3F7C-ABCD-4C8E-302EAF8C0DE6}"/>
              </a:ext>
            </a:extLst>
          </p:cNvPr>
          <p:cNvSpPr txBox="1"/>
          <p:nvPr/>
        </p:nvSpPr>
        <p:spPr>
          <a:xfrm>
            <a:off x="4549314" y="1953915"/>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①</a:t>
            </a:r>
            <a:endParaRPr kumimoji="1" lang="ja-JP" altLang="en-US" dirty="0"/>
          </a:p>
        </p:txBody>
      </p:sp>
      <p:sp>
        <p:nvSpPr>
          <p:cNvPr id="49" name="テキスト ボックス 48">
            <a:extLst>
              <a:ext uri="{FF2B5EF4-FFF2-40B4-BE49-F238E27FC236}">
                <a16:creationId xmlns:a16="http://schemas.microsoft.com/office/drawing/2014/main" id="{472FCE28-3834-79E3-6AD7-62AFD42630B1}"/>
              </a:ext>
            </a:extLst>
          </p:cNvPr>
          <p:cNvSpPr txBox="1"/>
          <p:nvPr/>
        </p:nvSpPr>
        <p:spPr>
          <a:xfrm>
            <a:off x="1688688" y="3392334"/>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④</a:t>
            </a:r>
            <a:endParaRPr kumimoji="1" lang="ja-JP" altLang="en-US" dirty="0"/>
          </a:p>
        </p:txBody>
      </p:sp>
      <p:sp>
        <p:nvSpPr>
          <p:cNvPr id="50" name="テキスト ボックス 49">
            <a:extLst>
              <a:ext uri="{FF2B5EF4-FFF2-40B4-BE49-F238E27FC236}">
                <a16:creationId xmlns:a16="http://schemas.microsoft.com/office/drawing/2014/main" id="{07A73B76-19CC-6CE4-8ED3-0A230D44657A}"/>
              </a:ext>
            </a:extLst>
          </p:cNvPr>
          <p:cNvSpPr txBox="1"/>
          <p:nvPr/>
        </p:nvSpPr>
        <p:spPr>
          <a:xfrm>
            <a:off x="1700815" y="2943281"/>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③</a:t>
            </a:r>
            <a:endParaRPr kumimoji="1" lang="ja-JP" altLang="en-US" dirty="0"/>
          </a:p>
        </p:txBody>
      </p:sp>
      <p:sp>
        <p:nvSpPr>
          <p:cNvPr id="51" name="テキスト ボックス 50">
            <a:extLst>
              <a:ext uri="{FF2B5EF4-FFF2-40B4-BE49-F238E27FC236}">
                <a16:creationId xmlns:a16="http://schemas.microsoft.com/office/drawing/2014/main" id="{5DCB3B5F-6D24-DC3F-46C5-8E794AB2AC1F}"/>
              </a:ext>
            </a:extLst>
          </p:cNvPr>
          <p:cNvSpPr txBox="1"/>
          <p:nvPr/>
        </p:nvSpPr>
        <p:spPr>
          <a:xfrm>
            <a:off x="1691224" y="5424220"/>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⑤</a:t>
            </a:r>
            <a:endParaRPr kumimoji="1" lang="ja-JP" altLang="en-US" dirty="0"/>
          </a:p>
        </p:txBody>
      </p:sp>
      <p:sp>
        <p:nvSpPr>
          <p:cNvPr id="5" name="正方形/長方形 4">
            <a:extLst>
              <a:ext uri="{FF2B5EF4-FFF2-40B4-BE49-F238E27FC236}">
                <a16:creationId xmlns:a16="http://schemas.microsoft.com/office/drawing/2014/main" id="{626E20CF-1FC9-37C0-0713-B237B8D50AE2}"/>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r>
              <a:rPr lang="ja-JP" altLang="en-US" sz="1400" dirty="0">
                <a:solidFill>
                  <a:schemeClr val="tx1"/>
                </a:solidFill>
                <a:latin typeface="Meiryo UI" panose="020B0604030504040204" pitchFamily="50" charset="-128"/>
                <a:ea typeface="Meiryo UI" panose="020B0604030504040204" pitchFamily="50" charset="-128"/>
              </a:rPr>
              <a:t>時給（時間換算額）を算出するための画面です。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98C16544-1829-7FAF-CF3D-4ED0C2ABDD94}"/>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7" name="図 6" descr="図形&#10;&#10;低い精度で自動的に生成された説明">
            <a:extLst>
              <a:ext uri="{FF2B5EF4-FFF2-40B4-BE49-F238E27FC236}">
                <a16:creationId xmlns:a16="http://schemas.microsoft.com/office/drawing/2014/main" id="{0650B8C9-E5C9-D1E0-DB9D-EA5A744CA42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8" name="フレーム 7">
            <a:extLst>
              <a:ext uri="{FF2B5EF4-FFF2-40B4-BE49-F238E27FC236}">
                <a16:creationId xmlns:a16="http://schemas.microsoft.com/office/drawing/2014/main" id="{A52B8208-EE3B-F2E4-A50A-895D673DDC42}"/>
              </a:ext>
            </a:extLst>
          </p:cNvPr>
          <p:cNvSpPr/>
          <p:nvPr/>
        </p:nvSpPr>
        <p:spPr>
          <a:xfrm>
            <a:off x="2898823" y="1271520"/>
            <a:ext cx="2984489" cy="5429530"/>
          </a:xfrm>
          <a:prstGeom prst="frame">
            <a:avLst>
              <a:gd name="adj1" fmla="val 55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12" name="角丸四角形 7">
            <a:extLst>
              <a:ext uri="{FF2B5EF4-FFF2-40B4-BE49-F238E27FC236}">
                <a16:creationId xmlns:a16="http://schemas.microsoft.com/office/drawing/2014/main" id="{8C0EF628-94D8-0415-FA28-F096B461543F}"/>
              </a:ext>
            </a:extLst>
          </p:cNvPr>
          <p:cNvSpPr/>
          <p:nvPr/>
        </p:nvSpPr>
        <p:spPr>
          <a:xfrm>
            <a:off x="184558" y="5468874"/>
            <a:ext cx="1499190" cy="230888"/>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4" name="フレーム 7">
            <a:extLst>
              <a:ext uri="{FF2B5EF4-FFF2-40B4-BE49-F238E27FC236}">
                <a16:creationId xmlns:a16="http://schemas.microsoft.com/office/drawing/2014/main" id="{DFD39C7A-4B69-3610-AAA4-F51703CC6F09}"/>
              </a:ext>
            </a:extLst>
          </p:cNvPr>
          <p:cNvSpPr/>
          <p:nvPr/>
        </p:nvSpPr>
        <p:spPr>
          <a:xfrm>
            <a:off x="38970" y="1271519"/>
            <a:ext cx="2824564" cy="5429531"/>
          </a:xfrm>
          <a:prstGeom prst="frame">
            <a:avLst>
              <a:gd name="adj1" fmla="val 55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10" name="角丸四角形 7">
            <a:extLst>
              <a:ext uri="{FF2B5EF4-FFF2-40B4-BE49-F238E27FC236}">
                <a16:creationId xmlns:a16="http://schemas.microsoft.com/office/drawing/2014/main" id="{E829E6FF-C6D7-AB55-4841-EA6830820D53}"/>
              </a:ext>
            </a:extLst>
          </p:cNvPr>
          <p:cNvSpPr/>
          <p:nvPr/>
        </p:nvSpPr>
        <p:spPr>
          <a:xfrm>
            <a:off x="3028310" y="5716009"/>
            <a:ext cx="1480376" cy="26558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E1E44260-2ABD-ECB2-C92D-F0844E0608C7}"/>
              </a:ext>
            </a:extLst>
          </p:cNvPr>
          <p:cNvSpPr txBox="1"/>
          <p:nvPr/>
        </p:nvSpPr>
        <p:spPr>
          <a:xfrm>
            <a:off x="4545363" y="5664137"/>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③</a:t>
            </a:r>
            <a:endParaRPr kumimoji="1" lang="ja-JP" altLang="en-US" dirty="0"/>
          </a:p>
        </p:txBody>
      </p:sp>
    </p:spTree>
    <p:extLst>
      <p:ext uri="{BB962C8B-B14F-4D97-AF65-F5344CB8AC3E}">
        <p14:creationId xmlns:p14="http://schemas.microsoft.com/office/powerpoint/2010/main" val="2867236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7C3620-289D-38D3-C032-92B4DB6258D7}"/>
              </a:ext>
            </a:extLst>
          </p:cNvPr>
          <p:cNvPicPr>
            <a:picLocks noChangeAspect="1"/>
          </p:cNvPicPr>
          <p:nvPr/>
        </p:nvPicPr>
        <p:blipFill>
          <a:blip r:embed="rId3"/>
          <a:stretch>
            <a:fillRect/>
          </a:stretch>
        </p:blipFill>
        <p:spPr>
          <a:xfrm>
            <a:off x="2947799" y="1735133"/>
            <a:ext cx="2790723" cy="3383423"/>
          </a:xfrm>
          <a:prstGeom prst="rect">
            <a:avLst/>
          </a:prstGeom>
          <a:ln w="19050">
            <a:noFill/>
          </a:ln>
        </p:spPr>
      </p:pic>
      <p:pic>
        <p:nvPicPr>
          <p:cNvPr id="19" name="Picture 18">
            <a:extLst>
              <a:ext uri="{FF2B5EF4-FFF2-40B4-BE49-F238E27FC236}">
                <a16:creationId xmlns:a16="http://schemas.microsoft.com/office/drawing/2014/main" id="{E33DD55C-69D5-186B-CD83-1C1369AC073A}"/>
              </a:ext>
            </a:extLst>
          </p:cNvPr>
          <p:cNvPicPr>
            <a:picLocks noChangeAspect="1"/>
          </p:cNvPicPr>
          <p:nvPr/>
        </p:nvPicPr>
        <p:blipFill>
          <a:blip r:embed="rId4"/>
          <a:stretch>
            <a:fillRect/>
          </a:stretch>
        </p:blipFill>
        <p:spPr>
          <a:xfrm>
            <a:off x="155202" y="1522477"/>
            <a:ext cx="2677757" cy="4064001"/>
          </a:xfrm>
          <a:prstGeom prst="rect">
            <a:avLst/>
          </a:prstGeom>
          <a:ln w="19050">
            <a:noFill/>
          </a:ln>
        </p:spPr>
      </p:pic>
      <p:sp>
        <p:nvSpPr>
          <p:cNvPr id="2" name="テキスト プレースホルダ 38">
            <a:extLst>
              <a:ext uri="{FF2B5EF4-FFF2-40B4-BE49-F238E27FC236}">
                <a16:creationId xmlns:a16="http://schemas.microsoft.com/office/drawing/2014/main" id="{058BB6B7-302C-A442-6EDD-5380AB10C554}"/>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賃金引上げ枠（事業場内最低賃金算出表）</a:t>
            </a:r>
            <a:endParaRPr lang="en-US" altLang="ja-JP" sz="1400" b="1" dirty="0">
              <a:cs typeface="メイリオ" panose="020B0604030504040204" pitchFamily="50" charset="-128"/>
            </a:endParaRPr>
          </a:p>
        </p:txBody>
      </p:sp>
      <p:sp>
        <p:nvSpPr>
          <p:cNvPr id="11" name="テキスト ボックス 10">
            <a:extLst>
              <a:ext uri="{FF2B5EF4-FFF2-40B4-BE49-F238E27FC236}">
                <a16:creationId xmlns:a16="http://schemas.microsoft.com/office/drawing/2014/main" id="{7DB2A5B1-586F-55D9-EA0B-7EE5ED991557}"/>
              </a:ext>
            </a:extLst>
          </p:cNvPr>
          <p:cNvSpPr txBox="1"/>
          <p:nvPr/>
        </p:nvSpPr>
        <p:spPr>
          <a:xfrm>
            <a:off x="6351989" y="1611603"/>
            <a:ext cx="5396753" cy="4001095"/>
          </a:xfrm>
          <a:prstGeom prst="rect">
            <a:avLst/>
          </a:prstGeom>
          <a:noFill/>
        </p:spPr>
        <p:txBody>
          <a:bodyPr wrap="square" rtlCol="0">
            <a:spAutoFit/>
          </a:bodyPr>
          <a:lstStyle/>
          <a:p>
            <a:r>
              <a:rPr kumimoji="1" lang="en-US" altLang="ja-JP" sz="1400" dirty="0">
                <a:latin typeface="Meiryo UI" panose="020B0604030504040204" pitchFamily="50" charset="-128"/>
                <a:ea typeface="Meiryo UI" panose="020B0604030504040204" pitchFamily="50" charset="-128"/>
              </a:rPr>
              <a:t>【</a:t>
            </a:r>
            <a:r>
              <a:rPr kumimoji="1" lang="ja-JP" altLang="en-US" sz="1400" b="1" dirty="0">
                <a:latin typeface="Meiryo UI" panose="020B0604030504040204" pitchFamily="50" charset="-128"/>
                <a:ea typeface="Meiryo UI" panose="020B0604030504040204" pitchFamily="50" charset="-128"/>
              </a:rPr>
              <a:t>歩合給制</a:t>
            </a:r>
            <a:r>
              <a:rPr kumimoji="1" lang="ja-JP" altLang="en-US" sz="1400" dirty="0">
                <a:latin typeface="Meiryo UI" panose="020B0604030504040204" pitchFamily="50" charset="-128"/>
                <a:ea typeface="Meiryo UI" panose="020B0604030504040204" pitchFamily="50" charset="-128"/>
              </a:rPr>
              <a:t>の場合</a:t>
            </a:r>
            <a:r>
              <a:rPr kumimoji="1" lang="en-US" altLang="ja-JP" sz="1400" dirty="0">
                <a:latin typeface="Meiryo UI" panose="020B0604030504040204" pitchFamily="50" charset="-128"/>
                <a:ea typeface="Meiryo UI" panose="020B0604030504040204" pitchFamily="50" charset="-128"/>
              </a:rPr>
              <a:t>】</a:t>
            </a:r>
          </a:p>
          <a:p>
            <a:endParaRPr kumimoji="1" lang="en-US" altLang="ja-JP" sz="1400" dirty="0">
              <a:solidFill>
                <a:srgbClr val="FF0000"/>
              </a:solidFill>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panose="020B0604030504040204" pitchFamily="50" charset="-128"/>
                <a:ea typeface="Meiryo UI" panose="020B0604030504040204" pitchFamily="50" charset="-128"/>
              </a:rPr>
              <a:t>① </a:t>
            </a:r>
            <a:r>
              <a:rPr lang="en-US" altLang="ja-JP" sz="1400" dirty="0">
                <a:latin typeface="Meiryo UI" panose="020B0604030504040204" pitchFamily="50" charset="-128"/>
                <a:ea typeface="Meiryo UI" panose="020B0604030504040204" pitchFamily="50" charset="-128"/>
              </a:rPr>
              <a:t>1</a:t>
            </a:r>
            <a:r>
              <a:rPr kumimoji="1" lang="ja-JP" altLang="en-US" sz="1400" dirty="0">
                <a:latin typeface="Meiryo UI" panose="020B0604030504040204" pitchFamily="50" charset="-128"/>
                <a:ea typeface="Meiryo UI" panose="020B0604030504040204" pitchFamily="50" charset="-128"/>
              </a:rPr>
              <a:t>年間に支払われた歩合給制の総額を入力してください。</a:t>
            </a:r>
            <a:endParaRPr kumimoji="1"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panose="020B0604030504040204" pitchFamily="50" charset="-128"/>
                <a:ea typeface="Meiryo UI" panose="020B0604030504040204" pitchFamily="50" charset="-128"/>
              </a:rPr>
              <a:t>② </a:t>
            </a:r>
            <a:r>
              <a:rPr kumimoji="1" lang="en-US" altLang="ja-JP" sz="1400" dirty="0">
                <a:latin typeface="Meiryo UI" panose="020B0604030504040204" pitchFamily="50" charset="-128"/>
                <a:ea typeface="Meiryo UI" panose="020B0604030504040204" pitchFamily="50" charset="-128"/>
              </a:rPr>
              <a:t>1</a:t>
            </a:r>
            <a:r>
              <a:rPr kumimoji="1" lang="ja-JP" altLang="en-US" sz="1400" dirty="0">
                <a:latin typeface="Meiryo UI" panose="020B0604030504040204" pitchFamily="50" charset="-128"/>
                <a:ea typeface="Meiryo UI" panose="020B0604030504040204" pitchFamily="50" charset="-128"/>
              </a:rPr>
              <a:t>年間の所定内・所定外含む</a:t>
            </a:r>
            <a:r>
              <a:rPr kumimoji="1" lang="ja-JP" altLang="en-US" sz="1400" b="1" dirty="0">
                <a:latin typeface="Meiryo UI" panose="020B0604030504040204" pitchFamily="50" charset="-128"/>
                <a:ea typeface="Meiryo UI" panose="020B0604030504040204" pitchFamily="50" charset="-128"/>
              </a:rPr>
              <a:t>総労働時間数</a:t>
            </a:r>
            <a:r>
              <a:rPr kumimoji="1" lang="ja-JP" altLang="en-US" sz="1400" dirty="0">
                <a:latin typeface="Meiryo UI" panose="020B0604030504040204" pitchFamily="50" charset="-128"/>
                <a:ea typeface="Meiryo UI" panose="020B0604030504040204" pitchFamily="50" charset="-128"/>
              </a:rPr>
              <a:t>を入力してください。</a:t>
            </a:r>
          </a:p>
          <a:p>
            <a:r>
              <a:rPr kumimoji="1" lang="ja-JP" altLang="en-US" sz="1400" dirty="0">
                <a:latin typeface="Meiryo UI" panose="020B0604030504040204" pitchFamily="50" charset="-128"/>
                <a:ea typeface="Meiryo UI" panose="020B0604030504040204" pitchFamily="50" charset="-128"/>
              </a:rPr>
              <a:t>  </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雇入れ</a:t>
            </a:r>
            <a:r>
              <a:rPr kumimoji="1" lang="en-US" altLang="ja-JP" sz="1400" dirty="0">
                <a:latin typeface="Meiryo UI" panose="020B0604030504040204" pitchFamily="50" charset="-128"/>
                <a:ea typeface="Meiryo UI" panose="020B0604030504040204" pitchFamily="50" charset="-128"/>
              </a:rPr>
              <a:t>1</a:t>
            </a:r>
            <a:r>
              <a:rPr kumimoji="1" lang="ja-JP" altLang="en-US" sz="1400" dirty="0">
                <a:latin typeface="Meiryo UI" panose="020B0604030504040204" pitchFamily="50" charset="-128"/>
                <a:ea typeface="Meiryo UI" panose="020B0604030504040204" pitchFamily="50" charset="-128"/>
              </a:rPr>
              <a:t>年未満の場合は、雇用されてからの期間を入力してください。</a:t>
            </a:r>
            <a:endParaRPr kumimoji="1"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panose="020B0604030504040204" pitchFamily="50" charset="-128"/>
                <a:ea typeface="Meiryo UI" panose="020B0604030504040204" pitchFamily="50" charset="-128"/>
              </a:rPr>
              <a:t>③ </a:t>
            </a:r>
            <a:r>
              <a:rPr kumimoji="1" lang="ja-JP" altLang="en-US" sz="1400" dirty="0">
                <a:latin typeface="Meiryo UI" panose="020B0604030504040204" pitchFamily="50" charset="-128"/>
                <a:ea typeface="Meiryo UI" panose="020B0604030504040204" pitchFamily="50" charset="-128"/>
              </a:rPr>
              <a:t>都道府県名を選択してください。</a:t>
            </a:r>
          </a:p>
          <a:p>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時給制</a:t>
            </a:r>
            <a:r>
              <a:rPr lang="ja-JP" altLang="en-US" sz="1400" dirty="0">
                <a:latin typeface="Meiryo UI" panose="020B0604030504040204" pitchFamily="50" charset="-128"/>
                <a:ea typeface="Meiryo UI" panose="020B0604030504040204" pitchFamily="50" charset="-128"/>
              </a:rPr>
              <a:t>の場合</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panose="020B0604030504040204" pitchFamily="50" charset="-128"/>
                <a:ea typeface="Meiryo UI" panose="020B0604030504040204" pitchFamily="50" charset="-128"/>
              </a:rPr>
              <a:t>①</a:t>
            </a:r>
            <a:r>
              <a:rPr lang="ja-JP" altLang="en-US" sz="1400" dirty="0">
                <a:latin typeface="Meiryo UI" panose="020B0604030504040204" pitchFamily="50" charset="-128"/>
                <a:ea typeface="Meiryo UI" panose="020B0604030504040204" pitchFamily="50" charset="-128"/>
              </a:rPr>
              <a:t> 時間給または時間換算額を入力してください。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a:t>
            </a:r>
            <a:r>
              <a:rPr lang="ja-JP" altLang="en-US" sz="14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都道府県名を選択してください。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参考資料 </a:t>
            </a:r>
            <a:r>
              <a:rPr lang="en-US" altLang="ja-JP" sz="1200" dirty="0">
                <a:latin typeface="Meiryo UI" panose="020B0604030504040204" pitchFamily="50" charset="-128"/>
                <a:ea typeface="Meiryo UI" panose="020B0604030504040204" pitchFamily="50" charset="-128"/>
              </a:rPr>
              <a:t>P.7</a:t>
            </a:r>
            <a:r>
              <a:rPr lang="ja-JP" altLang="en-US" sz="1200" dirty="0">
                <a:latin typeface="Meiryo UI" panose="020B0604030504040204" pitchFamily="50" charset="-128"/>
                <a:ea typeface="Meiryo UI" panose="020B0604030504040204" pitchFamily="50" charset="-128"/>
              </a:rPr>
              <a:t>（</a:t>
            </a:r>
            <a:r>
              <a:rPr lang="en-US" altLang="ja-JP" sz="1200" dirty="0">
                <a:hlinkClick r:id="rId5"/>
              </a:rPr>
              <a:t>https://www.shokokai.or.jp/jizokuka_r1h/doc/kobo/r5_12/</a:t>
            </a:r>
            <a:r>
              <a:rPr lang="ja-JP" altLang="en-US" sz="1200" dirty="0">
                <a:hlinkClick r:id="rId5"/>
              </a:rPr>
              <a:t>一般型</a:t>
            </a:r>
            <a:r>
              <a:rPr lang="en-US" altLang="ja-JP" sz="1200" dirty="0">
                <a:hlinkClick r:id="rId5"/>
              </a:rPr>
              <a:t>_</a:t>
            </a:r>
            <a:r>
              <a:rPr lang="ja-JP" altLang="en-US" sz="1200" dirty="0">
                <a:hlinkClick r:id="rId5"/>
              </a:rPr>
              <a:t>別紙</a:t>
            </a:r>
            <a:r>
              <a:rPr lang="en-US" altLang="ja-JP" sz="1200" dirty="0">
                <a:hlinkClick r:id="rId5"/>
              </a:rPr>
              <a:t>_</a:t>
            </a:r>
            <a:r>
              <a:rPr lang="ja-JP" altLang="en-US" sz="1200" dirty="0">
                <a:hlinkClick r:id="rId5"/>
              </a:rPr>
              <a:t>参考資料</a:t>
            </a:r>
            <a:r>
              <a:rPr lang="en-US" altLang="ja-JP" sz="1200" dirty="0">
                <a:hlinkClick r:id="rId5"/>
              </a:rPr>
              <a:t>_</a:t>
            </a:r>
            <a:r>
              <a:rPr lang="ja-JP" altLang="en-US" sz="1200" dirty="0">
                <a:hlinkClick r:id="rId5"/>
              </a:rPr>
              <a:t>第</a:t>
            </a:r>
            <a:r>
              <a:rPr lang="en-US" altLang="ja-JP" sz="1200" dirty="0">
                <a:hlinkClick r:id="rId5"/>
              </a:rPr>
              <a:t>12</a:t>
            </a:r>
            <a:r>
              <a:rPr lang="ja-JP" altLang="en-US" sz="1200" dirty="0">
                <a:hlinkClick r:id="rId5"/>
              </a:rPr>
              <a:t>版</a:t>
            </a:r>
            <a:r>
              <a:rPr lang="en-US" altLang="ja-JP" sz="1200" dirty="0">
                <a:hlinkClick r:id="rId5"/>
              </a:rPr>
              <a:t>.pdf</a:t>
            </a:r>
            <a:r>
              <a:rPr lang="ja-JP" altLang="en-US" sz="1200" dirty="0"/>
              <a:t> </a:t>
            </a:r>
            <a:r>
              <a:rPr lang="ja-JP" altLang="en-US" sz="1200" dirty="0">
                <a:latin typeface="Meiryo UI" panose="020B0604030504040204" pitchFamily="50" charset="-128"/>
                <a:ea typeface="Meiryo UI" panose="020B0604030504040204" pitchFamily="50" charset="-128"/>
              </a:rPr>
              <a:t>）</a:t>
            </a:r>
            <a:endParaRPr lang="en-US" altLang="ja-JP" sz="1200" dirty="0">
              <a:highlight>
                <a:srgbClr val="FFFF00"/>
              </a:highlight>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82C9CC65-3243-7001-FAB4-2C401AC11E9B}"/>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93403C70-676A-B4AC-F4FC-BB45CEB471E7}"/>
              </a:ext>
            </a:extLst>
          </p:cNvPr>
          <p:cNvSpPr txBox="1"/>
          <p:nvPr/>
        </p:nvSpPr>
        <p:spPr>
          <a:xfrm>
            <a:off x="1561062" y="2785338"/>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②</a:t>
            </a:r>
            <a:endParaRPr kumimoji="1" lang="ja-JP" altLang="en-US" dirty="0"/>
          </a:p>
        </p:txBody>
      </p:sp>
      <p:sp>
        <p:nvSpPr>
          <p:cNvPr id="16" name="テキスト ボックス 15">
            <a:extLst>
              <a:ext uri="{FF2B5EF4-FFF2-40B4-BE49-F238E27FC236}">
                <a16:creationId xmlns:a16="http://schemas.microsoft.com/office/drawing/2014/main" id="{1B97A809-DD46-5EA0-0E59-F206411AE629}"/>
              </a:ext>
            </a:extLst>
          </p:cNvPr>
          <p:cNvSpPr txBox="1"/>
          <p:nvPr/>
        </p:nvSpPr>
        <p:spPr>
          <a:xfrm>
            <a:off x="1561062" y="2140524"/>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①</a:t>
            </a:r>
            <a:endParaRPr kumimoji="1" lang="ja-JP" altLang="en-US" dirty="0"/>
          </a:p>
        </p:txBody>
      </p:sp>
      <p:sp>
        <p:nvSpPr>
          <p:cNvPr id="25" name="テキスト ボックス 24">
            <a:extLst>
              <a:ext uri="{FF2B5EF4-FFF2-40B4-BE49-F238E27FC236}">
                <a16:creationId xmlns:a16="http://schemas.microsoft.com/office/drawing/2014/main" id="{E2DF1124-3013-C40B-7C59-7BD3963208B9}"/>
              </a:ext>
            </a:extLst>
          </p:cNvPr>
          <p:cNvSpPr txBox="1"/>
          <p:nvPr/>
        </p:nvSpPr>
        <p:spPr>
          <a:xfrm>
            <a:off x="4396064" y="2075911"/>
            <a:ext cx="432000" cy="369332"/>
          </a:xfrm>
          <a:prstGeom prst="rect">
            <a:avLst/>
          </a:prstGeom>
          <a:noFill/>
        </p:spPr>
        <p:txBody>
          <a:bodyPr wrap="square" rtlCol="0">
            <a:spAutoFit/>
          </a:bodyPr>
          <a:lstStyle/>
          <a:p>
            <a:pPr algn="ctr"/>
            <a:r>
              <a:rPr lang="ja-JP" altLang="en-US" dirty="0">
                <a:solidFill>
                  <a:srgbClr val="FF0000"/>
                </a:solidFill>
                <a:latin typeface="Meiryo UI" panose="020B0604030504040204" pitchFamily="50" charset="-128"/>
                <a:ea typeface="Meiryo UI" panose="020B0604030504040204" pitchFamily="50" charset="-128"/>
              </a:rPr>
              <a:t>①</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2" name="角丸四角形 7">
            <a:extLst>
              <a:ext uri="{FF2B5EF4-FFF2-40B4-BE49-F238E27FC236}">
                <a16:creationId xmlns:a16="http://schemas.microsoft.com/office/drawing/2014/main" id="{6EB89853-6636-E37A-A958-4B5BAACF1354}"/>
              </a:ext>
            </a:extLst>
          </p:cNvPr>
          <p:cNvSpPr/>
          <p:nvPr/>
        </p:nvSpPr>
        <p:spPr>
          <a:xfrm>
            <a:off x="3008510" y="2136843"/>
            <a:ext cx="1381709" cy="26333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4" name="角丸四角形 7">
            <a:extLst>
              <a:ext uri="{FF2B5EF4-FFF2-40B4-BE49-F238E27FC236}">
                <a16:creationId xmlns:a16="http://schemas.microsoft.com/office/drawing/2014/main" id="{04A7C078-E5D7-012C-8ADC-5DE22CC5A6EB}"/>
              </a:ext>
            </a:extLst>
          </p:cNvPr>
          <p:cNvSpPr/>
          <p:nvPr/>
        </p:nvSpPr>
        <p:spPr>
          <a:xfrm>
            <a:off x="180815" y="2800986"/>
            <a:ext cx="1359332" cy="30840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8" name="角丸四角形 7">
            <a:extLst>
              <a:ext uri="{FF2B5EF4-FFF2-40B4-BE49-F238E27FC236}">
                <a16:creationId xmlns:a16="http://schemas.microsoft.com/office/drawing/2014/main" id="{0FF08486-6786-5E5C-96FB-E99D786F084E}"/>
              </a:ext>
            </a:extLst>
          </p:cNvPr>
          <p:cNvSpPr/>
          <p:nvPr/>
        </p:nvSpPr>
        <p:spPr>
          <a:xfrm>
            <a:off x="159931" y="2148801"/>
            <a:ext cx="1359332" cy="30840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FADF4E7C-7661-4C14-2BE6-EE80460C254A}"/>
              </a:ext>
            </a:extLst>
          </p:cNvPr>
          <p:cNvSpPr txBox="1"/>
          <p:nvPr/>
        </p:nvSpPr>
        <p:spPr>
          <a:xfrm>
            <a:off x="2950412" y="1310399"/>
            <a:ext cx="1525635" cy="307777"/>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r>
              <a:rPr lang="en-US" altLang="ja-JP" sz="1400" dirty="0">
                <a:solidFill>
                  <a:schemeClr val="tx1"/>
                </a:solidFill>
              </a:rPr>
              <a:t>【</a:t>
            </a:r>
            <a:r>
              <a:rPr lang="ja-JP" altLang="en-US" sz="1400" b="1" dirty="0">
                <a:solidFill>
                  <a:schemeClr val="tx1"/>
                </a:solidFill>
              </a:rPr>
              <a:t>時給制</a:t>
            </a:r>
            <a:r>
              <a:rPr lang="ja-JP" altLang="en-US" sz="1400" dirty="0">
                <a:solidFill>
                  <a:schemeClr val="tx1"/>
                </a:solidFill>
              </a:rPr>
              <a:t>の場合</a:t>
            </a:r>
            <a:r>
              <a:rPr lang="en-US" altLang="ja-JP" sz="1400" dirty="0">
                <a:solidFill>
                  <a:schemeClr val="tx1"/>
                </a:solidFill>
              </a:rPr>
              <a:t>】</a:t>
            </a:r>
            <a:endParaRPr lang="en-US" altLang="ja-JP" dirty="0">
              <a:solidFill>
                <a:schemeClr val="tx1"/>
              </a:solidFill>
            </a:endParaRPr>
          </a:p>
        </p:txBody>
      </p:sp>
      <p:sp>
        <p:nvSpPr>
          <p:cNvPr id="33" name="テキスト ボックス 32">
            <a:extLst>
              <a:ext uri="{FF2B5EF4-FFF2-40B4-BE49-F238E27FC236}">
                <a16:creationId xmlns:a16="http://schemas.microsoft.com/office/drawing/2014/main" id="{E8C5276D-2055-5194-C8DE-44F9A043CBB2}"/>
              </a:ext>
            </a:extLst>
          </p:cNvPr>
          <p:cNvSpPr txBox="1"/>
          <p:nvPr/>
        </p:nvSpPr>
        <p:spPr>
          <a:xfrm>
            <a:off x="155515" y="1310399"/>
            <a:ext cx="1790572" cy="307777"/>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r>
              <a:rPr lang="en-US" altLang="ja-JP" sz="1400" dirty="0">
                <a:solidFill>
                  <a:schemeClr val="tx1"/>
                </a:solidFill>
              </a:rPr>
              <a:t>【</a:t>
            </a:r>
            <a:r>
              <a:rPr lang="ja-JP" altLang="en-US" sz="1400" b="1" dirty="0">
                <a:solidFill>
                  <a:schemeClr val="tx1"/>
                </a:solidFill>
              </a:rPr>
              <a:t>歩合給制</a:t>
            </a:r>
            <a:r>
              <a:rPr lang="ja-JP" altLang="en-US" sz="1400" dirty="0">
                <a:solidFill>
                  <a:schemeClr val="tx1"/>
                </a:solidFill>
              </a:rPr>
              <a:t>の場合</a:t>
            </a:r>
            <a:r>
              <a:rPr lang="en-US" altLang="ja-JP" sz="1400" dirty="0">
                <a:solidFill>
                  <a:schemeClr val="tx1"/>
                </a:solidFill>
              </a:rPr>
              <a:t>】</a:t>
            </a:r>
            <a:endParaRPr lang="en-US" altLang="ja-JP" dirty="0">
              <a:solidFill>
                <a:schemeClr val="tx1"/>
              </a:solidFill>
            </a:endParaRPr>
          </a:p>
        </p:txBody>
      </p:sp>
      <p:sp>
        <p:nvSpPr>
          <p:cNvPr id="5" name="正方形/長方形 4">
            <a:extLst>
              <a:ext uri="{FF2B5EF4-FFF2-40B4-BE49-F238E27FC236}">
                <a16:creationId xmlns:a16="http://schemas.microsoft.com/office/drawing/2014/main" id="{AA8F7E6B-9972-12FD-934A-E16147DCFE88}"/>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時給（時間換算額）を算出するための画面です。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2C50F01A-7550-7E4B-5F70-3635BE88A37C}"/>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7" name="図 6" descr="図形&#10;&#10;低い精度で自動的に生成された説明">
            <a:extLst>
              <a:ext uri="{FF2B5EF4-FFF2-40B4-BE49-F238E27FC236}">
                <a16:creationId xmlns:a16="http://schemas.microsoft.com/office/drawing/2014/main" id="{19FEECE1-F0F8-2310-5C01-37E1D5D2DAF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8" name="フレーム 7">
            <a:extLst>
              <a:ext uri="{FF2B5EF4-FFF2-40B4-BE49-F238E27FC236}">
                <a16:creationId xmlns:a16="http://schemas.microsoft.com/office/drawing/2014/main" id="{4728677E-34CD-B9B8-0C72-0CFE992F5E12}"/>
              </a:ext>
            </a:extLst>
          </p:cNvPr>
          <p:cNvSpPr/>
          <p:nvPr/>
        </p:nvSpPr>
        <p:spPr>
          <a:xfrm>
            <a:off x="114443" y="1271522"/>
            <a:ext cx="2711383" cy="4430778"/>
          </a:xfrm>
          <a:prstGeom prst="frame">
            <a:avLst>
              <a:gd name="adj1" fmla="val 55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9" name="フレーム 8">
            <a:extLst>
              <a:ext uri="{FF2B5EF4-FFF2-40B4-BE49-F238E27FC236}">
                <a16:creationId xmlns:a16="http://schemas.microsoft.com/office/drawing/2014/main" id="{68037A52-860A-A6F0-0974-3480A7DF04EF}"/>
              </a:ext>
            </a:extLst>
          </p:cNvPr>
          <p:cNvSpPr/>
          <p:nvPr/>
        </p:nvSpPr>
        <p:spPr>
          <a:xfrm>
            <a:off x="2907901" y="1276559"/>
            <a:ext cx="2870520" cy="4633174"/>
          </a:xfrm>
          <a:prstGeom prst="frame">
            <a:avLst>
              <a:gd name="adj1" fmla="val 55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20" name="角丸四角形 7">
            <a:extLst>
              <a:ext uri="{FF2B5EF4-FFF2-40B4-BE49-F238E27FC236}">
                <a16:creationId xmlns:a16="http://schemas.microsoft.com/office/drawing/2014/main" id="{E4E5F1C1-64A2-9CE6-423A-84D6B4B38DAC}"/>
              </a:ext>
            </a:extLst>
          </p:cNvPr>
          <p:cNvSpPr/>
          <p:nvPr/>
        </p:nvSpPr>
        <p:spPr>
          <a:xfrm>
            <a:off x="180815" y="4875320"/>
            <a:ext cx="1359332" cy="30840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31805CEE-ED58-4016-FDE3-650AC1C4B390}"/>
              </a:ext>
            </a:extLst>
          </p:cNvPr>
          <p:cNvSpPr txBox="1"/>
          <p:nvPr/>
        </p:nvSpPr>
        <p:spPr>
          <a:xfrm>
            <a:off x="1561062" y="4844854"/>
            <a:ext cx="432000" cy="369332"/>
          </a:xfrm>
          <a:prstGeom prst="rect">
            <a:avLst/>
          </a:prstGeom>
          <a:noFill/>
        </p:spPr>
        <p:txBody>
          <a:bodyPr wrap="square" rtlCol="0">
            <a:spAutoFit/>
          </a:bodyPr>
          <a:lstStyle/>
          <a:p>
            <a:pPr algn="ctr"/>
            <a:r>
              <a:rPr lang="ja-JP" altLang="en-US" dirty="0">
                <a:solidFill>
                  <a:srgbClr val="FF0000"/>
                </a:solidFill>
                <a:latin typeface="Meiryo UI"/>
                <a:ea typeface="Meiryo UI"/>
              </a:rPr>
              <a:t>③</a:t>
            </a:r>
            <a:endParaRPr kumimoji="1" lang="ja-JP" altLang="en-US" dirty="0"/>
          </a:p>
        </p:txBody>
      </p:sp>
      <p:sp>
        <p:nvSpPr>
          <p:cNvPr id="26" name="テキスト ボックス 25">
            <a:extLst>
              <a:ext uri="{FF2B5EF4-FFF2-40B4-BE49-F238E27FC236}">
                <a16:creationId xmlns:a16="http://schemas.microsoft.com/office/drawing/2014/main" id="{C872A7DE-96B6-0605-10DE-E3FF21C04752}"/>
              </a:ext>
            </a:extLst>
          </p:cNvPr>
          <p:cNvSpPr txBox="1"/>
          <p:nvPr/>
        </p:nvSpPr>
        <p:spPr>
          <a:xfrm>
            <a:off x="4396064" y="4273156"/>
            <a:ext cx="432000" cy="369332"/>
          </a:xfrm>
          <a:prstGeom prst="rect">
            <a:avLst/>
          </a:prstGeom>
          <a:noFill/>
        </p:spPr>
        <p:txBody>
          <a:bodyPr wrap="square" rtlCol="0">
            <a:spAutoFit/>
          </a:bodyPr>
          <a:lstStyle/>
          <a:p>
            <a:pPr algn="ctr"/>
            <a:r>
              <a:rPr kumimoji="1" lang="ja-JP" altLang="en-US" dirty="0">
                <a:solidFill>
                  <a:srgbClr val="FF0000"/>
                </a:solidFill>
                <a:latin typeface="Meiryo UI" panose="020B0604030504040204" pitchFamily="50" charset="-128"/>
                <a:ea typeface="Meiryo UI" panose="020B0604030504040204" pitchFamily="50" charset="-128"/>
              </a:rPr>
              <a:t>②</a:t>
            </a:r>
          </a:p>
        </p:txBody>
      </p:sp>
      <p:sp>
        <p:nvSpPr>
          <p:cNvPr id="27" name="角丸四角形 7">
            <a:extLst>
              <a:ext uri="{FF2B5EF4-FFF2-40B4-BE49-F238E27FC236}">
                <a16:creationId xmlns:a16="http://schemas.microsoft.com/office/drawing/2014/main" id="{7F1006E6-2801-D638-63E2-A83D2330AB6E}"/>
              </a:ext>
            </a:extLst>
          </p:cNvPr>
          <p:cNvSpPr/>
          <p:nvPr/>
        </p:nvSpPr>
        <p:spPr>
          <a:xfrm>
            <a:off x="3008510" y="4334088"/>
            <a:ext cx="1381709" cy="26333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54244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 38">
            <a:extLst>
              <a:ext uri="{FF2B5EF4-FFF2-40B4-BE49-F238E27FC236}">
                <a16:creationId xmlns:a16="http://schemas.microsoft.com/office/drawing/2014/main" id="{058BB6B7-302C-A442-6EDD-5380AB10C554}"/>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賃金引上げ枠（事業場内最低賃金算出表）</a:t>
            </a:r>
            <a:endParaRPr lang="en-US" altLang="ja-JP" sz="1400" b="1" dirty="0">
              <a:cs typeface="メイリオ" panose="020B0604030504040204" pitchFamily="50" charset="-128"/>
            </a:endParaRPr>
          </a:p>
        </p:txBody>
      </p:sp>
      <p:sp>
        <p:nvSpPr>
          <p:cNvPr id="11" name="テキスト ボックス 10">
            <a:extLst>
              <a:ext uri="{FF2B5EF4-FFF2-40B4-BE49-F238E27FC236}">
                <a16:creationId xmlns:a16="http://schemas.microsoft.com/office/drawing/2014/main" id="{7DB2A5B1-586F-55D9-EA0B-7EE5ED991557}"/>
              </a:ext>
            </a:extLst>
          </p:cNvPr>
          <p:cNvSpPr txBox="1"/>
          <p:nvPr/>
        </p:nvSpPr>
        <p:spPr>
          <a:xfrm>
            <a:off x="6351989" y="1611603"/>
            <a:ext cx="5396753" cy="2585323"/>
          </a:xfrm>
          <a:prstGeom prst="rect">
            <a:avLst/>
          </a:prstGeom>
          <a:noFill/>
        </p:spPr>
        <p:txBody>
          <a:bodyPr wrap="square" rtlCol="0">
            <a:spAutoFit/>
          </a:bodyPr>
          <a:lstStyle/>
          <a:p>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日給制</a:t>
            </a:r>
            <a:r>
              <a:rPr lang="ja-JP" altLang="en-US" sz="1400" dirty="0">
                <a:latin typeface="Meiryo UI" panose="020B0604030504040204" pitchFamily="50" charset="-128"/>
                <a:ea typeface="Meiryo UI" panose="020B0604030504040204" pitchFamily="50" charset="-128"/>
              </a:rPr>
              <a:t>の場合</a:t>
            </a:r>
            <a:r>
              <a:rPr lang="en-US" altLang="ja-JP" sz="1400" dirty="0">
                <a:latin typeface="Meiryo UI" panose="020B0604030504040204" pitchFamily="50" charset="-128"/>
                <a:ea typeface="Meiryo UI" panose="020B0604030504040204" pitchFamily="50" charset="-128"/>
              </a:rPr>
              <a:t>】</a:t>
            </a:r>
          </a:p>
          <a:p>
            <a:endParaRPr lang="en-US" altLang="ja-JP" sz="1400" dirty="0">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panose="020B0604030504040204" pitchFamily="50" charset="-128"/>
                <a:ea typeface="Meiryo UI" panose="020B0604030504040204" pitchFamily="50" charset="-128"/>
              </a:rPr>
              <a:t>①</a:t>
            </a:r>
            <a:r>
              <a:rPr lang="ja-JP" altLang="en-US" sz="1400" dirty="0">
                <a:solidFill>
                  <a:srgbClr val="FF0000"/>
                </a:solidFill>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直近一か月の賃金台帳に記載された一日の賃金額を入力してください。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panose="020B0604030504040204" pitchFamily="50" charset="-128"/>
                <a:ea typeface="Meiryo UI" panose="020B0604030504040204" pitchFamily="50" charset="-128"/>
              </a:rPr>
              <a:t>②</a:t>
            </a:r>
            <a:r>
              <a:rPr lang="ja-JP" altLang="en-US" sz="1400" dirty="0">
                <a:solidFill>
                  <a:srgbClr val="FF0000"/>
                </a:solidFill>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日の所定労働時間数を入力してください。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a:t>
            </a:r>
            <a:r>
              <a:rPr lang="ja-JP" altLang="en-US" sz="1400" dirty="0">
                <a:latin typeface="Meiryo UI" panose="020B0604030504040204" pitchFamily="50" charset="-128"/>
                <a:ea typeface="Meiryo UI" panose="020B0604030504040204" pitchFamily="50" charset="-128"/>
              </a:rPr>
              <a:t> 都道府県名を選択してください。</a:t>
            </a:r>
          </a:p>
          <a:p>
            <a:endParaRPr lang="en-US" altLang="ja-JP" sz="14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参考資料 </a:t>
            </a:r>
            <a:r>
              <a:rPr lang="en-US" altLang="ja-JP" sz="1200" dirty="0">
                <a:latin typeface="Meiryo UI" panose="020B0604030504040204" pitchFamily="50" charset="-128"/>
                <a:ea typeface="Meiryo UI" panose="020B0604030504040204" pitchFamily="50" charset="-128"/>
              </a:rPr>
              <a:t>P.7</a:t>
            </a:r>
            <a:r>
              <a:rPr lang="ja-JP" altLang="en-US" sz="1200" dirty="0">
                <a:latin typeface="Meiryo UI" panose="020B0604030504040204" pitchFamily="50" charset="-128"/>
                <a:ea typeface="Meiryo UI" panose="020B0604030504040204" pitchFamily="50" charset="-128"/>
              </a:rPr>
              <a:t>（</a:t>
            </a:r>
            <a:r>
              <a:rPr lang="en-US" altLang="ja-JP" sz="1200" dirty="0">
                <a:hlinkClick r:id="rId3" tooltip="https://www.shokokai.or.jp/jizokuka_r1h/doc/kobo/r5_12/%e4%b8%80%e8%88%ac%e5%9e%8b_%e5%88%a5%e7%b4%99_%e5%8f%82%e8%80%83%e8%b3%87%e6%96%99_%e7%ac%ac12%e7%89%88.pdf"/>
              </a:rPr>
              <a:t>https://www.shokokai.or.jp/jizokuka_r1h/doc/kobo/r5_12/</a:t>
            </a:r>
            <a:r>
              <a:rPr lang="ja-JP" altLang="en-US" sz="1200" dirty="0">
                <a:hlinkClick r:id="rId3" tooltip="https://www.shokokai.or.jp/jizokuka_r1h/doc/kobo/r5_12/%e4%b8%80%e8%88%ac%e5%9e%8b_%e5%88%a5%e7%b4%99_%e5%8f%82%e8%80%83%e8%b3%87%e6%96%99_%e7%ac%ac12%e7%89%88.pdf"/>
              </a:rPr>
              <a:t>一般型</a:t>
            </a:r>
            <a:r>
              <a:rPr lang="en-US" altLang="ja-JP" sz="1200" dirty="0">
                <a:hlinkClick r:id="rId3" tooltip="https://www.shokokai.or.jp/jizokuka_r1h/doc/kobo/r5_12/%e4%b8%80%e8%88%ac%e5%9e%8b_%e5%88%a5%e7%b4%99_%e5%8f%82%e8%80%83%e8%b3%87%e6%96%99_%e7%ac%ac12%e7%89%88.pdf"/>
              </a:rPr>
              <a:t>_</a:t>
            </a:r>
            <a:r>
              <a:rPr lang="ja-JP" altLang="en-US" sz="1200" dirty="0">
                <a:hlinkClick r:id="rId3" tooltip="https://www.shokokai.or.jp/jizokuka_r1h/doc/kobo/r5_12/%e4%b8%80%e8%88%ac%e5%9e%8b_%e5%88%a5%e7%b4%99_%e5%8f%82%e8%80%83%e8%b3%87%e6%96%99_%e7%ac%ac12%e7%89%88.pdf"/>
              </a:rPr>
              <a:t>別紙</a:t>
            </a:r>
            <a:r>
              <a:rPr lang="en-US" altLang="ja-JP" sz="1200" dirty="0">
                <a:hlinkClick r:id="rId3" tooltip="https://www.shokokai.or.jp/jizokuka_r1h/doc/kobo/r5_12/%e4%b8%80%e8%88%ac%e5%9e%8b_%e5%88%a5%e7%b4%99_%e5%8f%82%e8%80%83%e8%b3%87%e6%96%99_%e7%ac%ac12%e7%89%88.pdf"/>
              </a:rPr>
              <a:t>_</a:t>
            </a:r>
            <a:r>
              <a:rPr lang="ja-JP" altLang="en-US" sz="1200" dirty="0">
                <a:hlinkClick r:id="rId3" tooltip="https://www.shokokai.or.jp/jizokuka_r1h/doc/kobo/r5_12/%e4%b8%80%e8%88%ac%e5%9e%8b_%e5%88%a5%e7%b4%99_%e5%8f%82%e8%80%83%e8%b3%87%e6%96%99_%e7%ac%ac12%e7%89%88.pdf"/>
              </a:rPr>
              <a:t>参考資料</a:t>
            </a:r>
            <a:r>
              <a:rPr lang="en-US" altLang="ja-JP" sz="1200" dirty="0">
                <a:hlinkClick r:id="rId3" tooltip="https://www.shokokai.or.jp/jizokuka_r1h/doc/kobo/r5_12/%e4%b8%80%e8%88%ac%e5%9e%8b_%e5%88%a5%e7%b4%99_%e5%8f%82%e8%80%83%e8%b3%87%e6%96%99_%e7%ac%ac12%e7%89%88.pdf"/>
              </a:rPr>
              <a:t>_</a:t>
            </a:r>
            <a:r>
              <a:rPr lang="ja-JP" altLang="en-US" sz="1200" dirty="0">
                <a:hlinkClick r:id="rId3" tooltip="https://www.shokokai.or.jp/jizokuka_r1h/doc/kobo/r5_12/%e4%b8%80%e8%88%ac%e5%9e%8b_%e5%88%a5%e7%b4%99_%e5%8f%82%e8%80%83%e8%b3%87%e6%96%99_%e7%ac%ac12%e7%89%88.pdf"/>
              </a:rPr>
              <a:t>第</a:t>
            </a:r>
            <a:r>
              <a:rPr lang="en-US" altLang="ja-JP" sz="1200" dirty="0">
                <a:hlinkClick r:id="rId3" tooltip="https://www.shokokai.or.jp/jizokuka_r1h/doc/kobo/r5_12/%e4%b8%80%e8%88%ac%e5%9e%8b_%e5%88%a5%e7%b4%99_%e5%8f%82%e8%80%83%e8%b3%87%e6%96%99_%e7%ac%ac12%e7%89%88.pdf"/>
              </a:rPr>
              <a:t>12</a:t>
            </a:r>
            <a:r>
              <a:rPr lang="ja-JP" altLang="en-US" sz="1200" dirty="0">
                <a:hlinkClick r:id="rId3" tooltip="https://www.shokokai.or.jp/jizokuka_r1h/doc/kobo/r5_12/%e4%b8%80%e8%88%ac%e5%9e%8b_%e5%88%a5%e7%b4%99_%e5%8f%82%e8%80%83%e8%b3%87%e6%96%99_%e7%ac%ac12%e7%89%88.pdf"/>
              </a:rPr>
              <a:t>版</a:t>
            </a:r>
            <a:r>
              <a:rPr lang="en-US" altLang="ja-JP" sz="1200" dirty="0">
                <a:hlinkClick r:id="rId3" tooltip="https://www.shokokai.or.jp/jizokuka_r1h/doc/kobo/r5_12/%e4%b8%80%e8%88%ac%e5%9e%8b_%e5%88%a5%e7%b4%99_%e5%8f%82%e8%80%83%e8%b3%87%e6%96%99_%e7%ac%ac12%e7%89%88.pdf"/>
              </a:rPr>
              <a:t>.pdf</a:t>
            </a:r>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a:t>
            </a:r>
            <a:endParaRPr lang="en-US" altLang="ja-JP" sz="1200" dirty="0">
              <a:highlight>
                <a:srgbClr val="FFFF00"/>
              </a:highlight>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82C9CC65-3243-7001-FAB4-2C401AC11E9B}"/>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AA8F7E6B-9972-12FD-934A-E16147DCFE88}"/>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時給（時間換算額）を算出するための画面です。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2C50F01A-7550-7E4B-5F70-3635BE88A37C}"/>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7" name="図 6" descr="図形&#10;&#10;低い精度で自動的に生成された説明">
            <a:extLst>
              <a:ext uri="{FF2B5EF4-FFF2-40B4-BE49-F238E27FC236}">
                <a16:creationId xmlns:a16="http://schemas.microsoft.com/office/drawing/2014/main" id="{19FEECE1-F0F8-2310-5C01-37E1D5D2DAF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pic>
        <p:nvPicPr>
          <p:cNvPr id="17" name="Picture 16">
            <a:extLst>
              <a:ext uri="{FF2B5EF4-FFF2-40B4-BE49-F238E27FC236}">
                <a16:creationId xmlns:a16="http://schemas.microsoft.com/office/drawing/2014/main" id="{B6929FC2-D26A-E2E5-EEA6-BB9CF9848D6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43259" y="1692637"/>
            <a:ext cx="3051056" cy="4362246"/>
          </a:xfrm>
          <a:prstGeom prst="rect">
            <a:avLst/>
          </a:prstGeom>
          <a:ln w="19050">
            <a:noFill/>
          </a:ln>
        </p:spPr>
      </p:pic>
      <p:sp>
        <p:nvSpPr>
          <p:cNvPr id="20" name="角丸四角形 7">
            <a:extLst>
              <a:ext uri="{FF2B5EF4-FFF2-40B4-BE49-F238E27FC236}">
                <a16:creationId xmlns:a16="http://schemas.microsoft.com/office/drawing/2014/main" id="{450249F8-36C3-DCED-A9F8-297F8EE32B89}"/>
              </a:ext>
            </a:extLst>
          </p:cNvPr>
          <p:cNvSpPr/>
          <p:nvPr/>
        </p:nvSpPr>
        <p:spPr>
          <a:xfrm>
            <a:off x="567614" y="2736578"/>
            <a:ext cx="1388448" cy="30165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1" name="角丸四角形 7">
            <a:extLst>
              <a:ext uri="{FF2B5EF4-FFF2-40B4-BE49-F238E27FC236}">
                <a16:creationId xmlns:a16="http://schemas.microsoft.com/office/drawing/2014/main" id="{5F7B9937-A548-0551-9F8F-F433CCD70597}"/>
              </a:ext>
            </a:extLst>
          </p:cNvPr>
          <p:cNvSpPr/>
          <p:nvPr/>
        </p:nvSpPr>
        <p:spPr>
          <a:xfrm>
            <a:off x="574353" y="2168276"/>
            <a:ext cx="1381709" cy="294665"/>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44EFE134-CFDE-A152-EEFE-52C0EFA65C1F}"/>
              </a:ext>
            </a:extLst>
          </p:cNvPr>
          <p:cNvSpPr txBox="1"/>
          <p:nvPr/>
        </p:nvSpPr>
        <p:spPr>
          <a:xfrm>
            <a:off x="485769" y="1360410"/>
            <a:ext cx="1525635" cy="307777"/>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r>
              <a:rPr lang="en-US" altLang="ja-JP" sz="1400" dirty="0">
                <a:solidFill>
                  <a:schemeClr val="tx1"/>
                </a:solidFill>
              </a:rPr>
              <a:t>【</a:t>
            </a:r>
            <a:r>
              <a:rPr lang="ja-JP" altLang="en-US" sz="1400" b="1" dirty="0">
                <a:solidFill>
                  <a:schemeClr val="tx1"/>
                </a:solidFill>
              </a:rPr>
              <a:t>日給制</a:t>
            </a:r>
            <a:r>
              <a:rPr lang="ja-JP" altLang="en-US" sz="1400" dirty="0">
                <a:solidFill>
                  <a:schemeClr val="tx1"/>
                </a:solidFill>
              </a:rPr>
              <a:t>の場合</a:t>
            </a:r>
            <a:r>
              <a:rPr lang="en-US" altLang="ja-JP" sz="1400" dirty="0">
                <a:solidFill>
                  <a:schemeClr val="tx1"/>
                </a:solidFill>
              </a:rPr>
              <a:t>】</a:t>
            </a:r>
            <a:endParaRPr lang="en-US" altLang="ja-JP" dirty="0">
              <a:solidFill>
                <a:schemeClr val="tx1"/>
              </a:solidFill>
            </a:endParaRPr>
          </a:p>
        </p:txBody>
      </p:sp>
      <p:sp>
        <p:nvSpPr>
          <p:cNvPr id="23" name="テキスト ボックス 22">
            <a:extLst>
              <a:ext uri="{FF2B5EF4-FFF2-40B4-BE49-F238E27FC236}">
                <a16:creationId xmlns:a16="http://schemas.microsoft.com/office/drawing/2014/main" id="{2A2C31C0-C8B2-5F41-5B63-3F4DD0302ED0}"/>
              </a:ext>
            </a:extLst>
          </p:cNvPr>
          <p:cNvSpPr txBox="1"/>
          <p:nvPr/>
        </p:nvSpPr>
        <p:spPr>
          <a:xfrm>
            <a:off x="1956062" y="2702737"/>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②</a:t>
            </a:r>
            <a:endParaRPr kumimoji="1" lang="ja-JP" altLang="en-US" dirty="0"/>
          </a:p>
        </p:txBody>
      </p:sp>
      <p:sp>
        <p:nvSpPr>
          <p:cNvPr id="26" name="テキスト ボックス 25">
            <a:extLst>
              <a:ext uri="{FF2B5EF4-FFF2-40B4-BE49-F238E27FC236}">
                <a16:creationId xmlns:a16="http://schemas.microsoft.com/office/drawing/2014/main" id="{9F3FAA97-28A9-6C06-3AF8-2C0155619544}"/>
              </a:ext>
            </a:extLst>
          </p:cNvPr>
          <p:cNvSpPr txBox="1"/>
          <p:nvPr/>
        </p:nvSpPr>
        <p:spPr>
          <a:xfrm>
            <a:off x="1956062" y="2124086"/>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①</a:t>
            </a:r>
            <a:endParaRPr kumimoji="1" lang="ja-JP" altLang="en-US" dirty="0"/>
          </a:p>
        </p:txBody>
      </p:sp>
      <p:sp>
        <p:nvSpPr>
          <p:cNvPr id="27" name="フレーム 26">
            <a:extLst>
              <a:ext uri="{FF2B5EF4-FFF2-40B4-BE49-F238E27FC236}">
                <a16:creationId xmlns:a16="http://schemas.microsoft.com/office/drawing/2014/main" id="{ED6DCF33-4FE8-39DD-A14F-BFA5AFC64AF7}"/>
              </a:ext>
            </a:extLst>
          </p:cNvPr>
          <p:cNvSpPr/>
          <p:nvPr/>
        </p:nvSpPr>
        <p:spPr>
          <a:xfrm>
            <a:off x="443258" y="1326166"/>
            <a:ext cx="3862042" cy="5227034"/>
          </a:xfrm>
          <a:prstGeom prst="frame">
            <a:avLst>
              <a:gd name="adj1" fmla="val 55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30" name="角丸四角形 7">
            <a:extLst>
              <a:ext uri="{FF2B5EF4-FFF2-40B4-BE49-F238E27FC236}">
                <a16:creationId xmlns:a16="http://schemas.microsoft.com/office/drawing/2014/main" id="{7DEC696F-4229-A4D0-6125-FFDED9D6382E}"/>
              </a:ext>
            </a:extLst>
          </p:cNvPr>
          <p:cNvSpPr/>
          <p:nvPr/>
        </p:nvSpPr>
        <p:spPr>
          <a:xfrm>
            <a:off x="567614" y="5196343"/>
            <a:ext cx="1388448" cy="30165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364976DC-C635-B0B6-ED27-BC8AD945FA89}"/>
              </a:ext>
            </a:extLst>
          </p:cNvPr>
          <p:cNvSpPr txBox="1"/>
          <p:nvPr/>
        </p:nvSpPr>
        <p:spPr>
          <a:xfrm>
            <a:off x="1956062" y="5162502"/>
            <a:ext cx="432000" cy="369332"/>
          </a:xfrm>
          <a:prstGeom prst="rect">
            <a:avLst/>
          </a:prstGeom>
          <a:noFill/>
        </p:spPr>
        <p:txBody>
          <a:bodyPr wrap="square" rtlCol="0">
            <a:spAutoFit/>
          </a:bodyPr>
          <a:lstStyle/>
          <a:p>
            <a:pPr algn="ctr"/>
            <a:r>
              <a:rPr lang="ja-JP" altLang="en-US" dirty="0">
                <a:solidFill>
                  <a:srgbClr val="FF0000"/>
                </a:solidFill>
                <a:latin typeface="Meiryo UI"/>
                <a:ea typeface="Meiryo UI"/>
              </a:rPr>
              <a:t>③</a:t>
            </a:r>
            <a:endParaRPr kumimoji="1" lang="ja-JP" altLang="en-US" dirty="0"/>
          </a:p>
        </p:txBody>
      </p:sp>
    </p:spTree>
    <p:extLst>
      <p:ext uri="{BB962C8B-B14F-4D97-AF65-F5344CB8AC3E}">
        <p14:creationId xmlns:p14="http://schemas.microsoft.com/office/powerpoint/2010/main" val="10291337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A38D0322-8C8D-A670-FB2C-177D6F99462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0815" y="1113614"/>
            <a:ext cx="5503597" cy="5531833"/>
          </a:xfrm>
          <a:prstGeom prst="rect">
            <a:avLst/>
          </a:prstGeom>
        </p:spPr>
      </p:pic>
      <p:sp>
        <p:nvSpPr>
          <p:cNvPr id="2" name="テキスト プレースホルダ 38">
            <a:extLst>
              <a:ext uri="{FF2B5EF4-FFF2-40B4-BE49-F238E27FC236}">
                <a16:creationId xmlns:a16="http://schemas.microsoft.com/office/drawing/2014/main" id="{F9CAD1C2-A73B-6BAA-7D9C-3BE51016B2B9}"/>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賃金引上げ枠（関連書類の添付）</a:t>
            </a:r>
            <a:endParaRPr lang="en-US" altLang="ja-JP" sz="1400" b="1" dirty="0">
              <a:cs typeface="メイリオ" panose="020B0604030504040204" pitchFamily="50" charset="-128"/>
            </a:endParaRPr>
          </a:p>
        </p:txBody>
      </p:sp>
      <p:sp>
        <p:nvSpPr>
          <p:cNvPr id="9" name="テキスト ボックス 8">
            <a:extLst>
              <a:ext uri="{FF2B5EF4-FFF2-40B4-BE49-F238E27FC236}">
                <a16:creationId xmlns:a16="http://schemas.microsoft.com/office/drawing/2014/main" id="{452C753D-61DB-6461-77DF-2F20FDC4301A}"/>
              </a:ext>
            </a:extLst>
          </p:cNvPr>
          <p:cNvSpPr txBox="1"/>
          <p:nvPr/>
        </p:nvSpPr>
        <p:spPr>
          <a:xfrm>
            <a:off x="6316135" y="2469736"/>
            <a:ext cx="5772234" cy="2246769"/>
          </a:xfrm>
          <a:prstGeom prst="rect">
            <a:avLst/>
          </a:prstGeom>
          <a:noFill/>
        </p:spPr>
        <p:txBody>
          <a:bodyPr wrap="square" lIns="91440" tIns="45720" rIns="91440" bIns="45720" anchor="t">
            <a:spAutoFit/>
          </a:bodyPr>
          <a:lstStyle/>
          <a:p>
            <a:br>
              <a:rPr lang="en-US" altLang="ja-JP" sz="1400" dirty="0">
                <a:latin typeface="Meiryo UI" panose="020B0604030504040204" pitchFamily="50" charset="-128"/>
                <a:ea typeface="Meiryo UI" panose="020B0604030504040204" pitchFamily="50" charset="-128"/>
              </a:rPr>
            </a:br>
            <a:r>
              <a:rPr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役員、専従者従業員を除く全従業員分の「労働基準法に基づく、</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直近</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か月分の賃金台帳」を添付してください。 </a:t>
            </a:r>
            <a:endParaRPr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ファイル名は「賃金台帳</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事業者名</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」としてください。</a:t>
            </a:r>
            <a:endParaRPr lang="en-US" altLang="ja-JP" sz="1400" dirty="0">
              <a:latin typeface="Meiryo UI" panose="020B0604030504040204" pitchFamily="50" charset="-128"/>
              <a:ea typeface="Meiryo UI" panose="020B0604030504040204" pitchFamily="50" charset="-128"/>
            </a:endParaRPr>
          </a:p>
          <a:p>
            <a:br>
              <a:rPr lang="en-US" altLang="ja-JP" sz="1400" dirty="0">
                <a:latin typeface="Meiryo UI" panose="020B0604030504040204" pitchFamily="50" charset="-128"/>
                <a:ea typeface="Meiryo UI" panose="020B0604030504040204" pitchFamily="50" charset="-128"/>
              </a:rPr>
            </a:br>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役員、専従者従業員を除く全従業員分の「雇用条件</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日の所定労働</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時間、年間休日</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が記載された書類」を添付してください</a:t>
            </a:r>
            <a:endParaRPr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ファイル名は「雇用条件</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事業者名</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」としてください。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ファイルアップロード方法は</a:t>
            </a:r>
            <a:r>
              <a:rPr lang="en-US" altLang="ja-JP" sz="1400" b="1" u="sng" dirty="0">
                <a:solidFill>
                  <a:srgbClr val="FF0000"/>
                </a:solidFill>
                <a:latin typeface="Meiryo UI" panose="020B0604030504040204" pitchFamily="50" charset="-128"/>
                <a:ea typeface="Meiryo UI" panose="020B0604030504040204" pitchFamily="50" charset="-128"/>
              </a:rPr>
              <a:t>P.52</a:t>
            </a:r>
            <a:r>
              <a:rPr lang="ja-JP" altLang="en-US" sz="1400" dirty="0">
                <a:latin typeface="Meiryo UI" panose="020B0604030504040204" pitchFamily="50" charset="-128"/>
                <a:ea typeface="Meiryo UI" panose="020B0604030504040204" pitchFamily="50" charset="-128"/>
              </a:rPr>
              <a:t>を参考にしてください。</a:t>
            </a:r>
          </a:p>
        </p:txBody>
      </p:sp>
      <p:sp>
        <p:nvSpPr>
          <p:cNvPr id="3" name="正方形/長方形 2">
            <a:extLst>
              <a:ext uri="{FF2B5EF4-FFF2-40B4-BE49-F238E27FC236}">
                <a16:creationId xmlns:a16="http://schemas.microsoft.com/office/drawing/2014/main" id="{4A603587-0BE4-83C1-2B4F-E02D2C7B122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4B7A0A11-AB9B-9D78-EF23-78BDBABC70F1}"/>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賃金引上げ枠画面の続きです。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賃金引上げ枠に関する情報を入力してください。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86B2502E-519D-0B42-12A7-3CE58AC056FB}"/>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7" name="図 16" descr="図形&#10;&#10;低い精度で自動的に生成された説明">
            <a:extLst>
              <a:ext uri="{FF2B5EF4-FFF2-40B4-BE49-F238E27FC236}">
                <a16:creationId xmlns:a16="http://schemas.microsoft.com/office/drawing/2014/main" id="{F06AF892-7FEE-CA59-FB58-6DE1E5F845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4" name="テキスト ボックス 3">
            <a:extLst>
              <a:ext uri="{FF2B5EF4-FFF2-40B4-BE49-F238E27FC236}">
                <a16:creationId xmlns:a16="http://schemas.microsoft.com/office/drawing/2014/main" id="{22D86DF0-33B2-E659-2767-9C0547FB45E0}"/>
              </a:ext>
            </a:extLst>
          </p:cNvPr>
          <p:cNvSpPr txBox="1"/>
          <p:nvPr/>
        </p:nvSpPr>
        <p:spPr>
          <a:xfrm>
            <a:off x="237420" y="4801172"/>
            <a:ext cx="415498" cy="369332"/>
          </a:xfrm>
          <a:prstGeom prst="rect">
            <a:avLst/>
          </a:prstGeom>
          <a:noFill/>
        </p:spPr>
        <p:txBody>
          <a:bodyPr wrap="none" rtlCol="0">
            <a:spAutoFit/>
          </a:bodyPr>
          <a:lstStyle/>
          <a:p>
            <a:r>
              <a:rPr lang="ja-JP" altLang="en-US" sz="1800" dirty="0">
                <a:solidFill>
                  <a:srgbClr val="FF0000"/>
                </a:solidFill>
                <a:latin typeface="Meiryo UI"/>
                <a:ea typeface="Meiryo UI"/>
              </a:rPr>
              <a:t>①</a:t>
            </a:r>
            <a:endParaRPr kumimoji="1" lang="ja-JP" altLang="en-US" dirty="0"/>
          </a:p>
        </p:txBody>
      </p:sp>
      <p:sp>
        <p:nvSpPr>
          <p:cNvPr id="5" name="テキスト ボックス 4">
            <a:extLst>
              <a:ext uri="{FF2B5EF4-FFF2-40B4-BE49-F238E27FC236}">
                <a16:creationId xmlns:a16="http://schemas.microsoft.com/office/drawing/2014/main" id="{F4737604-AC7E-8838-9511-DC690C4D691B}"/>
              </a:ext>
            </a:extLst>
          </p:cNvPr>
          <p:cNvSpPr txBox="1"/>
          <p:nvPr/>
        </p:nvSpPr>
        <p:spPr>
          <a:xfrm>
            <a:off x="237420" y="5399803"/>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②</a:t>
            </a:r>
            <a:endParaRPr kumimoji="1" lang="ja-JP" altLang="en-US" dirty="0"/>
          </a:p>
        </p:txBody>
      </p:sp>
      <p:sp>
        <p:nvSpPr>
          <p:cNvPr id="6" name="角丸四角形 7">
            <a:extLst>
              <a:ext uri="{FF2B5EF4-FFF2-40B4-BE49-F238E27FC236}">
                <a16:creationId xmlns:a16="http://schemas.microsoft.com/office/drawing/2014/main" id="{014060BE-159F-83D9-1884-12825CE5AD76}"/>
              </a:ext>
            </a:extLst>
          </p:cNvPr>
          <p:cNvSpPr/>
          <p:nvPr/>
        </p:nvSpPr>
        <p:spPr>
          <a:xfrm>
            <a:off x="605427" y="4732629"/>
            <a:ext cx="4523921" cy="687096"/>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7" name="角丸四角形 7">
            <a:extLst>
              <a:ext uri="{FF2B5EF4-FFF2-40B4-BE49-F238E27FC236}">
                <a16:creationId xmlns:a16="http://schemas.microsoft.com/office/drawing/2014/main" id="{18F52778-E4F1-7925-3BF1-EEFF175A9A55}"/>
              </a:ext>
            </a:extLst>
          </p:cNvPr>
          <p:cNvSpPr/>
          <p:nvPr/>
        </p:nvSpPr>
        <p:spPr>
          <a:xfrm>
            <a:off x="605427" y="5469923"/>
            <a:ext cx="4523921" cy="662027"/>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270892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B91A3428-F396-10B1-EC7B-C28401DC817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6334" y="1114704"/>
            <a:ext cx="4862376" cy="5596868"/>
          </a:xfrm>
          <a:prstGeom prst="rect">
            <a:avLst/>
          </a:prstGeom>
        </p:spPr>
      </p:pic>
      <p:sp>
        <p:nvSpPr>
          <p:cNvPr id="2" name="テキスト プレースホルダ 38">
            <a:extLst>
              <a:ext uri="{FF2B5EF4-FFF2-40B4-BE49-F238E27FC236}">
                <a16:creationId xmlns:a16="http://schemas.microsoft.com/office/drawing/2014/main" id="{F9CAD1C2-A73B-6BAA-7D9C-3BE51016B2B9}"/>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賃金引上げ枠（赤字事業者:法人の場合の関連書類の添付）</a:t>
            </a:r>
            <a:endParaRPr lang="en-US" altLang="ja-JP" sz="1400" b="1" dirty="0">
              <a:cs typeface="メイリオ" panose="020B0604030504040204" pitchFamily="50" charset="-128"/>
            </a:endParaRPr>
          </a:p>
        </p:txBody>
      </p:sp>
      <p:sp>
        <p:nvSpPr>
          <p:cNvPr id="9" name="テキスト ボックス 8">
            <a:extLst>
              <a:ext uri="{FF2B5EF4-FFF2-40B4-BE49-F238E27FC236}">
                <a16:creationId xmlns:a16="http://schemas.microsoft.com/office/drawing/2014/main" id="{452C753D-61DB-6461-77DF-2F20FDC4301A}"/>
              </a:ext>
            </a:extLst>
          </p:cNvPr>
          <p:cNvSpPr txBox="1"/>
          <p:nvPr/>
        </p:nvSpPr>
        <p:spPr>
          <a:xfrm>
            <a:off x="6316135" y="2469736"/>
            <a:ext cx="5772234" cy="3539430"/>
          </a:xfrm>
          <a:prstGeom prst="rect">
            <a:avLst/>
          </a:prstGeom>
          <a:noFill/>
        </p:spPr>
        <p:txBody>
          <a:bodyPr wrap="square" lIns="91440" tIns="45720" rIns="91440" bIns="45720" anchor="t">
            <a:spAutoFit/>
          </a:bodyPr>
          <a:lstStyle/>
          <a:p>
            <a:br>
              <a:rPr lang="en-US" altLang="ja-JP" sz="1400" dirty="0">
                <a:latin typeface="Meiryo UI" panose="020B0604030504040204" pitchFamily="50" charset="-128"/>
                <a:ea typeface="Meiryo UI" panose="020B0604030504040204" pitchFamily="50" charset="-128"/>
              </a:rPr>
            </a:br>
            <a:r>
              <a:rPr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役員、専従者従業員を除く全従業員分の「労働基準法に基づく、</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直近</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か月分の賃金台帳」を添付してください。 </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ファイル名は「賃金台帳</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事業者名</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」としてください。</a:t>
            </a:r>
          </a:p>
          <a:p>
            <a:br>
              <a:rPr lang="en-US" altLang="ja-JP" sz="1400" dirty="0">
                <a:latin typeface="Meiryo UI" panose="020B0604030504040204" pitchFamily="50" charset="-128"/>
                <a:ea typeface="Meiryo UI" panose="020B0604030504040204" pitchFamily="50" charset="-128"/>
              </a:rPr>
            </a:br>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役員、専従者従業員を除く全従業員分の「雇用条件</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日の所定労働</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時間、年間休日</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が記載された書類」を添付してください。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ファイル名は「雇用条件</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事業者名</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」としてください。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③ </a:t>
            </a:r>
            <a:r>
              <a:rPr lang="ja-JP" altLang="en-US" sz="1400" dirty="0">
                <a:latin typeface="Meiryo UI"/>
                <a:ea typeface="Meiryo UI"/>
              </a:rPr>
              <a:t>直近</a:t>
            </a:r>
            <a:r>
              <a:rPr lang="en-US" altLang="ja-JP" sz="1400" dirty="0">
                <a:latin typeface="Meiryo UI"/>
                <a:ea typeface="Meiryo UI"/>
              </a:rPr>
              <a:t>1</a:t>
            </a:r>
            <a:r>
              <a:rPr lang="ja-JP" altLang="en-US" sz="1400" dirty="0">
                <a:latin typeface="Meiryo UI"/>
                <a:ea typeface="Meiryo UI"/>
              </a:rPr>
              <a:t>期に税務署へ提出した、法人税申告書の別表一・別表四の写しを</a:t>
            </a:r>
            <a:endParaRPr lang="en-US" altLang="ja-JP" sz="1400" dirty="0">
              <a:latin typeface="Meiryo UI"/>
              <a:ea typeface="Meiryo UI"/>
            </a:endParaRPr>
          </a:p>
          <a:p>
            <a:r>
              <a:rPr lang="ja-JP" altLang="en-US" sz="1400" dirty="0">
                <a:latin typeface="Meiryo UI"/>
                <a:ea typeface="Meiryo UI"/>
              </a:rPr>
              <a:t>　　添付してください。</a:t>
            </a:r>
            <a:endParaRPr lang="en-US" altLang="ja-JP" sz="1400" dirty="0">
              <a:latin typeface="Meiryo UI"/>
              <a:ea typeface="Meiryo UI"/>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ファイル名は「赤字</a:t>
            </a:r>
            <a:r>
              <a:rPr lang="en-US" altLang="ja-JP" sz="1400" dirty="0">
                <a:latin typeface="Meiryo UI" panose="020B0604030504040204" pitchFamily="50" charset="-128"/>
                <a:ea typeface="Meiryo UI" panose="020B0604030504040204" pitchFamily="50" charset="-128"/>
              </a:rPr>
              <a:t>_</a:t>
            </a:r>
            <a:r>
              <a:rPr lang="ja-JP" altLang="en-US" sz="1400" dirty="0">
                <a:latin typeface="Meiryo UI" panose="020B0604030504040204" pitchFamily="50" charset="-128"/>
                <a:ea typeface="Meiryo UI" panose="020B0604030504040204" pitchFamily="50" charset="-128"/>
              </a:rPr>
              <a:t>法人税申告書</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事業者名</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」としてください。</a:t>
            </a:r>
          </a:p>
          <a:p>
            <a:endParaRPr lang="ja-JP" altLang="en-US"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④</a:t>
            </a:r>
            <a:r>
              <a:rPr lang="ja-JP" altLang="en-US" sz="1400" dirty="0">
                <a:latin typeface="Meiryo UI"/>
                <a:ea typeface="Meiryo UI"/>
              </a:rPr>
              <a:t> 電子申告:該当する項目をチェックしてください。</a:t>
            </a:r>
          </a:p>
          <a:p>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ファイルアップロード方法は</a:t>
            </a:r>
            <a:r>
              <a:rPr lang="en-US" altLang="ja-JP" sz="1400" b="1" u="sng" dirty="0">
                <a:solidFill>
                  <a:srgbClr val="FF0000"/>
                </a:solidFill>
                <a:latin typeface="Meiryo UI" panose="020B0604030504040204" pitchFamily="50" charset="-128"/>
                <a:ea typeface="Meiryo UI" panose="020B0604030504040204" pitchFamily="50" charset="-128"/>
              </a:rPr>
              <a:t>P.52</a:t>
            </a:r>
            <a:r>
              <a:rPr lang="ja-JP" altLang="en-US" sz="1400" dirty="0">
                <a:latin typeface="Meiryo UI" panose="020B0604030504040204" pitchFamily="50" charset="-128"/>
                <a:ea typeface="Meiryo UI" panose="020B0604030504040204" pitchFamily="50" charset="-128"/>
              </a:rPr>
              <a:t>を参考にしてください。</a:t>
            </a:r>
          </a:p>
        </p:txBody>
      </p:sp>
      <p:sp>
        <p:nvSpPr>
          <p:cNvPr id="3" name="正方形/長方形 2">
            <a:extLst>
              <a:ext uri="{FF2B5EF4-FFF2-40B4-BE49-F238E27FC236}">
                <a16:creationId xmlns:a16="http://schemas.microsoft.com/office/drawing/2014/main" id="{4A603587-0BE4-83C1-2B4F-E02D2C7B122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4B7A0A11-AB9B-9D78-EF23-78BDBABC70F1}"/>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賃金引上げ枠（赤字事業者）画面です。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賃金引上げ枠に関する情報を入力してください。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86B2502E-519D-0B42-12A7-3CE58AC056FB}"/>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7" name="図 16" descr="図形&#10;&#10;低い精度で自動的に生成された説明">
            <a:extLst>
              <a:ext uri="{FF2B5EF4-FFF2-40B4-BE49-F238E27FC236}">
                <a16:creationId xmlns:a16="http://schemas.microsoft.com/office/drawing/2014/main" id="{F06AF892-7FEE-CA59-FB58-6DE1E5F845F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4" name="テキスト ボックス 3">
            <a:extLst>
              <a:ext uri="{FF2B5EF4-FFF2-40B4-BE49-F238E27FC236}">
                <a16:creationId xmlns:a16="http://schemas.microsoft.com/office/drawing/2014/main" id="{22D86DF0-33B2-E659-2767-9C0547FB45E0}"/>
              </a:ext>
            </a:extLst>
          </p:cNvPr>
          <p:cNvSpPr txBox="1"/>
          <p:nvPr/>
        </p:nvSpPr>
        <p:spPr>
          <a:xfrm>
            <a:off x="400103" y="4482066"/>
            <a:ext cx="415498" cy="369332"/>
          </a:xfrm>
          <a:prstGeom prst="rect">
            <a:avLst/>
          </a:prstGeom>
          <a:noFill/>
        </p:spPr>
        <p:txBody>
          <a:bodyPr wrap="none" rtlCol="0">
            <a:spAutoFit/>
          </a:bodyPr>
          <a:lstStyle/>
          <a:p>
            <a:r>
              <a:rPr lang="ja-JP" altLang="en-US" sz="1800" dirty="0">
                <a:solidFill>
                  <a:srgbClr val="FF0000"/>
                </a:solidFill>
                <a:latin typeface="Meiryo UI"/>
                <a:ea typeface="Meiryo UI"/>
              </a:rPr>
              <a:t>①</a:t>
            </a:r>
            <a:endParaRPr kumimoji="1" lang="ja-JP" altLang="en-US" dirty="0"/>
          </a:p>
        </p:txBody>
      </p:sp>
      <p:sp>
        <p:nvSpPr>
          <p:cNvPr id="5" name="テキスト ボックス 4">
            <a:extLst>
              <a:ext uri="{FF2B5EF4-FFF2-40B4-BE49-F238E27FC236}">
                <a16:creationId xmlns:a16="http://schemas.microsoft.com/office/drawing/2014/main" id="{F4737604-AC7E-8838-9511-DC690C4D691B}"/>
              </a:ext>
            </a:extLst>
          </p:cNvPr>
          <p:cNvSpPr txBox="1"/>
          <p:nvPr/>
        </p:nvSpPr>
        <p:spPr>
          <a:xfrm>
            <a:off x="400103" y="4990224"/>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②</a:t>
            </a:r>
            <a:endParaRPr kumimoji="1" lang="ja-JP" altLang="en-US" dirty="0"/>
          </a:p>
        </p:txBody>
      </p:sp>
      <p:sp>
        <p:nvSpPr>
          <p:cNvPr id="6" name="角丸四角形 7">
            <a:extLst>
              <a:ext uri="{FF2B5EF4-FFF2-40B4-BE49-F238E27FC236}">
                <a16:creationId xmlns:a16="http://schemas.microsoft.com/office/drawing/2014/main" id="{014060BE-159F-83D9-1884-12825CE5AD76}"/>
              </a:ext>
            </a:extLst>
          </p:cNvPr>
          <p:cNvSpPr/>
          <p:nvPr/>
        </p:nvSpPr>
        <p:spPr>
          <a:xfrm>
            <a:off x="901832" y="4538133"/>
            <a:ext cx="4051168" cy="220134"/>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D9D34ADC-C918-77C7-4162-7D56ABEE7B4F}"/>
              </a:ext>
            </a:extLst>
          </p:cNvPr>
          <p:cNvSpPr txBox="1"/>
          <p:nvPr/>
        </p:nvSpPr>
        <p:spPr>
          <a:xfrm>
            <a:off x="400103" y="5595141"/>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③</a:t>
            </a:r>
            <a:endParaRPr kumimoji="1" lang="ja-JP" altLang="en-US" dirty="0"/>
          </a:p>
        </p:txBody>
      </p:sp>
      <p:sp>
        <p:nvSpPr>
          <p:cNvPr id="13" name="テキスト ボックス 11">
            <a:extLst>
              <a:ext uri="{FF2B5EF4-FFF2-40B4-BE49-F238E27FC236}">
                <a16:creationId xmlns:a16="http://schemas.microsoft.com/office/drawing/2014/main" id="{379B3E55-D7EB-7045-9ED2-3421AD67F285}"/>
              </a:ext>
            </a:extLst>
          </p:cNvPr>
          <p:cNvSpPr txBox="1"/>
          <p:nvPr/>
        </p:nvSpPr>
        <p:spPr>
          <a:xfrm>
            <a:off x="400103" y="5887711"/>
            <a:ext cx="415498" cy="369332"/>
          </a:xfrm>
          <a:prstGeom prst="rect">
            <a:avLst/>
          </a:prstGeom>
          <a:noFill/>
        </p:spPr>
        <p:txBody>
          <a:bodyPr wrap="none" lIns="91440" tIns="45720" rIns="91440" bIns="45720" rtlCol="0" anchor="t">
            <a:spAutoFit/>
          </a:bodyPr>
          <a:lstStyle/>
          <a:p>
            <a:r>
              <a:rPr lang="ja-JP" altLang="en-US">
                <a:solidFill>
                  <a:srgbClr val="FF0000"/>
                </a:solidFill>
                <a:latin typeface="Meiryo UI"/>
                <a:ea typeface="Meiryo UI"/>
              </a:rPr>
              <a:t>④</a:t>
            </a:r>
            <a:endParaRPr lang="ja-JP" altLang="en-US" dirty="0">
              <a:solidFill>
                <a:srgbClr val="FF0000"/>
              </a:solidFill>
              <a:latin typeface="Meiryo UI"/>
              <a:ea typeface="Meiryo UI"/>
            </a:endParaRPr>
          </a:p>
        </p:txBody>
      </p:sp>
      <p:sp>
        <p:nvSpPr>
          <p:cNvPr id="14" name="角丸四角形 7">
            <a:extLst>
              <a:ext uri="{FF2B5EF4-FFF2-40B4-BE49-F238E27FC236}">
                <a16:creationId xmlns:a16="http://schemas.microsoft.com/office/drawing/2014/main" id="{64C9AEE7-142B-D9C8-D4B1-6C519E5F7762}"/>
              </a:ext>
            </a:extLst>
          </p:cNvPr>
          <p:cNvSpPr/>
          <p:nvPr/>
        </p:nvSpPr>
        <p:spPr>
          <a:xfrm>
            <a:off x="901832" y="5036855"/>
            <a:ext cx="4051168" cy="220134"/>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9" name="角丸四角形 7">
            <a:extLst>
              <a:ext uri="{FF2B5EF4-FFF2-40B4-BE49-F238E27FC236}">
                <a16:creationId xmlns:a16="http://schemas.microsoft.com/office/drawing/2014/main" id="{598E3BB9-4DC6-C2AE-6CEF-2551DF07BD71}"/>
              </a:ext>
            </a:extLst>
          </p:cNvPr>
          <p:cNvSpPr/>
          <p:nvPr/>
        </p:nvSpPr>
        <p:spPr>
          <a:xfrm>
            <a:off x="901832" y="5678668"/>
            <a:ext cx="4051168" cy="220134"/>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0" name="角丸四角形 7">
            <a:extLst>
              <a:ext uri="{FF2B5EF4-FFF2-40B4-BE49-F238E27FC236}">
                <a16:creationId xmlns:a16="http://schemas.microsoft.com/office/drawing/2014/main" id="{CAE41773-E7C7-B3C0-C55B-175D0B5FC28B}"/>
              </a:ext>
            </a:extLst>
          </p:cNvPr>
          <p:cNvSpPr/>
          <p:nvPr/>
        </p:nvSpPr>
        <p:spPr>
          <a:xfrm>
            <a:off x="901832" y="5924377"/>
            <a:ext cx="4051168" cy="459490"/>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484016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3CD5ABE5-0025-E4F4-C63D-108D55F39AE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78970" y="1197458"/>
            <a:ext cx="3708877" cy="5660542"/>
          </a:xfrm>
          <a:prstGeom prst="rect">
            <a:avLst/>
          </a:prstGeom>
        </p:spPr>
      </p:pic>
      <p:sp>
        <p:nvSpPr>
          <p:cNvPr id="2" name="テキスト プレースホルダ 38">
            <a:extLst>
              <a:ext uri="{FF2B5EF4-FFF2-40B4-BE49-F238E27FC236}">
                <a16:creationId xmlns:a16="http://schemas.microsoft.com/office/drawing/2014/main" id="{FCEB9FAF-C822-1608-3529-0344EA65C6F8}"/>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経営計画入力</a:t>
            </a:r>
            <a:endParaRPr lang="en-US" altLang="ja-JP" sz="1400" b="1" dirty="0">
              <a:cs typeface="メイリオ" panose="020B0604030504040204" pitchFamily="50" charset="-128"/>
            </a:endParaRPr>
          </a:p>
        </p:txBody>
      </p:sp>
      <p:sp>
        <p:nvSpPr>
          <p:cNvPr id="8" name="テキスト ボックス 7">
            <a:extLst>
              <a:ext uri="{FF2B5EF4-FFF2-40B4-BE49-F238E27FC236}">
                <a16:creationId xmlns:a16="http://schemas.microsoft.com/office/drawing/2014/main" id="{1625EA41-4821-89B4-D5F6-C495CD138B6B}"/>
              </a:ext>
            </a:extLst>
          </p:cNvPr>
          <p:cNvSpPr txBox="1"/>
          <p:nvPr/>
        </p:nvSpPr>
        <p:spPr>
          <a:xfrm>
            <a:off x="6351989" y="2597636"/>
            <a:ext cx="5592680" cy="2462213"/>
          </a:xfrm>
          <a:prstGeom prst="rect">
            <a:avLst/>
          </a:prstGeom>
          <a:noFill/>
        </p:spPr>
        <p:txBody>
          <a:bodyPr wrap="square">
            <a:spAutoFit/>
          </a:bodyPr>
          <a:lstStyle/>
          <a:p>
            <a:r>
              <a:rPr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企業概要を入力してください。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顧客ニーズと市場の動向について入力してください。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panose="020B0604030504040204" pitchFamily="50" charset="-128"/>
                <a:ea typeface="Meiryo UI" panose="020B0604030504040204" pitchFamily="50" charset="-128"/>
              </a:rPr>
              <a:t>自社や自社の提供する商品・サービスの強みについて入力してください。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 </a:t>
            </a:r>
            <a:r>
              <a:rPr lang="ja-JP" altLang="en-US" sz="1400" dirty="0">
                <a:latin typeface="Meiryo UI" panose="020B0604030504040204" pitchFamily="50" charset="-128"/>
                <a:ea typeface="Meiryo UI" panose="020B0604030504040204" pitchFamily="50" charset="-128"/>
              </a:rPr>
              <a:t>経営方針・目標と今後のプランについて入力してください。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画面上部のリンクから記入例を確認することが可能です。</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書式変更や段落追加などの詳細設定については</a:t>
            </a:r>
            <a:r>
              <a:rPr lang="en-US" altLang="ja-JP" sz="1400" dirty="0">
                <a:latin typeface="Meiryo UI" panose="020B0604030504040204" pitchFamily="50" charset="-128"/>
                <a:ea typeface="Meiryo UI" panose="020B0604030504040204" pitchFamily="50" charset="-128"/>
              </a:rPr>
              <a:t>P.53,54</a:t>
            </a:r>
            <a:r>
              <a:rPr lang="ja-JP" altLang="en-US" sz="1400" dirty="0">
                <a:latin typeface="Meiryo UI" panose="020B0604030504040204" pitchFamily="50" charset="-128"/>
                <a:ea typeface="Meiryo UI" panose="020B0604030504040204" pitchFamily="50" charset="-128"/>
              </a:rPr>
              <a:t>を参考にしてください。</a:t>
            </a:r>
            <a:endParaRPr lang="en-US" altLang="ja-JP" sz="1200"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1133A4B1-01D3-8063-37A4-C752895F50FC}"/>
              </a:ext>
            </a:extLst>
          </p:cNvPr>
          <p:cNvSpPr txBox="1"/>
          <p:nvPr/>
        </p:nvSpPr>
        <p:spPr>
          <a:xfrm>
            <a:off x="912483" y="2615814"/>
            <a:ext cx="344838" cy="369332"/>
          </a:xfrm>
          <a:prstGeom prst="rect">
            <a:avLst/>
          </a:prstGeom>
          <a:noFill/>
        </p:spPr>
        <p:txBody>
          <a:bodyPr wrap="square" rtlCol="0">
            <a:spAutoFit/>
          </a:bodyPr>
          <a:lstStyle/>
          <a:p>
            <a:pPr algn="ctr"/>
            <a:r>
              <a:rPr lang="ja-JP" altLang="en-US" dirty="0">
                <a:solidFill>
                  <a:srgbClr val="FF0000"/>
                </a:solidFill>
                <a:latin typeface="Meiryo UI" panose="020B0604030504040204" pitchFamily="50" charset="-128"/>
                <a:ea typeface="Meiryo UI" panose="020B0604030504040204" pitchFamily="50" charset="-128"/>
              </a:rPr>
              <a:t>①</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B5A4122A-8639-3FB8-F57B-52D8B55B3BAC}"/>
              </a:ext>
            </a:extLst>
          </p:cNvPr>
          <p:cNvSpPr txBox="1"/>
          <p:nvPr/>
        </p:nvSpPr>
        <p:spPr>
          <a:xfrm>
            <a:off x="908114" y="3856718"/>
            <a:ext cx="344838" cy="369332"/>
          </a:xfrm>
          <a:prstGeom prst="rect">
            <a:avLst/>
          </a:prstGeom>
          <a:noFill/>
        </p:spPr>
        <p:txBody>
          <a:bodyPr wrap="square" rtlCol="0">
            <a:spAutoFit/>
          </a:bodyPr>
          <a:lstStyle/>
          <a:p>
            <a:pPr algn="ctr"/>
            <a:r>
              <a:rPr kumimoji="1" lang="ja-JP" altLang="en-US" dirty="0">
                <a:solidFill>
                  <a:srgbClr val="FF0000"/>
                </a:solidFill>
                <a:latin typeface="Meiryo UI" panose="020B0604030504040204" pitchFamily="50" charset="-128"/>
                <a:ea typeface="Meiryo UI" panose="020B0604030504040204" pitchFamily="50" charset="-128"/>
              </a:rPr>
              <a:t>②</a:t>
            </a:r>
          </a:p>
        </p:txBody>
      </p:sp>
      <p:sp>
        <p:nvSpPr>
          <p:cNvPr id="5" name="テキスト ボックス 4">
            <a:extLst>
              <a:ext uri="{FF2B5EF4-FFF2-40B4-BE49-F238E27FC236}">
                <a16:creationId xmlns:a16="http://schemas.microsoft.com/office/drawing/2014/main" id="{F6EF7DD6-3DFD-475F-0D76-C75168A5D327}"/>
              </a:ext>
            </a:extLst>
          </p:cNvPr>
          <p:cNvSpPr txBox="1"/>
          <p:nvPr/>
        </p:nvSpPr>
        <p:spPr>
          <a:xfrm>
            <a:off x="908114" y="4879135"/>
            <a:ext cx="344838" cy="369332"/>
          </a:xfrm>
          <a:prstGeom prst="rect">
            <a:avLst/>
          </a:prstGeom>
          <a:noFill/>
        </p:spPr>
        <p:txBody>
          <a:bodyPr wrap="square" rtlCol="0">
            <a:spAutoFit/>
          </a:bodyPr>
          <a:lstStyle/>
          <a:p>
            <a:pPr algn="ctr"/>
            <a:r>
              <a:rPr kumimoji="1" lang="ja-JP" altLang="en-US" dirty="0">
                <a:solidFill>
                  <a:srgbClr val="FF0000"/>
                </a:solidFill>
                <a:latin typeface="Meiryo UI" panose="020B0604030504040204" pitchFamily="50" charset="-128"/>
                <a:ea typeface="Meiryo UI" panose="020B0604030504040204" pitchFamily="50" charset="-128"/>
              </a:rPr>
              <a:t>③</a:t>
            </a:r>
          </a:p>
        </p:txBody>
      </p:sp>
      <p:sp>
        <p:nvSpPr>
          <p:cNvPr id="10" name="テキスト ボックス 9">
            <a:extLst>
              <a:ext uri="{FF2B5EF4-FFF2-40B4-BE49-F238E27FC236}">
                <a16:creationId xmlns:a16="http://schemas.microsoft.com/office/drawing/2014/main" id="{D2A99E91-19C3-97AD-9E5D-030681F2E08E}"/>
              </a:ext>
            </a:extLst>
          </p:cNvPr>
          <p:cNvSpPr txBox="1"/>
          <p:nvPr/>
        </p:nvSpPr>
        <p:spPr>
          <a:xfrm>
            <a:off x="908114" y="5952216"/>
            <a:ext cx="344838" cy="369332"/>
          </a:xfrm>
          <a:prstGeom prst="rect">
            <a:avLst/>
          </a:prstGeom>
          <a:noFill/>
        </p:spPr>
        <p:txBody>
          <a:bodyPr wrap="square" rtlCol="0">
            <a:spAutoFit/>
          </a:bodyPr>
          <a:lstStyle/>
          <a:p>
            <a:pPr algn="ctr"/>
            <a:r>
              <a:rPr kumimoji="1" lang="ja-JP" altLang="en-US" dirty="0">
                <a:solidFill>
                  <a:srgbClr val="FF0000"/>
                </a:solidFill>
                <a:latin typeface="Meiryo UI" panose="020B0604030504040204" pitchFamily="50" charset="-128"/>
                <a:ea typeface="Meiryo UI" panose="020B0604030504040204" pitchFamily="50" charset="-128"/>
              </a:rPr>
              <a:t>④</a:t>
            </a:r>
          </a:p>
        </p:txBody>
      </p:sp>
      <p:sp>
        <p:nvSpPr>
          <p:cNvPr id="13" name="正方形/長方形 12">
            <a:extLst>
              <a:ext uri="{FF2B5EF4-FFF2-40B4-BE49-F238E27FC236}">
                <a16:creationId xmlns:a16="http://schemas.microsoft.com/office/drawing/2014/main" id="{9D8CC307-78D2-84ED-BEDB-87F84CE8CF71}"/>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F5F93E58-AEE7-0E80-D233-589DD07DBDE7}"/>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経営計画入力画面です。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経営計画を入力してください。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9" name="正方形/長方形 8">
            <a:extLst>
              <a:ext uri="{FF2B5EF4-FFF2-40B4-BE49-F238E27FC236}">
                <a16:creationId xmlns:a16="http://schemas.microsoft.com/office/drawing/2014/main" id="{34AD0788-2E59-A526-4744-1C522D877415}"/>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1" name="図 10" descr="図形&#10;&#10;低い精度で自動的に生成された説明">
            <a:extLst>
              <a:ext uri="{FF2B5EF4-FFF2-40B4-BE49-F238E27FC236}">
                <a16:creationId xmlns:a16="http://schemas.microsoft.com/office/drawing/2014/main" id="{9D35D6FD-2CD2-5125-3A01-82A13337FA9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7" name="左中かっこ 6">
            <a:extLst>
              <a:ext uri="{FF2B5EF4-FFF2-40B4-BE49-F238E27FC236}">
                <a16:creationId xmlns:a16="http://schemas.microsoft.com/office/drawing/2014/main" id="{D2A34E13-20EB-753B-C7DD-DA78924F5B59}"/>
              </a:ext>
            </a:extLst>
          </p:cNvPr>
          <p:cNvSpPr/>
          <p:nvPr/>
        </p:nvSpPr>
        <p:spPr>
          <a:xfrm>
            <a:off x="1249981" y="2192926"/>
            <a:ext cx="173817" cy="1358899"/>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 name="左中かっこ 11">
            <a:extLst>
              <a:ext uri="{FF2B5EF4-FFF2-40B4-BE49-F238E27FC236}">
                <a16:creationId xmlns:a16="http://schemas.microsoft.com/office/drawing/2014/main" id="{0572F025-9D3D-E3AA-81D1-70406CF6A947}"/>
              </a:ext>
            </a:extLst>
          </p:cNvPr>
          <p:cNvSpPr/>
          <p:nvPr/>
        </p:nvSpPr>
        <p:spPr>
          <a:xfrm>
            <a:off x="1249981" y="3591667"/>
            <a:ext cx="166737" cy="946055"/>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 name="左中かっこ 13">
            <a:extLst>
              <a:ext uri="{FF2B5EF4-FFF2-40B4-BE49-F238E27FC236}">
                <a16:creationId xmlns:a16="http://schemas.microsoft.com/office/drawing/2014/main" id="{1EE02F29-3458-13CA-1C95-6E222C190118}"/>
              </a:ext>
            </a:extLst>
          </p:cNvPr>
          <p:cNvSpPr/>
          <p:nvPr/>
        </p:nvSpPr>
        <p:spPr>
          <a:xfrm>
            <a:off x="1252952" y="4575578"/>
            <a:ext cx="173817" cy="977781"/>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左中かっこ 14">
            <a:extLst>
              <a:ext uri="{FF2B5EF4-FFF2-40B4-BE49-F238E27FC236}">
                <a16:creationId xmlns:a16="http://schemas.microsoft.com/office/drawing/2014/main" id="{03992C9B-068D-751C-B214-1BD8AB55D89F}"/>
              </a:ext>
            </a:extLst>
          </p:cNvPr>
          <p:cNvSpPr/>
          <p:nvPr/>
        </p:nvSpPr>
        <p:spPr>
          <a:xfrm>
            <a:off x="1245873" y="5589880"/>
            <a:ext cx="170845" cy="977781"/>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rgbClr val="FF0000"/>
              </a:solidFill>
            </a:endParaRPr>
          </a:p>
        </p:txBody>
      </p:sp>
    </p:spTree>
    <p:extLst>
      <p:ext uri="{BB962C8B-B14F-4D97-AF65-F5344CB8AC3E}">
        <p14:creationId xmlns:p14="http://schemas.microsoft.com/office/powerpoint/2010/main" val="1864575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200" b="1">
                <a:solidFill>
                  <a:srgbClr val="0070C0"/>
                </a:solidFill>
                <a:latin typeface="Meiryo UI" panose="020B0604030504040204" pitchFamily="50" charset="-128"/>
                <a:ea typeface="Meiryo UI" panose="020B0604030504040204" pitchFamily="50" charset="-128"/>
              </a:rPr>
              <a:t>はじめに</a:t>
            </a:r>
          </a:p>
        </p:txBody>
      </p:sp>
      <p:sp>
        <p:nvSpPr>
          <p:cNvPr id="3" name="テキスト ボックス 2">
            <a:extLst>
              <a:ext uri="{FF2B5EF4-FFF2-40B4-BE49-F238E27FC236}">
                <a16:creationId xmlns:a16="http://schemas.microsoft.com/office/drawing/2014/main" id="{D11C1C85-B7A8-C24A-B8B9-C71098BF6FE0}"/>
              </a:ext>
            </a:extLst>
          </p:cNvPr>
          <p:cNvSpPr txBox="1"/>
          <p:nvPr/>
        </p:nvSpPr>
        <p:spPr>
          <a:xfrm>
            <a:off x="568363" y="758260"/>
            <a:ext cx="11055274" cy="5901946"/>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r>
              <a:rPr lang="ja-JP" altLang="en-US" sz="1100" b="1" dirty="0">
                <a:solidFill>
                  <a:srgbClr val="FF0000"/>
                </a:solidFill>
                <a:latin typeface="Meiryo UI"/>
                <a:ea typeface="Meiryo UI"/>
              </a:rPr>
              <a:t>まずは公募要領をよく読みこんだ上で、申請に進んでください。</a:t>
            </a:r>
            <a:endParaRPr lang="en-US" altLang="ja-JP" sz="1100" b="1" dirty="0">
              <a:solidFill>
                <a:srgbClr val="FF0000"/>
              </a:solidFill>
              <a:latin typeface="Meiryo UI"/>
              <a:ea typeface="Meiryo UI"/>
            </a:endParaRPr>
          </a:p>
          <a:p>
            <a:endParaRPr lang="en-US" altLang="ja-JP" sz="1100" b="1" dirty="0">
              <a:solidFill>
                <a:srgbClr val="FF0000"/>
              </a:solidFill>
              <a:latin typeface="Meiryo UI"/>
              <a:ea typeface="Meiryo UI"/>
            </a:endParaRPr>
          </a:p>
          <a:p>
            <a:r>
              <a:rPr lang="ja-JP" altLang="en-US" sz="1100" b="1" dirty="0">
                <a:solidFill>
                  <a:srgbClr val="FF0000"/>
                </a:solidFill>
                <a:latin typeface="Meiryo UI"/>
                <a:ea typeface="Meiryo UI"/>
              </a:rPr>
              <a:t>本手引きは商工会地区の事業者向けです。</a:t>
            </a:r>
            <a:endParaRPr lang="en-US" altLang="ja-JP" sz="1100" b="1" dirty="0">
              <a:solidFill>
                <a:srgbClr val="FF0000"/>
              </a:solidFill>
              <a:latin typeface="Meiryo UI"/>
              <a:ea typeface="Meiryo UI"/>
            </a:endParaRPr>
          </a:p>
          <a:p>
            <a:pPr marL="0" indent="0">
              <a:buNone/>
            </a:pPr>
            <a:r>
              <a:rPr lang="ja-JP" altLang="en-US" sz="1100" b="1" dirty="0">
                <a:solidFill>
                  <a:srgbClr val="FF0000"/>
                </a:solidFill>
                <a:latin typeface="Meiryo UI"/>
                <a:ea typeface="Meiryo UI"/>
              </a:rPr>
              <a:t>支援依頼先によって一部手順が異なりますので、ご自身の支援依頼先が商工会・商工会議所のどちらであるかをご確認ください。</a:t>
            </a:r>
            <a:endParaRPr lang="en-US" altLang="ja-JP" sz="1100" b="1" dirty="0">
              <a:solidFill>
                <a:srgbClr val="FF0000"/>
              </a:solidFill>
              <a:latin typeface="Meiryo UI"/>
              <a:ea typeface="Meiryo UI"/>
            </a:endParaRPr>
          </a:p>
          <a:p>
            <a:endParaRPr lang="en-US" altLang="ja-JP" sz="1100" b="1" dirty="0">
              <a:solidFill>
                <a:srgbClr val="FF0000"/>
              </a:solidFill>
              <a:latin typeface="Meiryo UI"/>
              <a:ea typeface="Meiryo UI"/>
            </a:endParaRPr>
          </a:p>
          <a:p>
            <a:r>
              <a:rPr lang="ja-JP" altLang="en-US" sz="1100" dirty="0">
                <a:latin typeface="Meiryo UI"/>
                <a:ea typeface="Meiryo UI"/>
              </a:rPr>
              <a:t>本補助金の概要や制度の詳細、補助金内容のお問い合わせ先については、小規模事業者持続化補助金＜一般型＞のホームページをご参照ください。</a:t>
            </a:r>
            <a:endParaRPr lang="en-US" altLang="ja-JP" sz="1100" dirty="0">
              <a:latin typeface="Meiryo UI"/>
              <a:ea typeface="Meiryo UI"/>
            </a:endParaRPr>
          </a:p>
          <a:p>
            <a:pPr marL="171450" lvl="1">
              <a:lnSpc>
                <a:spcPct val="100000"/>
              </a:lnSpc>
            </a:pPr>
            <a:r>
              <a:rPr lang="en-US" altLang="ja-JP" sz="1100" dirty="0">
                <a:latin typeface="Meiryo UI"/>
                <a:ea typeface="Meiryo UI"/>
                <a:hlinkClick r:id="rId2"/>
              </a:rPr>
              <a:t>https://www.shokokai.or.jp/jizokuka_r1h/</a:t>
            </a:r>
            <a:endParaRPr lang="en-US" altLang="ja-JP" sz="1100" dirty="0">
              <a:latin typeface="Meiryo UI"/>
              <a:ea typeface="Meiryo UI"/>
            </a:endParaRPr>
          </a:p>
          <a:p>
            <a:pPr marL="171450" lvl="1">
              <a:lnSpc>
                <a:spcPct val="100000"/>
              </a:lnSpc>
            </a:pPr>
            <a:endParaRPr lang="en-US" altLang="ja-JP" sz="1100" dirty="0">
              <a:latin typeface="Meiryo UI"/>
              <a:ea typeface="Meiryo UI"/>
            </a:endParaRPr>
          </a:p>
          <a:p>
            <a:r>
              <a:rPr lang="ja-JP" altLang="en-US" sz="1100" dirty="0">
                <a:latin typeface="Meiryo UI"/>
                <a:ea typeface="Meiryo UI"/>
              </a:rPr>
              <a:t>本手引きは、小規模事業者持続化補助金＜一般型＞申請システムにて申請を行う方法を説明した資料です。</a:t>
            </a:r>
            <a:r>
              <a:rPr lang="en-US" altLang="ja-JP" sz="1100" dirty="0">
                <a:latin typeface="Meiryo UI"/>
                <a:ea typeface="Meiryo UI"/>
              </a:rPr>
              <a:t>※</a:t>
            </a:r>
            <a:r>
              <a:rPr lang="ja-JP" altLang="en-US" sz="1100" dirty="0">
                <a:latin typeface="Meiryo UI"/>
                <a:ea typeface="Meiryo UI"/>
              </a:rPr>
              <a:t>画像はイメージのため今後変更となる可能性があります</a:t>
            </a:r>
            <a:br>
              <a:rPr lang="en-US" altLang="ja-JP" sz="1100" dirty="0"/>
            </a:br>
            <a:r>
              <a:rPr lang="ja-JP" altLang="en-US" sz="1100" dirty="0">
                <a:latin typeface="Meiryo UI"/>
                <a:ea typeface="Meiryo UI"/>
              </a:rPr>
              <a:t>対象の補助金は、 「小規模事業者持続化補助金＜一般型＞」です。他の補助金を申請する場合にはご利用いただけません。</a:t>
            </a:r>
            <a:br>
              <a:rPr lang="en-US" altLang="ja-JP" sz="1100" dirty="0"/>
            </a:br>
            <a:endParaRPr lang="en-US" altLang="ja-JP" sz="1100" dirty="0"/>
          </a:p>
          <a:p>
            <a:r>
              <a:rPr lang="ja-JP" altLang="en-US" sz="1100" dirty="0">
                <a:latin typeface="Meiryo UI"/>
                <a:ea typeface="Meiryo UI"/>
              </a:rPr>
              <a:t>「小規模事業者持続化補助金＜一般型＞ 」の申請は、紙での申請も可能ですが、電子申請システムを使用せず、紙で申請を行った事業者に対して、減点調整を行います。また、紙で公募申請をされた場合は、交付決定後の申請も紙での申請となり、電子申請システムを使用することはできません。</a:t>
            </a:r>
            <a:br>
              <a:rPr lang="en-US" altLang="ja-JP" sz="1100" dirty="0"/>
            </a:br>
            <a:endParaRPr lang="en-US" altLang="ja-JP" sz="1100" dirty="0"/>
          </a:p>
          <a:p>
            <a:r>
              <a:rPr lang="ja-JP" altLang="en-US" sz="1100" dirty="0">
                <a:latin typeface="Meiryo UI"/>
                <a:ea typeface="Meiryo UI"/>
              </a:rPr>
              <a:t>電子申請の場合、各種通知</a:t>
            </a:r>
            <a:r>
              <a:rPr lang="en-US" altLang="ja-JP" sz="1100" dirty="0">
                <a:latin typeface="Meiryo UI"/>
                <a:ea typeface="Meiryo UI"/>
              </a:rPr>
              <a:t>(</a:t>
            </a:r>
            <a:r>
              <a:rPr lang="ja-JP" altLang="en-US" sz="1100" dirty="0">
                <a:latin typeface="Meiryo UI"/>
                <a:ea typeface="Meiryo UI"/>
              </a:rPr>
              <a:t>採択</a:t>
            </a:r>
            <a:r>
              <a:rPr lang="en-US" altLang="ja-JP" sz="1100" dirty="0">
                <a:latin typeface="Meiryo UI"/>
                <a:ea typeface="Meiryo UI"/>
              </a:rPr>
              <a:t>/</a:t>
            </a:r>
            <a:r>
              <a:rPr lang="ja-JP" altLang="en-US" sz="1100" dirty="0">
                <a:latin typeface="Meiryo UI"/>
                <a:ea typeface="Meiryo UI"/>
              </a:rPr>
              <a:t>不採択</a:t>
            </a:r>
            <a:r>
              <a:rPr lang="en-US" altLang="ja-JP" sz="1100" dirty="0">
                <a:latin typeface="Meiryo UI"/>
                <a:ea typeface="Meiryo UI"/>
              </a:rPr>
              <a:t>/</a:t>
            </a:r>
            <a:r>
              <a:rPr lang="ja-JP" altLang="en-US" sz="1100" dirty="0">
                <a:latin typeface="Meiryo UI"/>
                <a:ea typeface="Meiryo UI"/>
              </a:rPr>
              <a:t>交付決定</a:t>
            </a:r>
            <a:r>
              <a:rPr lang="en-US" altLang="ja-JP" sz="1100" dirty="0">
                <a:latin typeface="Meiryo UI"/>
                <a:ea typeface="Meiryo UI"/>
              </a:rPr>
              <a:t>)</a:t>
            </a:r>
            <a:r>
              <a:rPr lang="ja-JP" altLang="en-US" sz="1100" dirty="0">
                <a:latin typeface="Meiryo UI"/>
                <a:ea typeface="Meiryo UI"/>
              </a:rPr>
              <a:t>はマイページ上でご確認いただけます。</a:t>
            </a:r>
            <a:endParaRPr lang="en-US" altLang="ja-JP" sz="1100" dirty="0">
              <a:latin typeface="Meiryo UI"/>
              <a:ea typeface="Meiryo UI"/>
            </a:endParaRPr>
          </a:p>
          <a:p>
            <a:endParaRPr lang="en-US" altLang="ja-JP" sz="1100" dirty="0"/>
          </a:p>
          <a:p>
            <a:pPr>
              <a:buClr>
                <a:schemeClr val="tx1"/>
              </a:buClr>
            </a:pPr>
            <a:r>
              <a:rPr lang="ja-JP" altLang="en-US" sz="1100" dirty="0">
                <a:solidFill>
                  <a:srgbClr val="FF0000"/>
                </a:solidFill>
              </a:rPr>
              <a:t>締切日直前はシステムが混雑することが想定されますので、余裕をもって申請を行ってください。</a:t>
            </a:r>
            <a:endParaRPr lang="en-US" altLang="ja-JP" sz="1100" dirty="0">
              <a:solidFill>
                <a:srgbClr val="FF0000"/>
              </a:solidFill>
            </a:endParaRPr>
          </a:p>
          <a:p>
            <a:pPr marL="0" indent="0">
              <a:buNone/>
            </a:pPr>
            <a:endParaRPr lang="en-US" altLang="ja-JP" sz="1100" dirty="0"/>
          </a:p>
          <a:p>
            <a:pPr marL="285750" indent="-285750">
              <a:lnSpc>
                <a:spcPts val="2200"/>
              </a:lnSpc>
              <a:buFont typeface="Wingdings" panose="05000000000000000000" pitchFamily="2" charset="2"/>
              <a:buChar char="u"/>
            </a:pPr>
            <a:r>
              <a:rPr lang="ja-JP" altLang="en-US" sz="1100" dirty="0">
                <a:latin typeface="Meiryo UI" panose="020B0604030504040204" pitchFamily="50" charset="-128"/>
                <a:ea typeface="Meiryo UI" panose="020B0604030504040204" pitchFamily="50" charset="-128"/>
              </a:rPr>
              <a:t>動作環境は以下のとおりです。下記のブラウザの最新バージョンをご利用ください。</a:t>
            </a:r>
            <a:endParaRPr lang="en-US" altLang="ja-JP" sz="1100" dirty="0">
              <a:latin typeface="Meiryo UI" panose="020B0604030504040204" pitchFamily="50" charset="-128"/>
              <a:ea typeface="Meiryo UI" panose="020B0604030504040204" pitchFamily="50" charset="-128"/>
            </a:endParaRPr>
          </a:p>
          <a:p>
            <a:pPr marL="171450" lvl="1">
              <a:lnSpc>
                <a:spcPts val="2200"/>
              </a:lnSpc>
            </a:pPr>
            <a:r>
              <a:rPr lang="en-US" altLang="ja-JP" sz="1100" dirty="0">
                <a:latin typeface="Meiryo UI" panose="020B0604030504040204" pitchFamily="50" charset="-128"/>
                <a:ea typeface="Meiryo UI" panose="020B0604030504040204" pitchFamily="50" charset="-128"/>
              </a:rPr>
              <a:t>※Microsoft Edge</a:t>
            </a:r>
            <a:r>
              <a:rPr lang="ja-JP" altLang="en-US" sz="1100" dirty="0">
                <a:latin typeface="Meiryo UI" panose="020B0604030504040204" pitchFamily="50" charset="-128"/>
                <a:ea typeface="Meiryo UI" panose="020B0604030504040204" pitchFamily="50" charset="-128"/>
              </a:rPr>
              <a:t>の「</a:t>
            </a:r>
            <a:r>
              <a:rPr lang="en-US" altLang="ja-JP" sz="1100" dirty="0">
                <a:latin typeface="Meiryo UI" panose="020B0604030504040204" pitchFamily="50" charset="-128"/>
                <a:ea typeface="Meiryo UI" panose="020B0604030504040204" pitchFamily="50" charset="-128"/>
              </a:rPr>
              <a:t>Internet Explorer</a:t>
            </a:r>
            <a:r>
              <a:rPr lang="ja-JP" altLang="en-US" sz="1100" dirty="0">
                <a:latin typeface="Meiryo UI" panose="020B0604030504040204" pitchFamily="50" charset="-128"/>
                <a:ea typeface="Meiryo UI" panose="020B0604030504040204" pitchFamily="50" charset="-128"/>
              </a:rPr>
              <a:t>モード」は申請上のエラー等が生じますので利用しないでください</a:t>
            </a:r>
            <a:endParaRPr lang="en-US" altLang="ja-JP" sz="1100" dirty="0">
              <a:latin typeface="Meiryo UI" panose="020B0604030504040204" pitchFamily="50" charset="-128"/>
              <a:ea typeface="Meiryo UI" panose="020B0604030504040204" pitchFamily="50" charset="-128"/>
            </a:endParaRPr>
          </a:p>
          <a:p>
            <a:pPr lvl="1">
              <a:lnSpc>
                <a:spcPts val="2200"/>
              </a:lnSpc>
            </a:pPr>
            <a:r>
              <a:rPr lang="ja-JP" altLang="en-US" sz="1100" dirty="0">
                <a:latin typeface="Meiryo UI"/>
                <a:ea typeface="Meiryo UI"/>
              </a:rPr>
              <a:t>〇 </a:t>
            </a:r>
            <a:r>
              <a:rPr lang="en-US" altLang="ja-JP" sz="1100" dirty="0">
                <a:latin typeface="Meiryo UI"/>
                <a:ea typeface="Meiryo UI"/>
              </a:rPr>
              <a:t>Windows	:Google</a:t>
            </a:r>
            <a:r>
              <a:rPr lang="ja-JP" altLang="en-US" sz="1100" dirty="0">
                <a:latin typeface="Meiryo UI"/>
                <a:ea typeface="Meiryo UI"/>
              </a:rPr>
              <a:t> </a:t>
            </a:r>
            <a:r>
              <a:rPr lang="en-US" altLang="ja-JP" sz="1100" dirty="0">
                <a:latin typeface="Meiryo UI"/>
                <a:ea typeface="Meiryo UI"/>
              </a:rPr>
              <a:t>Chrome,</a:t>
            </a:r>
            <a:r>
              <a:rPr lang="ja-JP" altLang="en-US" sz="1100" dirty="0">
                <a:latin typeface="Meiryo UI"/>
                <a:ea typeface="Meiryo UI"/>
              </a:rPr>
              <a:t> </a:t>
            </a:r>
            <a:r>
              <a:rPr lang="en-US" altLang="ja-JP" sz="1100" dirty="0">
                <a:latin typeface="Meiryo UI"/>
                <a:ea typeface="Meiryo UI"/>
              </a:rPr>
              <a:t>Firefox,</a:t>
            </a:r>
            <a:r>
              <a:rPr lang="ja-JP" altLang="en-US" sz="1100" dirty="0">
                <a:latin typeface="Meiryo UI"/>
                <a:ea typeface="Meiryo UI"/>
              </a:rPr>
              <a:t> </a:t>
            </a:r>
            <a:r>
              <a:rPr lang="en-US" altLang="ja-JP" sz="1100" dirty="0">
                <a:latin typeface="Meiryo UI"/>
                <a:ea typeface="Meiryo UI"/>
              </a:rPr>
              <a:t>Microsoft</a:t>
            </a:r>
            <a:r>
              <a:rPr lang="ja-JP" altLang="en-US" sz="1100" dirty="0">
                <a:latin typeface="Meiryo UI"/>
                <a:ea typeface="Meiryo UI"/>
              </a:rPr>
              <a:t> </a:t>
            </a:r>
            <a:r>
              <a:rPr lang="en-US" altLang="ja-JP" sz="1100" dirty="0">
                <a:latin typeface="Meiryo UI"/>
                <a:ea typeface="Meiryo UI"/>
              </a:rPr>
              <a:t>Edge		</a:t>
            </a:r>
            <a:r>
              <a:rPr lang="ja-JP" altLang="en-US" sz="1100" dirty="0">
                <a:latin typeface="Meiryo UI"/>
                <a:ea typeface="Meiryo UI"/>
              </a:rPr>
              <a:t>〇 </a:t>
            </a:r>
            <a:r>
              <a:rPr lang="en-US" altLang="ja-JP" sz="1100" dirty="0">
                <a:latin typeface="Meiryo UI"/>
                <a:ea typeface="Meiryo UI"/>
              </a:rPr>
              <a:t>iOS	:Google</a:t>
            </a:r>
            <a:r>
              <a:rPr lang="ja-JP" altLang="en-US" sz="1100" dirty="0">
                <a:latin typeface="Meiryo UI"/>
                <a:ea typeface="Meiryo UI"/>
              </a:rPr>
              <a:t> </a:t>
            </a:r>
            <a:r>
              <a:rPr lang="en-US" altLang="ja-JP" sz="1100" dirty="0">
                <a:latin typeface="Meiryo UI"/>
                <a:ea typeface="Meiryo UI"/>
              </a:rPr>
              <a:t>Chrome,</a:t>
            </a:r>
            <a:r>
              <a:rPr lang="ja-JP" altLang="en-US" sz="1100" dirty="0">
                <a:latin typeface="Meiryo UI"/>
                <a:ea typeface="Meiryo UI"/>
              </a:rPr>
              <a:t> </a:t>
            </a:r>
            <a:r>
              <a:rPr lang="en-US" altLang="ja-JP" sz="1100" dirty="0">
                <a:latin typeface="Meiryo UI"/>
                <a:ea typeface="Meiryo UI"/>
              </a:rPr>
              <a:t>Safari</a:t>
            </a:r>
          </a:p>
          <a:p>
            <a:pPr lvl="1">
              <a:lnSpc>
                <a:spcPts val="2200"/>
              </a:lnSpc>
            </a:pPr>
            <a:r>
              <a:rPr lang="ja-JP" altLang="en-US" sz="1100" dirty="0">
                <a:latin typeface="Meiryo UI"/>
                <a:ea typeface="Meiryo UI"/>
              </a:rPr>
              <a:t>〇 </a:t>
            </a:r>
            <a:r>
              <a:rPr lang="en-US" altLang="ja-JP" sz="1100" dirty="0">
                <a:latin typeface="Meiryo UI"/>
                <a:ea typeface="Meiryo UI"/>
              </a:rPr>
              <a:t>Android	:Google</a:t>
            </a:r>
            <a:r>
              <a:rPr lang="ja-JP" altLang="en-US" sz="1100" dirty="0">
                <a:latin typeface="Meiryo UI"/>
                <a:ea typeface="Meiryo UI"/>
              </a:rPr>
              <a:t> </a:t>
            </a:r>
            <a:r>
              <a:rPr lang="en-US" altLang="ja-JP" sz="1100" dirty="0">
                <a:latin typeface="Meiryo UI"/>
                <a:ea typeface="Meiryo UI"/>
              </a:rPr>
              <a:t>Chrome				</a:t>
            </a:r>
            <a:r>
              <a:rPr lang="ja-JP" altLang="en-US" sz="1100" dirty="0">
                <a:latin typeface="Meiryo UI"/>
                <a:ea typeface="Meiryo UI"/>
              </a:rPr>
              <a:t>〇 </a:t>
            </a:r>
            <a:r>
              <a:rPr lang="en-US" altLang="ja-JP" sz="1100" dirty="0">
                <a:latin typeface="Meiryo UI"/>
                <a:ea typeface="Meiryo UI"/>
              </a:rPr>
              <a:t>macOS</a:t>
            </a:r>
            <a:r>
              <a:rPr lang="ja-JP" altLang="en-US" sz="1100" dirty="0">
                <a:latin typeface="Meiryo UI"/>
                <a:ea typeface="Meiryo UI"/>
              </a:rPr>
              <a:t> </a:t>
            </a:r>
            <a:r>
              <a:rPr lang="en-US" altLang="ja-JP" sz="1100" dirty="0">
                <a:latin typeface="Meiryo UI"/>
                <a:ea typeface="Meiryo UI"/>
              </a:rPr>
              <a:t>	:Google</a:t>
            </a:r>
            <a:r>
              <a:rPr lang="ja-JP" altLang="en-US" sz="1100" dirty="0">
                <a:latin typeface="Meiryo UI"/>
                <a:ea typeface="Meiryo UI"/>
              </a:rPr>
              <a:t> </a:t>
            </a:r>
            <a:r>
              <a:rPr lang="en-US" altLang="ja-JP" sz="1100" dirty="0">
                <a:latin typeface="Meiryo UI"/>
                <a:ea typeface="Meiryo UI"/>
              </a:rPr>
              <a:t>Chrome,</a:t>
            </a:r>
            <a:r>
              <a:rPr lang="ja-JP" altLang="en-US" sz="1100" dirty="0">
                <a:latin typeface="Meiryo UI"/>
                <a:ea typeface="Meiryo UI"/>
              </a:rPr>
              <a:t> </a:t>
            </a:r>
            <a:r>
              <a:rPr lang="en-US" altLang="ja-JP" sz="1100" dirty="0">
                <a:latin typeface="Meiryo UI"/>
                <a:ea typeface="Meiryo UI"/>
              </a:rPr>
              <a:t>Firefox,</a:t>
            </a:r>
            <a:r>
              <a:rPr lang="ja-JP" altLang="en-US" sz="1100" dirty="0">
                <a:latin typeface="Meiryo UI"/>
                <a:ea typeface="Meiryo UI"/>
              </a:rPr>
              <a:t> </a:t>
            </a:r>
            <a:r>
              <a:rPr lang="en-US" altLang="ja-JP" sz="1100" dirty="0">
                <a:latin typeface="Meiryo UI"/>
                <a:ea typeface="Meiryo UI"/>
              </a:rPr>
              <a:t>Safari</a:t>
            </a:r>
          </a:p>
          <a:p>
            <a:pPr marL="0" indent="0">
              <a:lnSpc>
                <a:spcPts val="2200"/>
              </a:lnSpc>
              <a:buNone/>
            </a:pPr>
            <a:endParaRPr lang="en-US" altLang="ja-JP" sz="1100" dirty="0"/>
          </a:p>
          <a:p>
            <a:pPr marL="0" algn="l" rtl="0" eaLnBrk="1" latinLnBrk="0" hangingPunct="1">
              <a:spcBef>
                <a:spcPts val="0"/>
              </a:spcBef>
              <a:spcAft>
                <a:spcPts val="0"/>
              </a:spcAft>
            </a:pPr>
            <a:r>
              <a:rPr kumimoji="1" lang="ja-JP" altLang="ja-JP" sz="1100" b="0" i="0" kern="1200" dirty="0">
                <a:solidFill>
                  <a:srgbClr val="000000"/>
                </a:solidFill>
                <a:effectLst/>
                <a:latin typeface="Meiryo UI" panose="020B0604030504040204" pitchFamily="50" charset="-128"/>
                <a:ea typeface="Meiryo UI" panose="020B0604030504040204" pitchFamily="50" charset="-128"/>
                <a:cs typeface="+mn-cs"/>
              </a:rPr>
              <a:t>アップロード可能なファイルの拡張子</a:t>
            </a:r>
            <a:r>
              <a:rPr kumimoji="1" lang="ja-JP" altLang="en-US" sz="1100" b="0" i="0" kern="1200" dirty="0">
                <a:solidFill>
                  <a:srgbClr val="000000"/>
                </a:solidFill>
                <a:effectLst/>
                <a:latin typeface="Meiryo UI" panose="020B0604030504040204" pitchFamily="50" charset="-128"/>
                <a:ea typeface="Meiryo UI" panose="020B0604030504040204" pitchFamily="50" charset="-128"/>
                <a:cs typeface="+mn-cs"/>
              </a:rPr>
              <a:t>は以下の通りです。</a:t>
            </a:r>
            <a:endParaRPr lang="ja-JP" altLang="ja-JP" sz="1100" dirty="0">
              <a:effectLst/>
            </a:endParaRPr>
          </a:p>
          <a:p>
            <a:pPr marL="0" indent="0">
              <a:buNone/>
            </a:pPr>
            <a:r>
              <a:rPr lang="ja-JP" altLang="en-US" sz="1100" dirty="0">
                <a:solidFill>
                  <a:srgbClr val="000000"/>
                </a:solidFill>
              </a:rPr>
              <a:t> </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pdf</a:t>
            </a:r>
            <a:r>
              <a:rPr kumimoji="1" lang="ja-JP" altLang="ja-JP" sz="1100" b="0" i="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zip</a:t>
            </a:r>
            <a:r>
              <a:rPr kumimoji="1" lang="ja-JP" altLang="ja-JP" sz="110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doc</a:t>
            </a:r>
            <a:r>
              <a:rPr kumimoji="1" lang="ja-JP" altLang="ja-JP" sz="110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docx</a:t>
            </a:r>
            <a:r>
              <a:rPr kumimoji="1" lang="ja-JP" altLang="ja-JP" sz="1100" b="0" i="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err="1">
                <a:solidFill>
                  <a:srgbClr val="000000"/>
                </a:solidFill>
                <a:effectLst/>
                <a:latin typeface="Meiryo UI" panose="020B0604030504040204" pitchFamily="50" charset="-128"/>
                <a:ea typeface="Meiryo UI" panose="020B0604030504040204" pitchFamily="50" charset="-128"/>
                <a:cs typeface="+mn-cs"/>
              </a:rPr>
              <a:t>xls</a:t>
            </a:r>
            <a:r>
              <a:rPr kumimoji="1" lang="ja-JP" altLang="ja-JP" sz="110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xlsx</a:t>
            </a:r>
            <a:r>
              <a:rPr kumimoji="1" lang="ja-JP" altLang="ja-JP" sz="1100" b="0" i="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err="1">
                <a:solidFill>
                  <a:srgbClr val="000000"/>
                </a:solidFill>
                <a:effectLst/>
                <a:latin typeface="Meiryo UI" panose="020B0604030504040204" pitchFamily="50" charset="-128"/>
                <a:ea typeface="Meiryo UI" panose="020B0604030504040204" pitchFamily="50" charset="-128"/>
                <a:cs typeface="+mn-cs"/>
              </a:rPr>
              <a:t>png</a:t>
            </a:r>
            <a:r>
              <a:rPr kumimoji="1" lang="ja-JP" altLang="ja-JP" sz="110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bmp</a:t>
            </a:r>
            <a:r>
              <a:rPr kumimoji="1" lang="ja-JP" altLang="ja-JP" sz="1100" b="0" i="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jpg</a:t>
            </a:r>
            <a:r>
              <a:rPr kumimoji="1" lang="ja-JP" altLang="ja-JP" sz="1100" b="0" i="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jpeg</a:t>
            </a:r>
            <a:r>
              <a:rPr kumimoji="1" lang="ja-JP" altLang="ja-JP" sz="1100" b="0" i="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HEIC</a:t>
            </a:r>
            <a:r>
              <a:rPr kumimoji="1" lang="ja-JP" altLang="ja-JP" sz="1100" b="0" i="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gif</a:t>
            </a:r>
            <a:endParaRPr lang="en-US" altLang="ja-JP" sz="1100" dirty="0">
              <a:latin typeface="Meiryo UI"/>
              <a:ea typeface="Meiryo UI"/>
            </a:endParaRPr>
          </a:p>
        </p:txBody>
      </p:sp>
    </p:spTree>
    <p:extLst>
      <p:ext uri="{BB962C8B-B14F-4D97-AF65-F5344CB8AC3E}">
        <p14:creationId xmlns:p14="http://schemas.microsoft.com/office/powerpoint/2010/main" val="41786721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77E2B904-13F5-4D34-6074-E0F5331FD0D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76015" y="1309322"/>
            <a:ext cx="5411780" cy="5295242"/>
          </a:xfrm>
          <a:prstGeom prst="rect">
            <a:avLst/>
          </a:prstGeom>
        </p:spPr>
      </p:pic>
      <p:sp>
        <p:nvSpPr>
          <p:cNvPr id="2" name="テキスト プレースホルダ 38">
            <a:extLst>
              <a:ext uri="{FF2B5EF4-FFF2-40B4-BE49-F238E27FC236}">
                <a16:creationId xmlns:a16="http://schemas.microsoft.com/office/drawing/2014/main" id="{C72E59E3-849F-5ED0-238E-9EE8502D2524}"/>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補助事業計画入力</a:t>
            </a:r>
            <a:endParaRPr lang="en-US" altLang="ja-JP" sz="1400" b="1" dirty="0">
              <a:cs typeface="メイリオ" panose="020B0604030504040204" pitchFamily="50" charset="-128"/>
            </a:endParaRPr>
          </a:p>
        </p:txBody>
      </p:sp>
      <p:sp>
        <p:nvSpPr>
          <p:cNvPr id="9" name="テキスト ボックス 8">
            <a:extLst>
              <a:ext uri="{FF2B5EF4-FFF2-40B4-BE49-F238E27FC236}">
                <a16:creationId xmlns:a16="http://schemas.microsoft.com/office/drawing/2014/main" id="{34466474-371A-BFBC-AA15-1EC49A24E5C6}"/>
              </a:ext>
            </a:extLst>
          </p:cNvPr>
          <p:cNvSpPr txBox="1"/>
          <p:nvPr/>
        </p:nvSpPr>
        <p:spPr>
          <a:xfrm>
            <a:off x="6291454" y="1704530"/>
            <a:ext cx="5780268" cy="1815882"/>
          </a:xfrm>
          <a:prstGeom prst="rect">
            <a:avLst/>
          </a:prstGeom>
          <a:noFill/>
        </p:spPr>
        <p:txBody>
          <a:bodyPr wrap="square">
            <a:spAutoFit/>
          </a:bodyPr>
          <a:lstStyle/>
          <a:p>
            <a:r>
              <a:rPr lang="ja-JP" altLang="en-US" sz="1400" dirty="0">
                <a:solidFill>
                  <a:srgbClr val="FF0000"/>
                </a:solidFill>
                <a:latin typeface="Meiryo UI" panose="020B0604030504040204" pitchFamily="50" charset="-128"/>
                <a:ea typeface="Meiryo UI" panose="020B0604030504040204" pitchFamily="50" charset="-128"/>
              </a:rPr>
              <a:t>①</a:t>
            </a:r>
            <a:r>
              <a:rPr lang="ja-JP" altLang="en-US" sz="1400" dirty="0">
                <a:latin typeface="Meiryo UI" panose="020B0604030504040204" pitchFamily="50" charset="-128"/>
                <a:ea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rPr>
              <a:t>補助事業名</a:t>
            </a:r>
            <a:r>
              <a:rPr lang="ja-JP" altLang="en-US" sz="1400" dirty="0">
                <a:latin typeface="Meiryo UI" panose="020B0604030504040204" pitchFamily="50" charset="-128"/>
                <a:ea typeface="Meiryo UI" panose="020B0604030504040204" pitchFamily="50" charset="-128"/>
              </a:rPr>
              <a:t>を入力してください。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事業の名称は</a:t>
            </a:r>
            <a:r>
              <a:rPr lang="ja-JP" altLang="en-US" sz="1400" b="1" u="sng" dirty="0">
                <a:solidFill>
                  <a:srgbClr val="FF0000"/>
                </a:solidFill>
                <a:latin typeface="Meiryo UI" panose="020B0604030504040204" pitchFamily="50" charset="-128"/>
                <a:ea typeface="Meiryo UI" panose="020B0604030504040204" pitchFamily="50" charset="-128"/>
              </a:rPr>
              <a:t>必ず</a:t>
            </a:r>
            <a:r>
              <a:rPr lang="en-US" altLang="ja-JP" sz="1400" b="1" u="sng" dirty="0">
                <a:solidFill>
                  <a:srgbClr val="FF0000"/>
                </a:solidFill>
                <a:latin typeface="Meiryo UI" panose="020B0604030504040204" pitchFamily="50" charset="-128"/>
                <a:ea typeface="Meiryo UI" panose="020B0604030504040204" pitchFamily="50" charset="-128"/>
              </a:rPr>
              <a:t>30</a:t>
            </a:r>
            <a:r>
              <a:rPr lang="ja-JP" altLang="en-US" sz="1400" b="1" u="sng" dirty="0">
                <a:solidFill>
                  <a:srgbClr val="FF0000"/>
                </a:solidFill>
                <a:latin typeface="Meiryo UI" panose="020B0604030504040204" pitchFamily="50" charset="-128"/>
                <a:ea typeface="Meiryo UI" panose="020B0604030504040204" pitchFamily="50" charset="-128"/>
              </a:rPr>
              <a:t>文字以内</a:t>
            </a:r>
            <a:r>
              <a:rPr lang="ja-JP" altLang="en-US" sz="1400" dirty="0">
                <a:latin typeface="Meiryo UI" panose="020B0604030504040204" pitchFamily="50" charset="-128"/>
                <a:ea typeface="Meiryo UI" panose="020B0604030504040204" pitchFamily="50" charset="-128"/>
              </a:rPr>
              <a:t>で記入してください。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a:t>
            </a:r>
            <a:r>
              <a:rPr lang="ja-JP" altLang="en-US" sz="1400" dirty="0">
                <a:latin typeface="Meiryo UI" panose="020B0604030504040204" pitchFamily="50" charset="-128"/>
                <a:ea typeface="Meiryo UI" panose="020B0604030504040204" pitchFamily="50" charset="-128"/>
              </a:rPr>
              <a:t> 販路開拓等</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生産性向上</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の取組内容を入力してください。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具体的な取り組みは「追加」ボタンをクリックすることで、複数入力することが</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可能です。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画面上部のリンクから記入例を確認することが可能です。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17353F62-C211-8AC7-17D8-6281A6E097F6}"/>
              </a:ext>
            </a:extLst>
          </p:cNvPr>
          <p:cNvSpPr txBox="1"/>
          <p:nvPr/>
        </p:nvSpPr>
        <p:spPr>
          <a:xfrm>
            <a:off x="113610" y="2797685"/>
            <a:ext cx="415498" cy="369332"/>
          </a:xfrm>
          <a:prstGeom prst="rect">
            <a:avLst/>
          </a:prstGeom>
          <a:noFill/>
        </p:spPr>
        <p:txBody>
          <a:bodyPr wrap="square" rtlCol="0">
            <a:spAutoFit/>
          </a:bodyPr>
          <a:lstStyle/>
          <a:p>
            <a:r>
              <a:rPr lang="ja-JP" altLang="en-US" sz="1800" dirty="0">
                <a:solidFill>
                  <a:srgbClr val="FF0000"/>
                </a:solidFill>
                <a:latin typeface="Meiryo UI"/>
                <a:ea typeface="Meiryo UI"/>
              </a:rPr>
              <a:t>①</a:t>
            </a:r>
            <a:endParaRPr kumimoji="1" lang="ja-JP" altLang="en-US" dirty="0"/>
          </a:p>
        </p:txBody>
      </p:sp>
      <p:sp>
        <p:nvSpPr>
          <p:cNvPr id="10" name="テキスト ボックス 9">
            <a:extLst>
              <a:ext uri="{FF2B5EF4-FFF2-40B4-BE49-F238E27FC236}">
                <a16:creationId xmlns:a16="http://schemas.microsoft.com/office/drawing/2014/main" id="{09DC29BF-48C2-43B6-EB9D-44849DFEA15F}"/>
              </a:ext>
            </a:extLst>
          </p:cNvPr>
          <p:cNvSpPr txBox="1"/>
          <p:nvPr/>
        </p:nvSpPr>
        <p:spPr>
          <a:xfrm>
            <a:off x="84971" y="4672752"/>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sp>
        <p:nvSpPr>
          <p:cNvPr id="3" name="正方形/長方形 2">
            <a:extLst>
              <a:ext uri="{FF2B5EF4-FFF2-40B4-BE49-F238E27FC236}">
                <a16:creationId xmlns:a16="http://schemas.microsoft.com/office/drawing/2014/main" id="{A7444170-822A-B891-9454-1614E5025131}"/>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0875ECE3-3F41-1C6A-3A4D-F08697E91F0C}"/>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補助事業計画入力画面です。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補助事業計画を入力してください。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F678625D-C7A3-C105-6887-E7A3EF57D7E6}"/>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6" name="図 5" descr="図形&#10;&#10;低い精度で自動的に生成された説明">
            <a:extLst>
              <a:ext uri="{FF2B5EF4-FFF2-40B4-BE49-F238E27FC236}">
                <a16:creationId xmlns:a16="http://schemas.microsoft.com/office/drawing/2014/main" id="{298E9011-5366-2205-6A1C-37CF86C8580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1" name="左中かっこ 10">
            <a:extLst>
              <a:ext uri="{FF2B5EF4-FFF2-40B4-BE49-F238E27FC236}">
                <a16:creationId xmlns:a16="http://schemas.microsoft.com/office/drawing/2014/main" id="{352C6ADA-A213-ADD8-064A-2AF073232B8D}"/>
              </a:ext>
            </a:extLst>
          </p:cNvPr>
          <p:cNvSpPr/>
          <p:nvPr/>
        </p:nvSpPr>
        <p:spPr>
          <a:xfrm>
            <a:off x="505865" y="2717800"/>
            <a:ext cx="214287" cy="639233"/>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 name="左中かっこ 11">
            <a:extLst>
              <a:ext uri="{FF2B5EF4-FFF2-40B4-BE49-F238E27FC236}">
                <a16:creationId xmlns:a16="http://schemas.microsoft.com/office/drawing/2014/main" id="{90836C20-AE1B-7FAC-58F7-BB5F902F8E28}"/>
              </a:ext>
            </a:extLst>
          </p:cNvPr>
          <p:cNvSpPr/>
          <p:nvPr/>
        </p:nvSpPr>
        <p:spPr>
          <a:xfrm>
            <a:off x="461901" y="3384549"/>
            <a:ext cx="264116" cy="3043767"/>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角丸四角形 7">
            <a:extLst>
              <a:ext uri="{FF2B5EF4-FFF2-40B4-BE49-F238E27FC236}">
                <a16:creationId xmlns:a16="http://schemas.microsoft.com/office/drawing/2014/main" id="{FE0F0544-4953-14BD-01D5-D8184B8BFF69}"/>
              </a:ext>
            </a:extLst>
          </p:cNvPr>
          <p:cNvSpPr/>
          <p:nvPr/>
        </p:nvSpPr>
        <p:spPr>
          <a:xfrm>
            <a:off x="2771775" y="6378575"/>
            <a:ext cx="390525" cy="219076"/>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cxnSp>
        <p:nvCxnSpPr>
          <p:cNvPr id="15" name="直線矢印コネクタ 14">
            <a:extLst>
              <a:ext uri="{FF2B5EF4-FFF2-40B4-BE49-F238E27FC236}">
                <a16:creationId xmlns:a16="http://schemas.microsoft.com/office/drawing/2014/main" id="{DBFAF38F-4BB2-232A-D100-BD6CAEA4D9E7}"/>
              </a:ext>
            </a:extLst>
          </p:cNvPr>
          <p:cNvCxnSpPr>
            <a:cxnSpLocks/>
            <a:endCxn id="13" idx="3"/>
          </p:cNvCxnSpPr>
          <p:nvPr/>
        </p:nvCxnSpPr>
        <p:spPr>
          <a:xfrm flipH="1">
            <a:off x="3162300" y="3113643"/>
            <a:ext cx="3416300" cy="337447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5280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561B6566-3B36-93B9-E457-4EEB23C54D80}"/>
              </a:ext>
            </a:extLst>
          </p:cNvPr>
          <p:cNvPicPr>
            <a:picLocks noChangeAspect="1"/>
          </p:cNvPicPr>
          <p:nvPr/>
        </p:nvPicPr>
        <p:blipFill rotWithShape="1">
          <a:blip r:embed="rId2"/>
          <a:srcRect t="23544" b="8316"/>
          <a:stretch/>
        </p:blipFill>
        <p:spPr>
          <a:xfrm>
            <a:off x="858884" y="1380712"/>
            <a:ext cx="4303059" cy="4673098"/>
          </a:xfrm>
          <a:prstGeom prst="rect">
            <a:avLst/>
          </a:prstGeom>
        </p:spPr>
      </p:pic>
      <p:sp>
        <p:nvSpPr>
          <p:cNvPr id="2" name="テキスト プレースホルダ 38">
            <a:extLst>
              <a:ext uri="{FF2B5EF4-FFF2-40B4-BE49-F238E27FC236}">
                <a16:creationId xmlns:a16="http://schemas.microsoft.com/office/drawing/2014/main" id="{C72E59E3-849F-5ED0-238E-9EE8502D2524}"/>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補助事業計画入力</a:t>
            </a:r>
            <a:endParaRPr lang="en-US" altLang="ja-JP" sz="1400" b="1" dirty="0">
              <a:cs typeface="メイリオ" panose="020B0604030504040204" pitchFamily="50" charset="-128"/>
            </a:endParaRPr>
          </a:p>
        </p:txBody>
      </p:sp>
      <p:sp>
        <p:nvSpPr>
          <p:cNvPr id="9" name="テキスト ボックス 8">
            <a:extLst>
              <a:ext uri="{FF2B5EF4-FFF2-40B4-BE49-F238E27FC236}">
                <a16:creationId xmlns:a16="http://schemas.microsoft.com/office/drawing/2014/main" id="{34466474-371A-BFBC-AA15-1EC49A24E5C6}"/>
              </a:ext>
            </a:extLst>
          </p:cNvPr>
          <p:cNvSpPr txBox="1"/>
          <p:nvPr/>
        </p:nvSpPr>
        <p:spPr>
          <a:xfrm>
            <a:off x="6291453" y="1557581"/>
            <a:ext cx="5814821" cy="3293209"/>
          </a:xfrm>
          <a:prstGeom prst="rect">
            <a:avLst/>
          </a:prstGeom>
          <a:noFill/>
        </p:spPr>
        <p:txBody>
          <a:bodyPr wrap="square">
            <a:spAutoFit/>
          </a:bodyPr>
          <a:lstStyle/>
          <a:p>
            <a:r>
              <a:rPr lang="ja-JP" altLang="en-US"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panose="020B0604030504040204" pitchFamily="50" charset="-128"/>
                <a:ea typeface="Meiryo UI" panose="020B0604030504040204" pitchFamily="50" charset="-128"/>
              </a:rPr>
              <a:t>内容を確認し削除する場合は、「削除」ボタンをクリックしてください。</a:t>
            </a:r>
            <a:endParaRPr lang="en-US" altLang="ja-JP" sz="14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 </a:t>
            </a:r>
            <a:r>
              <a:rPr lang="ja-JP" altLang="en-US" sz="1400" dirty="0">
                <a:latin typeface="Meiryo UI" panose="020B0604030504040204" pitchFamily="50" charset="-128"/>
                <a:ea typeface="Meiryo UI" panose="020B0604030504040204" pitchFamily="50" charset="-128"/>
              </a:rPr>
              <a:t>内容を確認し追加する場合は、「追加」ボタンをクリックしてください。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⑤ </a:t>
            </a:r>
            <a:r>
              <a:rPr lang="ja-JP" altLang="en-US" sz="1400" dirty="0">
                <a:latin typeface="Meiryo UI" panose="020B0604030504040204" pitchFamily="50" charset="-128"/>
                <a:ea typeface="Meiryo UI" panose="020B0604030504040204" pitchFamily="50" charset="-128"/>
              </a:rPr>
              <a:t>販路開拓とあわせて行う業務効率化</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生産性向上</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の取組</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を選択してください。</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「はい」を選択した場合は業務効率化（生産性向上）の取引内容を入</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力してください。具体的な取組は複数入力することが可能です。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⑥ </a:t>
            </a:r>
            <a:r>
              <a:rPr lang="ja-JP" altLang="en-US" sz="1400" dirty="0">
                <a:latin typeface="Meiryo UI" panose="020B0604030504040204" pitchFamily="50" charset="-128"/>
                <a:ea typeface="Meiryo UI" panose="020B0604030504040204" pitchFamily="50" charset="-128"/>
              </a:rPr>
              <a:t>補助事業の効果を入力してください。</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販路開拓等の取組や業務効率化の取組を通じて、どのように生産性向上</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につながるのかを必ず説明してください。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書式変更や段落追加などの詳細設定については</a:t>
            </a:r>
            <a:r>
              <a:rPr lang="en-US" altLang="ja-JP" sz="1400" b="1" u="sng" dirty="0">
                <a:solidFill>
                  <a:srgbClr val="FF0000"/>
                </a:solidFill>
                <a:latin typeface="Meiryo UI" panose="020B0604030504040204" pitchFamily="50" charset="-128"/>
                <a:ea typeface="Meiryo UI" panose="020B0604030504040204" pitchFamily="50" charset="-128"/>
              </a:rPr>
              <a:t>P.53,54</a:t>
            </a:r>
            <a:r>
              <a:rPr lang="ja-JP" altLang="en-US" sz="1400" dirty="0">
                <a:latin typeface="Meiryo UI" panose="020B0604030504040204" pitchFamily="50" charset="-128"/>
                <a:ea typeface="Meiryo UI" panose="020B0604030504040204" pitchFamily="50" charset="-128"/>
              </a:rPr>
              <a:t>を参考にしてください。</a:t>
            </a:r>
            <a:endParaRPr lang="en-US" altLang="ja-JP" sz="1400" dirty="0">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A7444170-822A-B891-9454-1614E5025131}"/>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D6A57305-393F-9A4D-AC01-3F801142C9D3}"/>
              </a:ext>
            </a:extLst>
          </p:cNvPr>
          <p:cNvSpPr txBox="1"/>
          <p:nvPr/>
        </p:nvSpPr>
        <p:spPr>
          <a:xfrm>
            <a:off x="452365" y="4975061"/>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⑥</a:t>
            </a:r>
            <a:endParaRPr lang="en-US" altLang="ja-JP" dirty="0">
              <a:solidFill>
                <a:srgbClr val="FF0000"/>
              </a:solidFill>
              <a:latin typeface="Meiryo UI"/>
              <a:ea typeface="Meiryo UI"/>
            </a:endParaRPr>
          </a:p>
        </p:txBody>
      </p:sp>
      <p:sp>
        <p:nvSpPr>
          <p:cNvPr id="4" name="角丸四角形 7">
            <a:extLst>
              <a:ext uri="{FF2B5EF4-FFF2-40B4-BE49-F238E27FC236}">
                <a16:creationId xmlns:a16="http://schemas.microsoft.com/office/drawing/2014/main" id="{9112BDAF-62A6-DB22-DCED-58D3932E8472}"/>
              </a:ext>
            </a:extLst>
          </p:cNvPr>
          <p:cNvSpPr/>
          <p:nvPr/>
        </p:nvSpPr>
        <p:spPr>
          <a:xfrm>
            <a:off x="2846952" y="3500702"/>
            <a:ext cx="318133" cy="200464"/>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5" name="角丸四角形 7">
            <a:extLst>
              <a:ext uri="{FF2B5EF4-FFF2-40B4-BE49-F238E27FC236}">
                <a16:creationId xmlns:a16="http://schemas.microsoft.com/office/drawing/2014/main" id="{1247E8E5-C6AF-D629-9A01-DAE407E363D4}"/>
              </a:ext>
            </a:extLst>
          </p:cNvPr>
          <p:cNvSpPr/>
          <p:nvPr/>
        </p:nvSpPr>
        <p:spPr>
          <a:xfrm>
            <a:off x="2860242" y="3761449"/>
            <a:ext cx="318133" cy="200464"/>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11A1BB11-0D26-E66A-7B97-9B8FC033381C}"/>
              </a:ext>
            </a:extLst>
          </p:cNvPr>
          <p:cNvSpPr txBox="1"/>
          <p:nvPr/>
        </p:nvSpPr>
        <p:spPr>
          <a:xfrm>
            <a:off x="763632" y="3937882"/>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⑤</a:t>
            </a:r>
            <a:endParaRPr lang="en-US" altLang="ja-JP" dirty="0">
              <a:solidFill>
                <a:srgbClr val="FF0000"/>
              </a:solidFill>
              <a:latin typeface="Meiryo UI"/>
              <a:ea typeface="Meiryo UI"/>
            </a:endParaRPr>
          </a:p>
        </p:txBody>
      </p:sp>
      <p:sp>
        <p:nvSpPr>
          <p:cNvPr id="17" name="テキスト ボックス 16">
            <a:extLst>
              <a:ext uri="{FF2B5EF4-FFF2-40B4-BE49-F238E27FC236}">
                <a16:creationId xmlns:a16="http://schemas.microsoft.com/office/drawing/2014/main" id="{E1E2AE48-722B-0D74-1D29-EFFE2AF8159D}"/>
              </a:ext>
            </a:extLst>
          </p:cNvPr>
          <p:cNvSpPr txBox="1"/>
          <p:nvPr/>
        </p:nvSpPr>
        <p:spPr>
          <a:xfrm>
            <a:off x="2422972" y="3600934"/>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④</a:t>
            </a:r>
            <a:endParaRPr lang="en-US" altLang="ja-JP" dirty="0">
              <a:solidFill>
                <a:srgbClr val="FF0000"/>
              </a:solidFill>
              <a:latin typeface="Meiryo UI"/>
              <a:ea typeface="Meiryo UI"/>
            </a:endParaRPr>
          </a:p>
        </p:txBody>
      </p:sp>
      <p:sp>
        <p:nvSpPr>
          <p:cNvPr id="6" name="正方形/長方形 5">
            <a:extLst>
              <a:ext uri="{FF2B5EF4-FFF2-40B4-BE49-F238E27FC236}">
                <a16:creationId xmlns:a16="http://schemas.microsoft.com/office/drawing/2014/main" id="{059A1E77-81D6-8D84-982F-8C80A64E8BF1}"/>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補助事業計画入力画面の続きです。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補助事業計画を入力してください。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0094504F-212D-0FD3-6180-8A0583B1C9A1}"/>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DB7A46B2-53F6-4738-8614-9E596E6FB8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0" name="角丸四角形 7">
            <a:extLst>
              <a:ext uri="{FF2B5EF4-FFF2-40B4-BE49-F238E27FC236}">
                <a16:creationId xmlns:a16="http://schemas.microsoft.com/office/drawing/2014/main" id="{23445F8F-2C15-E5D7-8214-75C3C57A32C1}"/>
              </a:ext>
            </a:extLst>
          </p:cNvPr>
          <p:cNvSpPr/>
          <p:nvPr/>
        </p:nvSpPr>
        <p:spPr>
          <a:xfrm>
            <a:off x="1200902" y="3961525"/>
            <a:ext cx="2042027" cy="322046"/>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9" name="左中かっこ 18">
            <a:extLst>
              <a:ext uri="{FF2B5EF4-FFF2-40B4-BE49-F238E27FC236}">
                <a16:creationId xmlns:a16="http://schemas.microsoft.com/office/drawing/2014/main" id="{8B52A0EC-79A0-F2FD-8A1D-2E43D7EBB129}"/>
              </a:ext>
            </a:extLst>
          </p:cNvPr>
          <p:cNvSpPr/>
          <p:nvPr/>
        </p:nvSpPr>
        <p:spPr>
          <a:xfrm>
            <a:off x="815340" y="4602379"/>
            <a:ext cx="213544" cy="1114697"/>
          </a:xfrm>
          <a:prstGeom prst="leftBrace">
            <a:avLst>
              <a:gd name="adj1" fmla="val 8333"/>
              <a:gd name="adj2" fmla="val 50769"/>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A5BA5458-977E-A86F-07A8-76522F04B676}"/>
              </a:ext>
            </a:extLst>
          </p:cNvPr>
          <p:cNvSpPr txBox="1"/>
          <p:nvPr/>
        </p:nvSpPr>
        <p:spPr>
          <a:xfrm>
            <a:off x="2422972" y="3371083"/>
            <a:ext cx="415498" cy="369332"/>
          </a:xfrm>
          <a:prstGeom prst="rect">
            <a:avLst/>
          </a:prstGeom>
          <a:noFill/>
        </p:spPr>
        <p:txBody>
          <a:bodyPr wrap="none" rtlCol="0">
            <a:spAutoFit/>
          </a:bodyPr>
          <a:lstStyle/>
          <a:p>
            <a:r>
              <a:rPr lang="ja-JP" altLang="en-US" dirty="0">
                <a:solidFill>
                  <a:srgbClr val="FF0000"/>
                </a:solidFill>
                <a:latin typeface="Meiryo UI"/>
                <a:ea typeface="Meiryo UI"/>
              </a:rPr>
              <a:t>③</a:t>
            </a:r>
            <a:endParaRPr kumimoji="1" lang="ja-JP" altLang="en-US" dirty="0"/>
          </a:p>
        </p:txBody>
      </p:sp>
      <p:sp>
        <p:nvSpPr>
          <p:cNvPr id="20" name="テキスト ボックス 19">
            <a:extLst>
              <a:ext uri="{FF2B5EF4-FFF2-40B4-BE49-F238E27FC236}">
                <a16:creationId xmlns:a16="http://schemas.microsoft.com/office/drawing/2014/main" id="{D1988F3F-9C51-5AE8-5B02-D9E3032A2B7E}"/>
              </a:ext>
            </a:extLst>
          </p:cNvPr>
          <p:cNvSpPr txBox="1"/>
          <p:nvPr/>
        </p:nvSpPr>
        <p:spPr>
          <a:xfrm>
            <a:off x="6205300" y="4999027"/>
            <a:ext cx="5900974" cy="954107"/>
          </a:xfrm>
          <a:prstGeom prst="rect">
            <a:avLst/>
          </a:prstGeom>
          <a:solidFill>
            <a:schemeClr val="accent4">
              <a:lumMod val="20000"/>
              <a:lumOff val="80000"/>
            </a:schemeClr>
          </a:solidFill>
          <a:ln>
            <a:noFill/>
          </a:ln>
        </p:spPr>
        <p:txBody>
          <a:bodyPr wrap="square" rtlCol="0">
            <a:spAutoFit/>
          </a:bodyPr>
          <a:lstStyle/>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経営計画・補助事業計画等の作成にあたっては商工会と相談し、助言・指導</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を受けながら進めてください。</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採択時に、「事業者名」および「補助事業で行う事業名」等が一般公表さ</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れます。</a:t>
            </a: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008933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4ADE62B-EFAA-A69A-BE3A-272CE51BD39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
          <a:stretch/>
        </p:blipFill>
        <p:spPr>
          <a:xfrm>
            <a:off x="215241" y="1200490"/>
            <a:ext cx="4659497" cy="5514378"/>
          </a:xfrm>
          <a:prstGeom prst="rect">
            <a:avLst/>
          </a:prstGeom>
        </p:spPr>
      </p:pic>
      <p:sp>
        <p:nvSpPr>
          <p:cNvPr id="9" name="テキスト プレースホルダ 38">
            <a:extLst>
              <a:ext uri="{FF2B5EF4-FFF2-40B4-BE49-F238E27FC236}">
                <a16:creationId xmlns:a16="http://schemas.microsoft.com/office/drawing/2014/main" id="{FE27AAA6-48D2-61A2-D937-D5F2F6C4A8FA}"/>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経費明細表・資金</a:t>
            </a:r>
            <a:r>
              <a:rPr lang="ja-JP" altLang="en-US" sz="1400" b="1">
                <a:cs typeface="メイリオ" panose="020B0604030504040204" pitchFamily="50" charset="-128"/>
              </a:rPr>
              <a:t>調達方法（</a:t>
            </a:r>
            <a:r>
              <a:rPr lang="ja-JP" altLang="en-US" sz="1400" b="1" dirty="0">
                <a:cs typeface="メイリオ" panose="020B0604030504040204" pitchFamily="50" charset="-128"/>
              </a:rPr>
              <a:t>内訳金額追加）</a:t>
            </a:r>
            <a:endParaRPr lang="en-US" altLang="ja-JP" sz="1400" b="1" dirty="0">
              <a:cs typeface="メイリオ" panose="020B0604030504040204" pitchFamily="50" charset="-128"/>
            </a:endParaRPr>
          </a:p>
        </p:txBody>
      </p:sp>
      <p:sp>
        <p:nvSpPr>
          <p:cNvPr id="14" name="正方形/長方形 13">
            <a:extLst>
              <a:ext uri="{FF2B5EF4-FFF2-40B4-BE49-F238E27FC236}">
                <a16:creationId xmlns:a16="http://schemas.microsoft.com/office/drawing/2014/main" id="{3D50209D-D4C9-FD4F-2BE7-2036AA64CEAE}"/>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0DA82BAB-D2EE-FDD0-4129-4719F1D56BEE}"/>
              </a:ext>
            </a:extLst>
          </p:cNvPr>
          <p:cNvSpPr txBox="1"/>
          <p:nvPr/>
        </p:nvSpPr>
        <p:spPr>
          <a:xfrm>
            <a:off x="6308688" y="1425744"/>
            <a:ext cx="5668071" cy="5463034"/>
          </a:xfrm>
          <a:prstGeom prst="rect">
            <a:avLst/>
          </a:prstGeom>
          <a:noFill/>
        </p:spPr>
        <p:txBody>
          <a:bodyPr wrap="square" lIns="91440" tIns="45720" rIns="91440" bIns="45720" rtlCol="0" anchor="t">
            <a:spAutoFit/>
          </a:bodyPr>
          <a:lstStyle/>
          <a:p>
            <a:r>
              <a:rPr kumimoji="1" lang="ja-JP" altLang="en-US" sz="1400" dirty="0">
                <a:solidFill>
                  <a:srgbClr val="FF0000"/>
                </a:solidFill>
                <a:latin typeface="Meiryo UI" panose="020B0604030504040204" pitchFamily="50" charset="-128"/>
                <a:ea typeface="Meiryo UI" panose="020B0604030504040204" pitchFamily="50" charset="-128"/>
              </a:rPr>
              <a:t>①</a:t>
            </a:r>
            <a:r>
              <a:rPr lang="ja-JP" altLang="en-US" sz="1400" dirty="0">
                <a:solidFill>
                  <a:srgbClr val="FF0000"/>
                </a:solidFill>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課税区分を選択してください。</a:t>
            </a:r>
            <a:endParaRPr kumimoji="1" lang="en-US" altLang="ja-JP" sz="1400" dirty="0">
              <a:latin typeface="Meiryo UI" panose="020B0604030504040204" pitchFamily="50" charset="-128"/>
              <a:ea typeface="Meiryo UI" panose="020B0604030504040204" pitchFamily="50" charset="-128"/>
            </a:endParaRPr>
          </a:p>
          <a:p>
            <a:r>
              <a:rPr lang="ja-JP" altLang="ja-JP" sz="1100" dirty="0">
                <a:latin typeface="Meiryo UI"/>
                <a:ea typeface="Meiryo UI"/>
                <a:cs typeface="+mn-lt"/>
              </a:rPr>
              <a:t>※免税事業者・簡易課税事業者・2割特例選択者は、「税込」での計上を選択することができます</a:t>
            </a:r>
            <a:endParaRPr lang="en-US" altLang="ja-JP" sz="1100" dirty="0">
              <a:latin typeface="Meiryo UI"/>
              <a:ea typeface="Meiryo UI"/>
              <a:cs typeface="+mn-lt"/>
            </a:endParaRPr>
          </a:p>
          <a:p>
            <a:pPr>
              <a:lnSpc>
                <a:spcPts val="1300"/>
              </a:lnSpc>
            </a:pP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課税事業者選択者は「課税区分」が表示されません</a:t>
            </a:r>
            <a:endParaRPr lang="en-US" altLang="ja-JP" sz="1100" dirty="0">
              <a:latin typeface="Meiryo UI" panose="020B0604030504040204" pitchFamily="50" charset="-128"/>
              <a:ea typeface="Meiryo UI" panose="020B0604030504040204" pitchFamily="50" charset="-128"/>
            </a:endParaRPr>
          </a:p>
          <a:p>
            <a:pPr>
              <a:lnSpc>
                <a:spcPts val="1300"/>
              </a:lnSpc>
            </a:pPr>
            <a:endParaRPr lang="en-US" altLang="ja-JP" sz="1100" dirty="0">
              <a:solidFill>
                <a:srgbClr val="FF0000"/>
              </a:solidFill>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panose="020B0604030504040204" pitchFamily="50" charset="-128"/>
                <a:ea typeface="Meiryo UI" panose="020B0604030504040204" pitchFamily="50" charset="-128"/>
              </a:rPr>
              <a:t>②</a:t>
            </a:r>
            <a:r>
              <a:rPr kumimoji="1" lang="ja-JP" altLang="en-US" sz="1400" dirty="0">
                <a:latin typeface="Meiryo UI" panose="020B0604030504040204" pitchFamily="50" charset="-128"/>
                <a:ea typeface="Meiryo UI" panose="020B0604030504040204" pitchFamily="50" charset="-128"/>
              </a:rPr>
              <a:t> 「内訳金額追加」ボタンをクリックしてください。</a:t>
            </a:r>
            <a:endParaRPr kumimoji="1" lang="en-US" altLang="ja-JP" sz="1400" dirty="0">
              <a:latin typeface="Meiryo UI" panose="020B0604030504040204" pitchFamily="50" charset="-128"/>
              <a:ea typeface="Meiryo UI" panose="020B0604030504040204" pitchFamily="50" charset="-128"/>
            </a:endParaRPr>
          </a:p>
          <a:p>
            <a:pPr>
              <a:lnSpc>
                <a:spcPts val="1300"/>
              </a:lnSpc>
            </a:pPr>
            <a:endParaRPr lang="en-US" altLang="ja-JP" sz="1400" dirty="0">
              <a:solidFill>
                <a:srgbClr val="000000"/>
              </a:solidFill>
              <a:latin typeface="Meiryo UI"/>
              <a:ea typeface="Meiryo UI"/>
            </a:endParaRPr>
          </a:p>
          <a:p>
            <a:r>
              <a:rPr lang="ja-JP" altLang="en-US" sz="1400" dirty="0">
                <a:solidFill>
                  <a:srgbClr val="FF0000"/>
                </a:solidFill>
                <a:latin typeface="Meiryo UI"/>
                <a:ea typeface="Meiryo UI"/>
              </a:rPr>
              <a:t>③</a:t>
            </a:r>
            <a:r>
              <a:rPr lang="ja-JP" altLang="en-US" sz="1400" dirty="0">
                <a:latin typeface="Meiryo UI"/>
                <a:ea typeface="Meiryo UI"/>
              </a:rPr>
              <a:t> 経費区分を選択してください。</a:t>
            </a:r>
            <a:endParaRPr lang="en-US" altLang="ja-JP" sz="1400" dirty="0">
              <a:latin typeface="Meiryo UI"/>
              <a:ea typeface="Meiryo UI"/>
            </a:endParaRPr>
          </a:p>
          <a:p>
            <a:r>
              <a:rPr lang="ja-JP" altLang="en-US" sz="1400" dirty="0">
                <a:latin typeface="Meiryo UI"/>
                <a:ea typeface="Meiryo UI"/>
              </a:rPr>
              <a:t>  </a:t>
            </a:r>
            <a:r>
              <a:rPr lang="en-US" altLang="ja-JP" sz="1100" dirty="0">
                <a:latin typeface="Meiryo UI"/>
                <a:ea typeface="Meiryo UI"/>
              </a:rPr>
              <a:t>※</a:t>
            </a:r>
            <a:r>
              <a:rPr lang="ja-JP" altLang="en-US" sz="1100" dirty="0">
                <a:latin typeface="Meiryo UI"/>
                <a:ea typeface="Meiryo UI"/>
              </a:rPr>
              <a:t>支出する経費について、①機械装置等費～⑩委託・外注費から選択してください。</a:t>
            </a:r>
            <a:endParaRPr lang="en-US" altLang="ja-JP" sz="1400" dirty="0">
              <a:latin typeface="Meiryo UI"/>
              <a:ea typeface="Meiryo UI"/>
            </a:endParaRPr>
          </a:p>
          <a:p>
            <a:pPr>
              <a:lnSpc>
                <a:spcPts val="1300"/>
              </a:lnSpc>
            </a:pPr>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a:t>
            </a:r>
            <a:r>
              <a:rPr lang="ja-JP" altLang="en-US" sz="1400" dirty="0">
                <a:latin typeface="Meiryo UI" panose="020B0604030504040204" pitchFamily="50" charset="-128"/>
                <a:ea typeface="Meiryo UI" panose="020B0604030504040204" pitchFamily="50" charset="-128"/>
              </a:rPr>
              <a:t> 内容を入力してください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a:ea typeface="Meiryo UI"/>
              </a:rPr>
              <a:t> </a:t>
            </a:r>
            <a:r>
              <a:rPr lang="en-US" altLang="ja-JP" sz="1100" dirty="0">
                <a:latin typeface="Meiryo UI"/>
                <a:ea typeface="Meiryo UI"/>
              </a:rPr>
              <a:t>※</a:t>
            </a:r>
            <a:r>
              <a:rPr lang="ja-JP" altLang="en-US" sz="1100" dirty="0">
                <a:latin typeface="Meiryo UI"/>
                <a:ea typeface="Meiryo UI"/>
              </a:rPr>
              <a:t>画面上部に</a:t>
            </a:r>
            <a:r>
              <a:rPr lang="ja-JP" altLang="en-US" sz="1200" dirty="0">
                <a:effectLst/>
                <a:latin typeface="Meiryo UI" panose="020B0604030504040204" pitchFamily="50" charset="-128"/>
                <a:ea typeface="Meiryo UI" panose="020B0604030504040204" pitchFamily="50" charset="-128"/>
              </a:rPr>
              <a:t>補助事業計画入力画面で入力した取組内容が表示されますので、その内容を入力してください。</a:t>
            </a:r>
            <a:endParaRPr lang="en-US" altLang="ja-JP" sz="1200" dirty="0">
              <a:latin typeface="Meiryo UI" panose="020B0604030504040204" pitchFamily="50" charset="-128"/>
              <a:ea typeface="Meiryo UI" panose="020B0604030504040204" pitchFamily="50" charset="-128"/>
            </a:endParaRPr>
          </a:p>
          <a:p>
            <a:pPr>
              <a:lnSpc>
                <a:spcPts val="1300"/>
              </a:lnSpc>
            </a:pPr>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⑤</a:t>
            </a:r>
            <a:r>
              <a:rPr kumimoji="1" lang="ja-JP" altLang="en-US" sz="1400" dirty="0">
                <a:latin typeface="Meiryo UI" panose="020B0604030504040204" pitchFamily="50" charset="-128"/>
                <a:ea typeface="Meiryo UI" panose="020B0604030504040204" pitchFamily="50" charset="-128"/>
              </a:rPr>
              <a:t> 経費内訳</a:t>
            </a:r>
            <a:r>
              <a:rPr kumimoji="1"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単価・数</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を入力してください。</a:t>
            </a:r>
            <a:endParaRPr lang="en-US" altLang="ja-JP" sz="1400" dirty="0">
              <a:latin typeface="Meiryo UI" panose="020B0604030504040204" pitchFamily="50" charset="-128"/>
              <a:ea typeface="Meiryo UI" panose="020B0604030504040204" pitchFamily="50" charset="-128"/>
            </a:endParaRPr>
          </a:p>
          <a:p>
            <a:pPr>
              <a:lnSpc>
                <a:spcPts val="1300"/>
              </a:lnSpc>
            </a:pPr>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⑥</a:t>
            </a:r>
            <a:r>
              <a:rPr lang="ja-JP" altLang="en-US" sz="1400" dirty="0">
                <a:latin typeface="Meiryo UI" panose="020B0604030504040204" pitchFamily="50" charset="-128"/>
                <a:ea typeface="Meiryo UI" panose="020B0604030504040204" pitchFamily="50" charset="-128"/>
              </a:rPr>
              <a:t> 補助対象経費</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税抜</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を入力してください。</a:t>
            </a:r>
            <a:endParaRPr lang="en-US" altLang="ja-JP" sz="1400" dirty="0">
              <a:latin typeface="Meiryo UI" panose="020B0604030504040204" pitchFamily="50" charset="-128"/>
              <a:ea typeface="Meiryo UI" panose="020B0604030504040204" pitchFamily="50" charset="-128"/>
            </a:endParaRPr>
          </a:p>
          <a:p>
            <a:pPr>
              <a:lnSpc>
                <a:spcPts val="1300"/>
              </a:lnSpc>
            </a:pPr>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⑦</a:t>
            </a:r>
            <a:r>
              <a:rPr lang="ja-JP" altLang="en-US" sz="1400" dirty="0">
                <a:latin typeface="Meiryo UI" panose="020B0604030504040204" pitchFamily="50" charset="-128"/>
                <a:ea typeface="Meiryo UI" panose="020B0604030504040204" pitchFamily="50" charset="-128"/>
              </a:rPr>
              <a:t> 経費に係る備考を入力してください。</a:t>
            </a:r>
            <a:endParaRPr lang="en-US" altLang="ja-JP" sz="1400" dirty="0">
              <a:latin typeface="Meiryo UI" panose="020B0604030504040204" pitchFamily="50" charset="-128"/>
              <a:ea typeface="Meiryo UI" panose="020B0604030504040204" pitchFamily="50" charset="-128"/>
            </a:endParaRPr>
          </a:p>
          <a:p>
            <a:pPr>
              <a:lnSpc>
                <a:spcPts val="1300"/>
              </a:lnSpc>
            </a:pPr>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⑧</a:t>
            </a:r>
            <a:r>
              <a:rPr lang="ja-JP" altLang="en-US" sz="1400" dirty="0">
                <a:latin typeface="Meiryo UI"/>
                <a:ea typeface="Meiryo UI"/>
              </a:rPr>
              <a:t> 購入予定先を入力してください。</a:t>
            </a:r>
            <a:endParaRPr lang="en-US" altLang="ja-JP" sz="1400" dirty="0">
              <a:latin typeface="Meiryo UI"/>
              <a:ea typeface="Meiryo UI"/>
            </a:endParaRPr>
          </a:p>
          <a:p>
            <a:pPr>
              <a:lnSpc>
                <a:spcPts val="1300"/>
              </a:lnSpc>
            </a:pPr>
            <a:endParaRPr lang="en-US" altLang="ja-JP" sz="1400" dirty="0">
              <a:latin typeface="Meiryo UI"/>
              <a:ea typeface="Meiryo UI"/>
            </a:endParaRPr>
          </a:p>
          <a:p>
            <a:pPr>
              <a:lnSpc>
                <a:spcPts val="1300"/>
              </a:lnSpc>
            </a:pPr>
            <a:r>
              <a:rPr lang="ja-JP" altLang="en-US" sz="1400" dirty="0">
                <a:solidFill>
                  <a:srgbClr val="FF0000"/>
                </a:solidFill>
                <a:latin typeface="Meiryo UI"/>
                <a:ea typeface="Meiryo UI"/>
              </a:rPr>
              <a:t>⑨ </a:t>
            </a:r>
            <a:r>
              <a:rPr lang="ja-JP" altLang="en-US" sz="1400" dirty="0">
                <a:latin typeface="Meiryo UI"/>
                <a:ea typeface="Meiryo UI"/>
              </a:rPr>
              <a:t>注意事項を読みチェックボックスにチェックをしてください。</a:t>
            </a:r>
            <a:br>
              <a:rPr lang="ja-JP" altLang="en-US" sz="1400" dirty="0">
                <a:solidFill>
                  <a:srgbClr val="FF0000"/>
                </a:solidFill>
                <a:latin typeface="Meiryo UI"/>
                <a:ea typeface="Meiryo UI"/>
              </a:rPr>
            </a:br>
            <a:endParaRPr lang="en-US" altLang="ja-JP" sz="1400" dirty="0">
              <a:latin typeface="Meiryo UI"/>
              <a:ea typeface="Meiryo UI"/>
            </a:endParaRPr>
          </a:p>
          <a:p>
            <a:r>
              <a:rPr lang="ja-JP" altLang="en-US" sz="1400" dirty="0">
                <a:solidFill>
                  <a:srgbClr val="FF0000"/>
                </a:solidFill>
                <a:latin typeface="Meiryo UI"/>
                <a:ea typeface="Meiryo UI"/>
              </a:rPr>
              <a:t>⑩ </a:t>
            </a:r>
            <a:r>
              <a:rPr lang="ja-JP" altLang="en-US" sz="1400" dirty="0">
                <a:latin typeface="Meiryo UI"/>
                <a:ea typeface="Meiryo UI"/>
              </a:rPr>
              <a:t>「保存」ボタンをクリックしてください。</a:t>
            </a:r>
            <a:endParaRPr lang="en-US" altLang="ja-JP" sz="1400" dirty="0">
              <a:latin typeface="Meiryo UI"/>
              <a:ea typeface="Meiryo UI"/>
            </a:endParaRPr>
          </a:p>
          <a:p>
            <a:pPr>
              <a:lnSpc>
                <a:spcPts val="1300"/>
              </a:lnSpc>
            </a:pPr>
            <a:endParaRPr lang="en-US" altLang="ja-JP" sz="1400" dirty="0">
              <a:solidFill>
                <a:srgbClr val="FF0000"/>
              </a:solidFill>
              <a:latin typeface="Meiryo UI"/>
              <a:ea typeface="Meiryo UI"/>
            </a:endParaRPr>
          </a:p>
          <a:p>
            <a:r>
              <a:rPr lang="ja-JP" altLang="en-US" sz="1400" dirty="0">
                <a:solidFill>
                  <a:srgbClr val="FF0000"/>
                </a:solidFill>
                <a:latin typeface="Meiryo UI"/>
                <a:ea typeface="Meiryo UI"/>
              </a:rPr>
              <a:t>⑪ </a:t>
            </a:r>
            <a:r>
              <a:rPr lang="ja-JP" altLang="en-US" sz="1400" dirty="0">
                <a:latin typeface="Meiryo UI"/>
                <a:ea typeface="Meiryo UI"/>
              </a:rPr>
              <a:t>保存した経費明細が追加されます。</a:t>
            </a:r>
            <a:br>
              <a:rPr lang="en-US" altLang="ja-JP" sz="1400" dirty="0">
                <a:latin typeface="Meiryo UI"/>
                <a:ea typeface="Meiryo UI"/>
              </a:rPr>
            </a:br>
            <a:r>
              <a:rPr lang="ja-JP" altLang="en-US" sz="1400" dirty="0">
                <a:latin typeface="Meiryo UI"/>
                <a:ea typeface="Meiryo UI"/>
              </a:rPr>
              <a:t>   編集する場合は、「編集」ボタンをクリックしてください。</a:t>
            </a:r>
            <a:br>
              <a:rPr lang="en-US" altLang="ja-JP" sz="1400" dirty="0">
                <a:latin typeface="Meiryo UI"/>
                <a:ea typeface="Meiryo UI"/>
              </a:rPr>
            </a:br>
            <a:r>
              <a:rPr lang="ja-JP" altLang="en-US" sz="1400" dirty="0">
                <a:latin typeface="Meiryo UI"/>
                <a:ea typeface="Meiryo UI"/>
              </a:rPr>
              <a:t>   削除する場合は、「削除」ボタンをクリックしてください。</a:t>
            </a:r>
            <a:endParaRPr lang="en-US" altLang="ja-JP" sz="1400" dirty="0">
              <a:latin typeface="Meiryo UI"/>
              <a:ea typeface="Meiryo UI"/>
            </a:endParaRPr>
          </a:p>
        </p:txBody>
      </p:sp>
      <p:sp>
        <p:nvSpPr>
          <p:cNvPr id="5" name="正方形/長方形 4">
            <a:extLst>
              <a:ext uri="{FF2B5EF4-FFF2-40B4-BE49-F238E27FC236}">
                <a16:creationId xmlns:a16="http://schemas.microsoft.com/office/drawing/2014/main" id="{FED8E950-B4B5-69B7-8151-B15C6A74F528}"/>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経費明細表・賃金調達方法画面です。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経費明細表（経費明細）を入力してください。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9372A8EF-9173-0EE5-A04E-B96A30C98EDD}"/>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6" name="図 15" descr="図形&#10;&#10;低い精度で自動的に生成された説明">
            <a:extLst>
              <a:ext uri="{FF2B5EF4-FFF2-40B4-BE49-F238E27FC236}">
                <a16:creationId xmlns:a16="http://schemas.microsoft.com/office/drawing/2014/main" id="{76E0FF47-07BD-0C3F-77C9-907ADB26927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50" name="テキスト ボックス 49">
            <a:extLst>
              <a:ext uri="{FF2B5EF4-FFF2-40B4-BE49-F238E27FC236}">
                <a16:creationId xmlns:a16="http://schemas.microsoft.com/office/drawing/2014/main" id="{79A5042F-8A1B-7948-7323-89BDBE95CCC1}"/>
              </a:ext>
            </a:extLst>
          </p:cNvPr>
          <p:cNvSpPr txBox="1"/>
          <p:nvPr/>
        </p:nvSpPr>
        <p:spPr>
          <a:xfrm>
            <a:off x="223078" y="2297986"/>
            <a:ext cx="417490" cy="369332"/>
          </a:xfrm>
          <a:prstGeom prst="rect">
            <a:avLst/>
          </a:prstGeom>
          <a:noFill/>
        </p:spPr>
        <p:txBody>
          <a:bodyPr wrap="square" rtlCol="0">
            <a:spAutoFit/>
          </a:bodyPr>
          <a:lstStyle/>
          <a:p>
            <a:r>
              <a:rPr kumimoji="1" lang="ja-JP" altLang="en-US" dirty="0">
                <a:solidFill>
                  <a:srgbClr val="FF0000"/>
                </a:solidFill>
                <a:latin typeface="Meiryo UI"/>
                <a:ea typeface="Meiryo UI"/>
              </a:rPr>
              <a:t>①</a:t>
            </a:r>
            <a:endParaRPr kumimoji="1" lang="ja-JP" altLang="en-US" dirty="0"/>
          </a:p>
        </p:txBody>
      </p:sp>
      <p:sp>
        <p:nvSpPr>
          <p:cNvPr id="51" name="テキスト ボックス 50">
            <a:extLst>
              <a:ext uri="{FF2B5EF4-FFF2-40B4-BE49-F238E27FC236}">
                <a16:creationId xmlns:a16="http://schemas.microsoft.com/office/drawing/2014/main" id="{F152E2E1-F69D-FD39-863F-C1B5A08624D9}"/>
              </a:ext>
            </a:extLst>
          </p:cNvPr>
          <p:cNvSpPr txBox="1"/>
          <p:nvPr/>
        </p:nvSpPr>
        <p:spPr>
          <a:xfrm>
            <a:off x="215241" y="3550354"/>
            <a:ext cx="417490" cy="335756"/>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sp>
        <p:nvSpPr>
          <p:cNvPr id="55" name="テキスト ボックス 54">
            <a:extLst>
              <a:ext uri="{FF2B5EF4-FFF2-40B4-BE49-F238E27FC236}">
                <a16:creationId xmlns:a16="http://schemas.microsoft.com/office/drawing/2014/main" id="{AE8E41D8-0434-50A0-B83B-5A90AC03BE40}"/>
              </a:ext>
            </a:extLst>
          </p:cNvPr>
          <p:cNvSpPr txBox="1"/>
          <p:nvPr/>
        </p:nvSpPr>
        <p:spPr>
          <a:xfrm>
            <a:off x="215241" y="3214598"/>
            <a:ext cx="417490" cy="369332"/>
          </a:xfrm>
          <a:prstGeom prst="rect">
            <a:avLst/>
          </a:prstGeom>
          <a:noFill/>
        </p:spPr>
        <p:txBody>
          <a:bodyPr wrap="square" rtlCol="0">
            <a:spAutoFit/>
          </a:bodyPr>
          <a:lstStyle/>
          <a:p>
            <a:r>
              <a:rPr kumimoji="1" lang="ja-JP" altLang="en-US" dirty="0">
                <a:solidFill>
                  <a:srgbClr val="FF0000"/>
                </a:solidFill>
                <a:latin typeface="Meiryo UI"/>
                <a:ea typeface="Meiryo UI"/>
              </a:rPr>
              <a:t>⑪</a:t>
            </a:r>
            <a:endParaRPr kumimoji="1" lang="ja-JP" altLang="en-US" dirty="0"/>
          </a:p>
        </p:txBody>
      </p:sp>
      <p:sp>
        <p:nvSpPr>
          <p:cNvPr id="56" name="角丸四角形 7">
            <a:extLst>
              <a:ext uri="{FF2B5EF4-FFF2-40B4-BE49-F238E27FC236}">
                <a16:creationId xmlns:a16="http://schemas.microsoft.com/office/drawing/2014/main" id="{70385E54-DEDF-39C1-229C-AF1B2C1F193F}"/>
              </a:ext>
            </a:extLst>
          </p:cNvPr>
          <p:cNvSpPr/>
          <p:nvPr/>
        </p:nvSpPr>
        <p:spPr>
          <a:xfrm>
            <a:off x="596900" y="3682999"/>
            <a:ext cx="529567" cy="174625"/>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58" name="角丸四角形 7">
            <a:extLst>
              <a:ext uri="{FF2B5EF4-FFF2-40B4-BE49-F238E27FC236}">
                <a16:creationId xmlns:a16="http://schemas.microsoft.com/office/drawing/2014/main" id="{B072A424-0A86-12C6-DEDA-E32E3EED0FC1}"/>
              </a:ext>
            </a:extLst>
          </p:cNvPr>
          <p:cNvSpPr/>
          <p:nvPr/>
        </p:nvSpPr>
        <p:spPr>
          <a:xfrm>
            <a:off x="596900" y="3279834"/>
            <a:ext cx="3800475" cy="369332"/>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grpSp>
        <p:nvGrpSpPr>
          <p:cNvPr id="13" name="グループ化 12">
            <a:extLst>
              <a:ext uri="{FF2B5EF4-FFF2-40B4-BE49-F238E27FC236}">
                <a16:creationId xmlns:a16="http://schemas.microsoft.com/office/drawing/2014/main" id="{8AF9AE13-A8A4-2B83-4495-00939A97F3B5}"/>
              </a:ext>
            </a:extLst>
          </p:cNvPr>
          <p:cNvGrpSpPr/>
          <p:nvPr/>
        </p:nvGrpSpPr>
        <p:grpSpPr>
          <a:xfrm>
            <a:off x="3555735" y="3782425"/>
            <a:ext cx="1668187" cy="2932443"/>
            <a:chOff x="8870458" y="2749120"/>
            <a:chExt cx="2110436" cy="3235724"/>
          </a:xfrm>
        </p:grpSpPr>
        <p:grpSp>
          <p:nvGrpSpPr>
            <p:cNvPr id="10" name="グループ化 9">
              <a:extLst>
                <a:ext uri="{FF2B5EF4-FFF2-40B4-BE49-F238E27FC236}">
                  <a16:creationId xmlns:a16="http://schemas.microsoft.com/office/drawing/2014/main" id="{483E657A-7751-F6C0-8F01-9B5C9409ABAF}"/>
                </a:ext>
              </a:extLst>
            </p:cNvPr>
            <p:cNvGrpSpPr/>
            <p:nvPr/>
          </p:nvGrpSpPr>
          <p:grpSpPr>
            <a:xfrm>
              <a:off x="8870458" y="2749120"/>
              <a:ext cx="2110436" cy="3235724"/>
              <a:chOff x="3073914" y="2593405"/>
              <a:chExt cx="2110436" cy="3235724"/>
            </a:xfrm>
          </p:grpSpPr>
          <p:pic>
            <p:nvPicPr>
              <p:cNvPr id="33" name="Picture 24">
                <a:extLst>
                  <a:ext uri="{FF2B5EF4-FFF2-40B4-BE49-F238E27FC236}">
                    <a16:creationId xmlns:a16="http://schemas.microsoft.com/office/drawing/2014/main" id="{951B8D3E-912F-8CB7-4C75-541DC67EB57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73914" y="2593405"/>
                <a:ext cx="2107842" cy="27411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図 5">
                <a:extLst>
                  <a:ext uri="{FF2B5EF4-FFF2-40B4-BE49-F238E27FC236}">
                    <a16:creationId xmlns:a16="http://schemas.microsoft.com/office/drawing/2014/main" id="{DB17D6F5-C88A-ABFF-8952-61A5A31261B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73914" y="5076602"/>
                <a:ext cx="2107842" cy="219034"/>
              </a:xfrm>
              <a:prstGeom prst="rect">
                <a:avLst/>
              </a:prstGeom>
              <a:ln>
                <a:solidFill>
                  <a:srgbClr val="000000"/>
                </a:solidFill>
              </a:ln>
            </p:spPr>
          </p:pic>
          <p:pic>
            <p:nvPicPr>
              <p:cNvPr id="8" name="図 7">
                <a:extLst>
                  <a:ext uri="{FF2B5EF4-FFF2-40B4-BE49-F238E27FC236}">
                    <a16:creationId xmlns:a16="http://schemas.microsoft.com/office/drawing/2014/main" id="{CF21B51F-E6B5-118C-20A2-8D80820EA8C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73914" y="5300790"/>
                <a:ext cx="2110436" cy="528339"/>
              </a:xfrm>
              <a:prstGeom prst="rect">
                <a:avLst/>
              </a:prstGeom>
              <a:ln w="38100">
                <a:solidFill>
                  <a:srgbClr val="000000"/>
                </a:solidFill>
              </a:ln>
            </p:spPr>
          </p:pic>
        </p:grpSp>
        <p:sp>
          <p:nvSpPr>
            <p:cNvPr id="11" name="正方形/長方形 10">
              <a:extLst>
                <a:ext uri="{FF2B5EF4-FFF2-40B4-BE49-F238E27FC236}">
                  <a16:creationId xmlns:a16="http://schemas.microsoft.com/office/drawing/2014/main" id="{0318DADC-063A-C77D-3142-7CAEAA3EE13D}"/>
                </a:ext>
              </a:extLst>
            </p:cNvPr>
            <p:cNvSpPr/>
            <p:nvPr/>
          </p:nvSpPr>
          <p:spPr>
            <a:xfrm>
              <a:off x="8870784" y="5413365"/>
              <a:ext cx="210751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108FD38A-0F5E-4EDE-DDF2-5AB6B807AACA}"/>
                </a:ext>
              </a:extLst>
            </p:cNvPr>
            <p:cNvSpPr/>
            <p:nvPr/>
          </p:nvSpPr>
          <p:spPr>
            <a:xfrm>
              <a:off x="8870784" y="5197139"/>
              <a:ext cx="210751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grpSp>
      <p:sp>
        <p:nvSpPr>
          <p:cNvPr id="53" name="テキスト ボックス 52">
            <a:extLst>
              <a:ext uri="{FF2B5EF4-FFF2-40B4-BE49-F238E27FC236}">
                <a16:creationId xmlns:a16="http://schemas.microsoft.com/office/drawing/2014/main" id="{716650F3-10E1-0F96-446D-A6367C20D32C}"/>
              </a:ext>
            </a:extLst>
          </p:cNvPr>
          <p:cNvSpPr txBox="1"/>
          <p:nvPr/>
        </p:nvSpPr>
        <p:spPr>
          <a:xfrm>
            <a:off x="5201857" y="4093921"/>
            <a:ext cx="417490" cy="335756"/>
          </a:xfrm>
          <a:prstGeom prst="rect">
            <a:avLst/>
          </a:prstGeom>
          <a:noFill/>
        </p:spPr>
        <p:txBody>
          <a:bodyPr wrap="square" rtlCol="0">
            <a:spAutoFit/>
          </a:bodyPr>
          <a:lstStyle/>
          <a:p>
            <a:r>
              <a:rPr kumimoji="1" lang="ja-JP" altLang="en-US" dirty="0">
                <a:solidFill>
                  <a:srgbClr val="FF0000"/>
                </a:solidFill>
                <a:latin typeface="Meiryo UI"/>
                <a:ea typeface="Meiryo UI"/>
              </a:rPr>
              <a:t>③</a:t>
            </a:r>
            <a:endParaRPr kumimoji="1" lang="ja-JP" altLang="en-US" dirty="0"/>
          </a:p>
        </p:txBody>
      </p:sp>
      <p:sp>
        <p:nvSpPr>
          <p:cNvPr id="61" name="角丸四角形 7">
            <a:extLst>
              <a:ext uri="{FF2B5EF4-FFF2-40B4-BE49-F238E27FC236}">
                <a16:creationId xmlns:a16="http://schemas.microsoft.com/office/drawing/2014/main" id="{33C63D69-1C92-CA07-1854-BAB8B7707747}"/>
              </a:ext>
            </a:extLst>
          </p:cNvPr>
          <p:cNvSpPr/>
          <p:nvPr/>
        </p:nvSpPr>
        <p:spPr>
          <a:xfrm>
            <a:off x="3611032" y="4226477"/>
            <a:ext cx="1570568" cy="148673"/>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7" name="角丸四角形 7">
            <a:extLst>
              <a:ext uri="{FF2B5EF4-FFF2-40B4-BE49-F238E27FC236}">
                <a16:creationId xmlns:a16="http://schemas.microsoft.com/office/drawing/2014/main" id="{F408655A-78F7-F4EF-A4F9-4843CA0B5D48}"/>
              </a:ext>
            </a:extLst>
          </p:cNvPr>
          <p:cNvSpPr/>
          <p:nvPr/>
        </p:nvSpPr>
        <p:spPr>
          <a:xfrm>
            <a:off x="3611032" y="4524901"/>
            <a:ext cx="1570568" cy="234424"/>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8" name="角丸四角形 7">
            <a:extLst>
              <a:ext uri="{FF2B5EF4-FFF2-40B4-BE49-F238E27FC236}">
                <a16:creationId xmlns:a16="http://schemas.microsoft.com/office/drawing/2014/main" id="{3D20B9D7-A0E5-EF86-915B-DC38F64D4258}"/>
              </a:ext>
            </a:extLst>
          </p:cNvPr>
          <p:cNvSpPr/>
          <p:nvPr/>
        </p:nvSpPr>
        <p:spPr>
          <a:xfrm>
            <a:off x="3611032" y="4907347"/>
            <a:ext cx="1570568" cy="163128"/>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9" name="角丸四角形 7">
            <a:extLst>
              <a:ext uri="{FF2B5EF4-FFF2-40B4-BE49-F238E27FC236}">
                <a16:creationId xmlns:a16="http://schemas.microsoft.com/office/drawing/2014/main" id="{C0FE55BD-B0AE-27E4-C70D-A04FA5619BF0}"/>
              </a:ext>
            </a:extLst>
          </p:cNvPr>
          <p:cNvSpPr/>
          <p:nvPr/>
        </p:nvSpPr>
        <p:spPr>
          <a:xfrm>
            <a:off x="3611032" y="5203734"/>
            <a:ext cx="1570568" cy="163128"/>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0" name="角丸四角形 7">
            <a:extLst>
              <a:ext uri="{FF2B5EF4-FFF2-40B4-BE49-F238E27FC236}">
                <a16:creationId xmlns:a16="http://schemas.microsoft.com/office/drawing/2014/main" id="{5FA71081-0D78-CC91-DBB1-27125AA5A9D1}"/>
              </a:ext>
            </a:extLst>
          </p:cNvPr>
          <p:cNvSpPr/>
          <p:nvPr/>
        </p:nvSpPr>
        <p:spPr>
          <a:xfrm>
            <a:off x="3611032" y="5497987"/>
            <a:ext cx="1570568" cy="163128"/>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1" name="角丸四角形 7">
            <a:extLst>
              <a:ext uri="{FF2B5EF4-FFF2-40B4-BE49-F238E27FC236}">
                <a16:creationId xmlns:a16="http://schemas.microsoft.com/office/drawing/2014/main" id="{EE597ADA-604B-D98F-5FFC-61EF4DDCF6D9}"/>
              </a:ext>
            </a:extLst>
          </p:cNvPr>
          <p:cNvSpPr/>
          <p:nvPr/>
        </p:nvSpPr>
        <p:spPr>
          <a:xfrm>
            <a:off x="3611032" y="5790163"/>
            <a:ext cx="1570568" cy="163128"/>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2" name="角丸四角形 7">
            <a:extLst>
              <a:ext uri="{FF2B5EF4-FFF2-40B4-BE49-F238E27FC236}">
                <a16:creationId xmlns:a16="http://schemas.microsoft.com/office/drawing/2014/main" id="{B8EA1E6E-814C-B1C0-59E9-16AEAFDAF662}"/>
              </a:ext>
            </a:extLst>
          </p:cNvPr>
          <p:cNvSpPr/>
          <p:nvPr/>
        </p:nvSpPr>
        <p:spPr>
          <a:xfrm>
            <a:off x="3958166" y="6263260"/>
            <a:ext cx="799379" cy="136692"/>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1" name="角丸四角形 7">
            <a:extLst>
              <a:ext uri="{FF2B5EF4-FFF2-40B4-BE49-F238E27FC236}">
                <a16:creationId xmlns:a16="http://schemas.microsoft.com/office/drawing/2014/main" id="{C6512858-E644-5BC2-A69E-EFC08334AAAB}"/>
              </a:ext>
            </a:extLst>
          </p:cNvPr>
          <p:cNvSpPr/>
          <p:nvPr/>
        </p:nvSpPr>
        <p:spPr>
          <a:xfrm>
            <a:off x="4720167" y="6534404"/>
            <a:ext cx="206709" cy="136692"/>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F5BC7751-E144-69EE-3AF7-30EAE927BBA1}"/>
              </a:ext>
            </a:extLst>
          </p:cNvPr>
          <p:cNvSpPr txBox="1"/>
          <p:nvPr/>
        </p:nvSpPr>
        <p:spPr>
          <a:xfrm>
            <a:off x="5201857" y="4461558"/>
            <a:ext cx="417490" cy="369332"/>
          </a:xfrm>
          <a:prstGeom prst="rect">
            <a:avLst/>
          </a:prstGeom>
          <a:noFill/>
        </p:spPr>
        <p:txBody>
          <a:bodyPr wrap="square" rtlCol="0">
            <a:spAutoFit/>
          </a:bodyPr>
          <a:lstStyle/>
          <a:p>
            <a:r>
              <a:rPr lang="ja-JP" altLang="en-US" dirty="0">
                <a:solidFill>
                  <a:srgbClr val="FF0000"/>
                </a:solidFill>
                <a:latin typeface="Meiryo UI"/>
                <a:ea typeface="Meiryo UI"/>
              </a:rPr>
              <a:t>④</a:t>
            </a:r>
            <a:endParaRPr kumimoji="1" lang="ja-JP" altLang="en-US" dirty="0"/>
          </a:p>
        </p:txBody>
      </p:sp>
      <p:sp>
        <p:nvSpPr>
          <p:cNvPr id="35" name="テキスト ボックス 34">
            <a:extLst>
              <a:ext uri="{FF2B5EF4-FFF2-40B4-BE49-F238E27FC236}">
                <a16:creationId xmlns:a16="http://schemas.microsoft.com/office/drawing/2014/main" id="{C7FC90E8-F164-BFF1-4892-5E25A2436367}"/>
              </a:ext>
            </a:extLst>
          </p:cNvPr>
          <p:cNvSpPr txBox="1"/>
          <p:nvPr/>
        </p:nvSpPr>
        <p:spPr>
          <a:xfrm>
            <a:off x="5201857" y="4813289"/>
            <a:ext cx="417490" cy="369332"/>
          </a:xfrm>
          <a:prstGeom prst="rect">
            <a:avLst/>
          </a:prstGeom>
          <a:noFill/>
        </p:spPr>
        <p:txBody>
          <a:bodyPr wrap="square" rtlCol="0">
            <a:spAutoFit/>
          </a:bodyPr>
          <a:lstStyle/>
          <a:p>
            <a:r>
              <a:rPr lang="ja-JP" altLang="en-US" dirty="0">
                <a:solidFill>
                  <a:srgbClr val="FF0000"/>
                </a:solidFill>
                <a:latin typeface="Meiryo UI"/>
                <a:ea typeface="Meiryo UI"/>
              </a:rPr>
              <a:t>⑤</a:t>
            </a:r>
            <a:endParaRPr kumimoji="1" lang="ja-JP" altLang="en-US" dirty="0"/>
          </a:p>
        </p:txBody>
      </p:sp>
      <p:sp>
        <p:nvSpPr>
          <p:cNvPr id="36" name="テキスト ボックス 35">
            <a:extLst>
              <a:ext uri="{FF2B5EF4-FFF2-40B4-BE49-F238E27FC236}">
                <a16:creationId xmlns:a16="http://schemas.microsoft.com/office/drawing/2014/main" id="{8FC85933-8906-F6D5-D534-6B633909C94A}"/>
              </a:ext>
            </a:extLst>
          </p:cNvPr>
          <p:cNvSpPr txBox="1"/>
          <p:nvPr/>
        </p:nvSpPr>
        <p:spPr>
          <a:xfrm>
            <a:off x="5201857" y="5113748"/>
            <a:ext cx="417490" cy="369332"/>
          </a:xfrm>
          <a:prstGeom prst="rect">
            <a:avLst/>
          </a:prstGeom>
          <a:noFill/>
        </p:spPr>
        <p:txBody>
          <a:bodyPr wrap="square" rtlCol="0">
            <a:spAutoFit/>
          </a:bodyPr>
          <a:lstStyle/>
          <a:p>
            <a:r>
              <a:rPr lang="ja-JP" altLang="en-US" dirty="0">
                <a:solidFill>
                  <a:srgbClr val="FF0000"/>
                </a:solidFill>
                <a:latin typeface="Meiryo UI"/>
                <a:ea typeface="Meiryo UI"/>
              </a:rPr>
              <a:t>⑥</a:t>
            </a:r>
            <a:endParaRPr kumimoji="1" lang="ja-JP" altLang="en-US" dirty="0"/>
          </a:p>
        </p:txBody>
      </p:sp>
      <p:sp>
        <p:nvSpPr>
          <p:cNvPr id="37" name="テキスト ボックス 36">
            <a:extLst>
              <a:ext uri="{FF2B5EF4-FFF2-40B4-BE49-F238E27FC236}">
                <a16:creationId xmlns:a16="http://schemas.microsoft.com/office/drawing/2014/main" id="{ECD75236-737F-98AA-9C42-A81AE2F42E2F}"/>
              </a:ext>
            </a:extLst>
          </p:cNvPr>
          <p:cNvSpPr txBox="1"/>
          <p:nvPr/>
        </p:nvSpPr>
        <p:spPr>
          <a:xfrm>
            <a:off x="5201857" y="5422145"/>
            <a:ext cx="417490" cy="369332"/>
          </a:xfrm>
          <a:prstGeom prst="rect">
            <a:avLst/>
          </a:prstGeom>
          <a:noFill/>
        </p:spPr>
        <p:txBody>
          <a:bodyPr wrap="square" rtlCol="0">
            <a:spAutoFit/>
          </a:bodyPr>
          <a:lstStyle/>
          <a:p>
            <a:r>
              <a:rPr lang="ja-JP" altLang="en-US" dirty="0">
                <a:solidFill>
                  <a:srgbClr val="FF0000"/>
                </a:solidFill>
                <a:latin typeface="Meiryo UI"/>
                <a:ea typeface="Meiryo UI"/>
              </a:rPr>
              <a:t>⑦</a:t>
            </a:r>
            <a:endParaRPr kumimoji="1" lang="ja-JP" altLang="en-US" dirty="0"/>
          </a:p>
        </p:txBody>
      </p:sp>
      <p:sp>
        <p:nvSpPr>
          <p:cNvPr id="38" name="テキスト ボックス 37">
            <a:extLst>
              <a:ext uri="{FF2B5EF4-FFF2-40B4-BE49-F238E27FC236}">
                <a16:creationId xmlns:a16="http://schemas.microsoft.com/office/drawing/2014/main" id="{01B94FF4-B574-6D28-3401-10EED24883F3}"/>
              </a:ext>
            </a:extLst>
          </p:cNvPr>
          <p:cNvSpPr txBox="1"/>
          <p:nvPr/>
        </p:nvSpPr>
        <p:spPr>
          <a:xfrm>
            <a:off x="5201857" y="5697307"/>
            <a:ext cx="417490" cy="369332"/>
          </a:xfrm>
          <a:prstGeom prst="rect">
            <a:avLst/>
          </a:prstGeom>
          <a:noFill/>
        </p:spPr>
        <p:txBody>
          <a:bodyPr wrap="square" rtlCol="0">
            <a:spAutoFit/>
          </a:bodyPr>
          <a:lstStyle/>
          <a:p>
            <a:r>
              <a:rPr lang="ja-JP" altLang="en-US" dirty="0">
                <a:solidFill>
                  <a:srgbClr val="FF0000"/>
                </a:solidFill>
                <a:latin typeface="Meiryo UI"/>
                <a:ea typeface="Meiryo UI"/>
              </a:rPr>
              <a:t>⑧</a:t>
            </a:r>
            <a:endParaRPr kumimoji="1" lang="ja-JP" altLang="en-US" dirty="0"/>
          </a:p>
        </p:txBody>
      </p:sp>
      <p:sp>
        <p:nvSpPr>
          <p:cNvPr id="39" name="テキスト ボックス 38">
            <a:extLst>
              <a:ext uri="{FF2B5EF4-FFF2-40B4-BE49-F238E27FC236}">
                <a16:creationId xmlns:a16="http://schemas.microsoft.com/office/drawing/2014/main" id="{0196190F-D4C4-B141-975B-084126C3C02F}"/>
              </a:ext>
            </a:extLst>
          </p:cNvPr>
          <p:cNvSpPr txBox="1"/>
          <p:nvPr/>
        </p:nvSpPr>
        <p:spPr>
          <a:xfrm>
            <a:off x="3588968" y="6155024"/>
            <a:ext cx="417490" cy="369332"/>
          </a:xfrm>
          <a:prstGeom prst="rect">
            <a:avLst/>
          </a:prstGeom>
          <a:noFill/>
        </p:spPr>
        <p:txBody>
          <a:bodyPr wrap="square" rtlCol="0">
            <a:spAutoFit/>
          </a:bodyPr>
          <a:lstStyle/>
          <a:p>
            <a:r>
              <a:rPr lang="ja-JP" altLang="en-US" dirty="0">
                <a:solidFill>
                  <a:srgbClr val="FF0000"/>
                </a:solidFill>
                <a:latin typeface="Meiryo UI"/>
                <a:ea typeface="Meiryo UI"/>
              </a:rPr>
              <a:t>⑨</a:t>
            </a:r>
            <a:endParaRPr kumimoji="1" lang="ja-JP" altLang="en-US" dirty="0"/>
          </a:p>
        </p:txBody>
      </p:sp>
      <p:sp>
        <p:nvSpPr>
          <p:cNvPr id="40" name="テキスト ボックス 39">
            <a:extLst>
              <a:ext uri="{FF2B5EF4-FFF2-40B4-BE49-F238E27FC236}">
                <a16:creationId xmlns:a16="http://schemas.microsoft.com/office/drawing/2014/main" id="{A1F7E422-D6D7-3F2A-6C16-C2EC95AE017A}"/>
              </a:ext>
            </a:extLst>
          </p:cNvPr>
          <p:cNvSpPr txBox="1"/>
          <p:nvPr/>
        </p:nvSpPr>
        <p:spPr>
          <a:xfrm>
            <a:off x="4329793" y="6434633"/>
            <a:ext cx="417490" cy="369332"/>
          </a:xfrm>
          <a:prstGeom prst="rect">
            <a:avLst/>
          </a:prstGeom>
          <a:noFill/>
        </p:spPr>
        <p:txBody>
          <a:bodyPr wrap="square" rtlCol="0">
            <a:spAutoFit/>
          </a:bodyPr>
          <a:lstStyle/>
          <a:p>
            <a:r>
              <a:rPr lang="ja-JP" altLang="en-US" dirty="0">
                <a:solidFill>
                  <a:srgbClr val="FF0000"/>
                </a:solidFill>
                <a:latin typeface="Meiryo UI"/>
                <a:ea typeface="Meiryo UI"/>
              </a:rPr>
              <a:t>⑩</a:t>
            </a:r>
            <a:endParaRPr kumimoji="1" lang="ja-JP" altLang="en-US" dirty="0"/>
          </a:p>
        </p:txBody>
      </p:sp>
      <p:pic>
        <p:nvPicPr>
          <p:cNvPr id="25" name="図 24">
            <a:extLst>
              <a:ext uri="{FF2B5EF4-FFF2-40B4-BE49-F238E27FC236}">
                <a16:creationId xmlns:a16="http://schemas.microsoft.com/office/drawing/2014/main" id="{32345661-1664-8049-1733-A9DC35D3BA5F}"/>
              </a:ext>
            </a:extLst>
          </p:cNvPr>
          <p:cNvPicPr>
            <a:picLocks noChangeAspect="1"/>
          </p:cNvPicPr>
          <p:nvPr/>
        </p:nvPicPr>
        <p:blipFill>
          <a:blip r:embed="rId8"/>
          <a:stretch>
            <a:fillRect/>
          </a:stretch>
        </p:blipFill>
        <p:spPr>
          <a:xfrm>
            <a:off x="545395" y="1287531"/>
            <a:ext cx="4079359" cy="1959685"/>
          </a:xfrm>
          <a:prstGeom prst="rect">
            <a:avLst/>
          </a:prstGeom>
        </p:spPr>
      </p:pic>
      <p:sp>
        <p:nvSpPr>
          <p:cNvPr id="57" name="角丸四角形 7">
            <a:extLst>
              <a:ext uri="{FF2B5EF4-FFF2-40B4-BE49-F238E27FC236}">
                <a16:creationId xmlns:a16="http://schemas.microsoft.com/office/drawing/2014/main" id="{9B155473-6543-BC0C-E9EB-432B431D0961}"/>
              </a:ext>
            </a:extLst>
          </p:cNvPr>
          <p:cNvSpPr/>
          <p:nvPr/>
        </p:nvSpPr>
        <p:spPr>
          <a:xfrm>
            <a:off x="596900" y="2310057"/>
            <a:ext cx="2242354" cy="34849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07490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A475207-3B2B-CA28-15D1-A086954916F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3288" y="1159602"/>
            <a:ext cx="4761261" cy="5311231"/>
          </a:xfrm>
          <a:prstGeom prst="rect">
            <a:avLst/>
          </a:prstGeom>
        </p:spPr>
      </p:pic>
      <p:sp>
        <p:nvSpPr>
          <p:cNvPr id="2" name="テキスト プレースホルダ 38">
            <a:extLst>
              <a:ext uri="{FF2B5EF4-FFF2-40B4-BE49-F238E27FC236}">
                <a16:creationId xmlns:a16="http://schemas.microsoft.com/office/drawing/2014/main" id="{06D87633-43EE-F058-8621-1C65641C89A4}"/>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経費明細表・資金</a:t>
            </a:r>
            <a:r>
              <a:rPr lang="ja-JP" altLang="en-US" sz="1400" b="1">
                <a:cs typeface="メイリオ" panose="020B0604030504040204" pitchFamily="50" charset="-128"/>
              </a:rPr>
              <a:t>調達方法</a:t>
            </a:r>
            <a:endParaRPr lang="en-US" altLang="ja-JP" sz="1400" b="1" dirty="0">
              <a:cs typeface="メイリオ" panose="020B0604030504040204" pitchFamily="50" charset="-128"/>
            </a:endParaRPr>
          </a:p>
        </p:txBody>
      </p:sp>
      <p:sp>
        <p:nvSpPr>
          <p:cNvPr id="3" name="テキスト ボックス 2">
            <a:extLst>
              <a:ext uri="{FF2B5EF4-FFF2-40B4-BE49-F238E27FC236}">
                <a16:creationId xmlns:a16="http://schemas.microsoft.com/office/drawing/2014/main" id="{A87207AC-FE71-0BBD-14EA-18023FAD52FC}"/>
              </a:ext>
            </a:extLst>
          </p:cNvPr>
          <p:cNvSpPr txBox="1"/>
          <p:nvPr/>
        </p:nvSpPr>
        <p:spPr>
          <a:xfrm>
            <a:off x="6226258" y="1663937"/>
            <a:ext cx="5879902" cy="5170646"/>
          </a:xfrm>
          <a:prstGeom prst="rect">
            <a:avLst/>
          </a:prstGeom>
          <a:noFill/>
        </p:spPr>
        <p:txBody>
          <a:bodyPr wrap="square" lIns="91440" tIns="45720" rIns="91440" bIns="45720" rtlCol="0" anchor="t">
            <a:spAutoFit/>
          </a:bodyPr>
          <a:lstStyle/>
          <a:p>
            <a:endParaRPr lang="ja-JP" altLang="en-US" sz="1400" dirty="0">
              <a:solidFill>
                <a:srgbClr val="FF0000"/>
              </a:solidFill>
              <a:latin typeface="Meiryo UI"/>
              <a:ea typeface="Meiryo UI"/>
            </a:endParaRPr>
          </a:p>
          <a:p>
            <a:r>
              <a:rPr lang="ja-JP" altLang="en-US" sz="1400" dirty="0">
                <a:solidFill>
                  <a:srgbClr val="FF0000"/>
                </a:solidFill>
                <a:latin typeface="Meiryo UI"/>
                <a:ea typeface="Meiryo UI"/>
              </a:rPr>
              <a:t>① </a:t>
            </a:r>
            <a:r>
              <a:rPr lang="ja-JP" altLang="en-US" sz="1400" dirty="0">
                <a:latin typeface="Meiryo UI"/>
                <a:ea typeface="Meiryo UI"/>
              </a:rPr>
              <a:t>経費明細表の合計値</a:t>
            </a:r>
            <a:r>
              <a:rPr lang="en-US" altLang="ja-JP" sz="1400" dirty="0">
                <a:latin typeface="Meiryo UI"/>
                <a:ea typeface="Meiryo UI"/>
              </a:rPr>
              <a:t>(</a:t>
            </a:r>
            <a:r>
              <a:rPr lang="ja-JP" altLang="en-US" sz="1400" dirty="0">
                <a:latin typeface="Meiryo UI"/>
                <a:ea typeface="Meiryo UI"/>
              </a:rPr>
              <a:t>１</a:t>
            </a:r>
            <a:r>
              <a:rPr lang="en-US" altLang="ja-JP" sz="1400" dirty="0">
                <a:latin typeface="Meiryo UI"/>
                <a:ea typeface="Meiryo UI"/>
              </a:rPr>
              <a:t>)</a:t>
            </a:r>
            <a:r>
              <a:rPr lang="ja-JP" altLang="en-US" sz="1400" dirty="0">
                <a:latin typeface="Meiryo UI"/>
                <a:ea typeface="Meiryo UI"/>
              </a:rPr>
              <a:t>～</a:t>
            </a:r>
            <a:r>
              <a:rPr lang="en-US" altLang="ja-JP" sz="1400" dirty="0">
                <a:latin typeface="Meiryo UI"/>
                <a:ea typeface="Meiryo UI"/>
              </a:rPr>
              <a:t>(</a:t>
            </a:r>
            <a:r>
              <a:rPr lang="ja-JP" altLang="en-US" sz="1400" dirty="0">
                <a:latin typeface="Meiryo UI"/>
                <a:ea typeface="Meiryo UI"/>
              </a:rPr>
              <a:t>７</a:t>
            </a:r>
            <a:r>
              <a:rPr lang="en-US" altLang="ja-JP" sz="1400" dirty="0">
                <a:latin typeface="Meiryo UI"/>
                <a:ea typeface="Meiryo UI"/>
              </a:rPr>
              <a:t>)</a:t>
            </a:r>
            <a:r>
              <a:rPr lang="ja-JP" altLang="en-US" sz="1400" dirty="0">
                <a:latin typeface="Meiryo UI"/>
                <a:ea typeface="Meiryo UI"/>
              </a:rPr>
              <a:t>が自動計算されるのでご確認ください。</a:t>
            </a:r>
            <a:endParaRPr lang="en-US" altLang="ja-JP" sz="1400" dirty="0">
              <a:latin typeface="Meiryo UI"/>
              <a:ea typeface="Meiryo UI"/>
            </a:endParaRPr>
          </a:p>
          <a:p>
            <a:r>
              <a:rPr lang="ja-JP" altLang="en-US" sz="1100" dirty="0">
                <a:latin typeface="Meiryo UI"/>
                <a:ea typeface="Meiryo UI"/>
              </a:rPr>
              <a:t>＜自動計算項目＞</a:t>
            </a:r>
            <a:endParaRPr lang="en-US" altLang="ja-JP" sz="1100" dirty="0">
              <a:latin typeface="Meiryo UI"/>
              <a:ea typeface="Meiryo UI"/>
            </a:endParaRPr>
          </a:p>
          <a:p>
            <a:r>
              <a:rPr lang="en-US" altLang="ja-JP" sz="1100" dirty="0">
                <a:latin typeface="Meiryo UI"/>
                <a:ea typeface="Meiryo UI"/>
              </a:rPr>
              <a:t>(1)</a:t>
            </a:r>
            <a:r>
              <a:rPr lang="ja-JP" altLang="en-US" sz="1100" dirty="0">
                <a:latin typeface="Meiryo UI"/>
                <a:ea typeface="Meiryo UI"/>
              </a:rPr>
              <a:t> 補助対象経費小計</a:t>
            </a:r>
            <a:r>
              <a:rPr lang="en-US" altLang="ja-JP" sz="1100" dirty="0">
                <a:latin typeface="Meiryo UI"/>
                <a:ea typeface="Meiryo UI"/>
              </a:rPr>
              <a:t>(</a:t>
            </a:r>
            <a:r>
              <a:rPr lang="ja-JP" altLang="en-US" sz="1100" dirty="0">
                <a:latin typeface="Meiryo UI"/>
                <a:ea typeface="Meiryo UI"/>
              </a:rPr>
              <a:t>ウェブサイト関連費を除く</a:t>
            </a:r>
            <a:r>
              <a:rPr lang="en-US" altLang="ja-JP" sz="1100" dirty="0">
                <a:latin typeface="Meiryo UI"/>
                <a:ea typeface="Meiryo UI"/>
              </a:rPr>
              <a:t>)		(a)</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a:ea typeface="Meiryo UI"/>
              </a:rPr>
              <a:t>(2)</a:t>
            </a:r>
            <a:r>
              <a:rPr lang="ja-JP" altLang="en-US" sz="1100" dirty="0">
                <a:latin typeface="Meiryo UI"/>
                <a:ea typeface="Meiryo UI"/>
              </a:rPr>
              <a:t> 補助金交付申請額</a:t>
            </a:r>
            <a:r>
              <a:rPr lang="en-US" altLang="ja-JP" sz="1100" dirty="0">
                <a:latin typeface="Meiryo UI"/>
                <a:ea typeface="Meiryo UI"/>
              </a:rPr>
              <a:t>(</a:t>
            </a:r>
            <a:r>
              <a:rPr lang="ja-JP" altLang="en-US" sz="1100" dirty="0">
                <a:latin typeface="Meiryo UI"/>
                <a:ea typeface="Meiryo UI"/>
              </a:rPr>
              <a:t>ウェブサイト関連費を除く</a:t>
            </a:r>
            <a:r>
              <a:rPr lang="en-US" altLang="ja-JP" sz="1100" dirty="0">
                <a:latin typeface="Meiryo UI"/>
                <a:ea typeface="Meiryo UI"/>
              </a:rPr>
              <a:t>)		(b)</a:t>
            </a:r>
            <a:r>
              <a:rPr lang="ja-JP" altLang="en-US" sz="1100" b="1" dirty="0">
                <a:solidFill>
                  <a:srgbClr val="FF0000"/>
                </a:solidFill>
                <a:latin typeface="Meiryo UI"/>
                <a:ea typeface="Meiryo UI"/>
              </a:rPr>
              <a:t>⇒②へ</a:t>
            </a:r>
            <a:endParaRPr lang="en-US" altLang="ja-JP" sz="1100" b="1" dirty="0">
              <a:solidFill>
                <a:srgbClr val="FF0000"/>
              </a:solidFill>
              <a:latin typeface="Meiryo UI" panose="020B0604030504040204" pitchFamily="50" charset="-128"/>
              <a:ea typeface="Meiryo UI" panose="020B0604030504040204" pitchFamily="50" charset="-128"/>
            </a:endParaRPr>
          </a:p>
          <a:p>
            <a:r>
              <a:rPr lang="en-US" altLang="ja-JP" sz="1100" dirty="0">
                <a:latin typeface="Meiryo UI"/>
                <a:ea typeface="Meiryo UI"/>
              </a:rPr>
              <a:t>(3)</a:t>
            </a:r>
            <a:r>
              <a:rPr lang="ja-JP" altLang="en-US" sz="1100" dirty="0">
                <a:latin typeface="Meiryo UI"/>
                <a:ea typeface="Meiryo UI"/>
              </a:rPr>
              <a:t> ウェブサイト関連費に係る補助対象経費小計</a:t>
            </a:r>
            <a:r>
              <a:rPr lang="en-US" altLang="ja-JP" sz="1100" dirty="0">
                <a:latin typeface="Meiryo UI"/>
                <a:ea typeface="Meiryo UI"/>
              </a:rPr>
              <a:t>		(c)</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a:ea typeface="Meiryo UI"/>
              </a:rPr>
              <a:t>(4)</a:t>
            </a:r>
            <a:r>
              <a:rPr lang="ja-JP" altLang="en-US" sz="1100" dirty="0">
                <a:latin typeface="Meiryo UI"/>
                <a:ea typeface="Meiryo UI"/>
              </a:rPr>
              <a:t> ウェブサイト関連費に係る補助金交付申請額 </a:t>
            </a:r>
            <a:r>
              <a:rPr lang="en-US" altLang="ja-JP" sz="1100" dirty="0">
                <a:latin typeface="Meiryo UI"/>
                <a:ea typeface="Meiryo UI"/>
              </a:rPr>
              <a:t>		(d)</a:t>
            </a:r>
            <a:endParaRPr lang="en-US" altLang="ja-JP" sz="1100" dirty="0">
              <a:latin typeface="Meiryo UI" panose="020B0604030504040204" pitchFamily="50" charset="-128"/>
              <a:ea typeface="Meiryo UI" panose="020B0604030504040204" pitchFamily="50" charset="-128"/>
            </a:endParaRPr>
          </a:p>
          <a:p>
            <a:r>
              <a:rPr lang="ja-JP" altLang="en-US" sz="1000" dirty="0">
                <a:latin typeface="Meiryo UI"/>
                <a:ea typeface="Meiryo UI"/>
              </a:rPr>
              <a:t>  </a:t>
            </a:r>
            <a:r>
              <a:rPr lang="en-US" altLang="ja-JP" sz="1000" dirty="0">
                <a:latin typeface="Meiryo UI"/>
                <a:ea typeface="Meiryo UI"/>
              </a:rPr>
              <a:t>((</a:t>
            </a:r>
            <a:r>
              <a:rPr lang="ja-JP" altLang="en-US" sz="1000" dirty="0">
                <a:latin typeface="Meiryo UI"/>
                <a:ea typeface="Meiryo UI"/>
              </a:rPr>
              <a:t>６</a:t>
            </a:r>
            <a:r>
              <a:rPr lang="en-US" altLang="ja-JP" sz="1000" dirty="0">
                <a:latin typeface="Meiryo UI"/>
                <a:ea typeface="Meiryo UI"/>
              </a:rPr>
              <a:t>)</a:t>
            </a:r>
            <a:r>
              <a:rPr lang="ja-JP" altLang="en-US" sz="1000" dirty="0">
                <a:latin typeface="Meiryo UI"/>
                <a:ea typeface="Meiryo UI"/>
              </a:rPr>
              <a:t>の </a:t>
            </a:r>
            <a:r>
              <a:rPr lang="en-US" altLang="ja-JP" sz="1000" dirty="0">
                <a:latin typeface="Meiryo UI"/>
                <a:ea typeface="Meiryo UI"/>
              </a:rPr>
              <a:t>1/4 </a:t>
            </a:r>
            <a:r>
              <a:rPr lang="ja-JP" altLang="en-US" sz="1000" dirty="0">
                <a:latin typeface="Meiryo UI"/>
                <a:ea typeface="Meiryo UI"/>
              </a:rPr>
              <a:t>を上限</a:t>
            </a:r>
            <a:r>
              <a:rPr lang="en-US" altLang="ja-JP" sz="1000" dirty="0">
                <a:latin typeface="Meiryo UI"/>
                <a:ea typeface="Meiryo UI"/>
              </a:rPr>
              <a:t>(</a:t>
            </a:r>
            <a:r>
              <a:rPr lang="ja-JP" altLang="en-US" sz="1000" dirty="0">
                <a:latin typeface="Meiryo UI"/>
                <a:ea typeface="Meiryo UI"/>
              </a:rPr>
              <a:t>最大５０万円</a:t>
            </a:r>
            <a:r>
              <a:rPr lang="en-US" altLang="ja-JP" sz="1000" dirty="0">
                <a:latin typeface="Meiryo UI"/>
                <a:ea typeface="Meiryo UI"/>
              </a:rPr>
              <a:t>))(c)×</a:t>
            </a:r>
            <a:r>
              <a:rPr lang="ja-JP" altLang="en-US" sz="1000" dirty="0">
                <a:latin typeface="Meiryo UI"/>
                <a:ea typeface="Meiryo UI"/>
              </a:rPr>
              <a:t>補助率 </a:t>
            </a:r>
            <a:r>
              <a:rPr lang="en-US" altLang="ja-JP" sz="1000" dirty="0">
                <a:latin typeface="Meiryo UI"/>
                <a:ea typeface="Meiryo UI"/>
              </a:rPr>
              <a:t>2/3(※)</a:t>
            </a:r>
            <a:r>
              <a:rPr lang="ja-JP" altLang="en-US" sz="1000" dirty="0">
                <a:latin typeface="Meiryo UI"/>
                <a:ea typeface="Meiryo UI"/>
              </a:rPr>
              <a:t>以内</a:t>
            </a:r>
            <a:r>
              <a:rPr lang="en-US" altLang="ja-JP" sz="1000" dirty="0">
                <a:latin typeface="Meiryo UI"/>
                <a:ea typeface="Meiryo UI"/>
              </a:rPr>
              <a:t>(</a:t>
            </a:r>
            <a:r>
              <a:rPr lang="ja-JP" altLang="en-US" sz="1000" dirty="0">
                <a:latin typeface="Meiryo UI"/>
                <a:ea typeface="Meiryo UI"/>
              </a:rPr>
              <a:t>円未満切捨て</a:t>
            </a:r>
            <a:r>
              <a:rPr lang="en-US" altLang="ja-JP" sz="1000" dirty="0">
                <a:latin typeface="Meiryo UI"/>
                <a:ea typeface="Meiryo UI"/>
              </a:rPr>
              <a:t>)</a:t>
            </a:r>
          </a:p>
          <a:p>
            <a:r>
              <a:rPr lang="en-US" altLang="ja-JP" sz="1100" dirty="0">
                <a:latin typeface="Meiryo UI"/>
                <a:ea typeface="Meiryo UI"/>
              </a:rPr>
              <a:t>(5)</a:t>
            </a:r>
            <a:r>
              <a:rPr lang="ja-JP" altLang="en-US" sz="1100" dirty="0">
                <a:latin typeface="Meiryo UI"/>
                <a:ea typeface="Meiryo UI"/>
              </a:rPr>
              <a:t> 補助対象経費合計 ；上記の</a:t>
            </a:r>
            <a:r>
              <a:rPr lang="en-US" altLang="ja-JP" sz="1100" dirty="0">
                <a:latin typeface="Meiryo UI"/>
                <a:ea typeface="Meiryo UI"/>
              </a:rPr>
              <a:t>(a) + (c) </a:t>
            </a:r>
            <a:r>
              <a:rPr lang="ja-JP" altLang="en-US" sz="1100" dirty="0">
                <a:latin typeface="Meiryo UI"/>
                <a:ea typeface="Meiryo UI"/>
              </a:rPr>
              <a:t>の値</a:t>
            </a:r>
            <a:r>
              <a:rPr lang="en-US" altLang="ja-JP" sz="1100" dirty="0">
                <a:latin typeface="Meiryo UI"/>
                <a:ea typeface="Meiryo UI"/>
              </a:rPr>
              <a:t>		(e) </a:t>
            </a:r>
            <a:endParaRPr lang="en-US" altLang="ja-JP" sz="900" dirty="0">
              <a:latin typeface="Meiryo UI"/>
              <a:ea typeface="Meiryo UI"/>
            </a:endParaRPr>
          </a:p>
          <a:p>
            <a:r>
              <a:rPr lang="en-US" altLang="ja-JP" sz="1100" dirty="0">
                <a:latin typeface="Meiryo UI"/>
                <a:ea typeface="Meiryo UI"/>
              </a:rPr>
              <a:t>(6)</a:t>
            </a:r>
            <a:r>
              <a:rPr lang="ja-JP" altLang="en-US" sz="1100" dirty="0">
                <a:latin typeface="Meiryo UI"/>
                <a:ea typeface="Meiryo UI"/>
              </a:rPr>
              <a:t> 補助金交付申請額合計 ；上記の</a:t>
            </a:r>
            <a:r>
              <a:rPr lang="en-US" altLang="ja-JP" sz="1100" dirty="0">
                <a:latin typeface="Meiryo UI"/>
                <a:ea typeface="Meiryo UI"/>
              </a:rPr>
              <a:t>(b) + (d) </a:t>
            </a:r>
            <a:r>
              <a:rPr lang="ja-JP" altLang="en-US" sz="1100" dirty="0">
                <a:latin typeface="Meiryo UI"/>
                <a:ea typeface="Meiryo UI"/>
              </a:rPr>
              <a:t>の値</a:t>
            </a:r>
            <a:r>
              <a:rPr lang="en-US" altLang="ja-JP" sz="1100" dirty="0">
                <a:latin typeface="Meiryo UI"/>
                <a:ea typeface="Meiryo UI"/>
              </a:rPr>
              <a:t>		(f) </a:t>
            </a:r>
          </a:p>
          <a:p>
            <a:r>
              <a:rPr lang="en-US" altLang="ja-JP" sz="1100" dirty="0">
                <a:latin typeface="Meiryo UI"/>
                <a:ea typeface="Meiryo UI"/>
              </a:rPr>
              <a:t>※</a:t>
            </a:r>
            <a:r>
              <a:rPr lang="ja-JP" altLang="en-US" sz="1100" dirty="0">
                <a:latin typeface="Meiryo UI"/>
                <a:ea typeface="Meiryo UI"/>
              </a:rPr>
              <a:t>補助対象経費の計算によって、</a:t>
            </a:r>
            <a:r>
              <a:rPr lang="en-US" altLang="ja-JP" sz="1100" dirty="0">
                <a:latin typeface="Meiryo UI"/>
                <a:ea typeface="Meiryo UI"/>
              </a:rPr>
              <a:t>1</a:t>
            </a:r>
            <a:r>
              <a:rPr lang="ja-JP" altLang="en-US" sz="1100" dirty="0">
                <a:latin typeface="Meiryo UI"/>
                <a:ea typeface="Meiryo UI"/>
              </a:rPr>
              <a:t>円以下の端数が補正される場合があります。</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a:ea typeface="Meiryo UI"/>
              </a:rPr>
              <a:t>(7) </a:t>
            </a:r>
            <a:r>
              <a:rPr lang="ja-JP" altLang="en-US" sz="1100" dirty="0">
                <a:latin typeface="Meiryo UI"/>
                <a:ea typeface="Meiryo UI"/>
              </a:rPr>
              <a:t>補助金対象経費合計－補助金交付申請額合計 ；上記の（</a:t>
            </a:r>
            <a:r>
              <a:rPr lang="en-US" altLang="ja-JP" sz="1100" dirty="0">
                <a:latin typeface="Meiryo UI"/>
                <a:ea typeface="Meiryo UI"/>
              </a:rPr>
              <a:t>e</a:t>
            </a:r>
            <a:r>
              <a:rPr lang="ja-JP" altLang="en-US" sz="1100" dirty="0">
                <a:latin typeface="Meiryo UI"/>
                <a:ea typeface="Meiryo UI"/>
              </a:rPr>
              <a:t>）－（</a:t>
            </a:r>
            <a:r>
              <a:rPr lang="en-US" altLang="ja-JP" sz="1100" dirty="0">
                <a:latin typeface="Meiryo UI"/>
                <a:ea typeface="Meiryo UI"/>
              </a:rPr>
              <a:t>f</a:t>
            </a:r>
            <a:r>
              <a:rPr lang="ja-JP" altLang="en-US" sz="1100" dirty="0">
                <a:latin typeface="Meiryo UI"/>
                <a:ea typeface="Meiryo UI"/>
              </a:rPr>
              <a:t>）</a:t>
            </a:r>
            <a:r>
              <a:rPr lang="en-US" altLang="ja-JP" sz="1100" dirty="0">
                <a:latin typeface="Meiryo UI"/>
                <a:ea typeface="Meiryo UI"/>
              </a:rPr>
              <a:t>	(g) </a:t>
            </a:r>
            <a:endParaRPr lang="en-US" altLang="ja-JP" sz="1100" dirty="0">
              <a:highlight>
                <a:srgbClr val="FFFF00"/>
              </a:highlight>
              <a:latin typeface="Meiryo UI" panose="020B0604030504040204" pitchFamily="50" charset="-128"/>
              <a:ea typeface="Meiryo UI" panose="020B0604030504040204" pitchFamily="50" charset="-128"/>
            </a:endParaRPr>
          </a:p>
          <a:p>
            <a:endParaRPr lang="en-US" altLang="ja-JP" sz="1400" dirty="0">
              <a:solidFill>
                <a:srgbClr val="FF0000"/>
              </a:solidFill>
              <a:latin typeface="Meiryo UI"/>
              <a:ea typeface="Meiryo UI"/>
            </a:endParaRPr>
          </a:p>
          <a:p>
            <a:r>
              <a:rPr lang="ja-JP" altLang="en-US" sz="1400" dirty="0">
                <a:solidFill>
                  <a:srgbClr val="FF0000"/>
                </a:solidFill>
                <a:latin typeface="Meiryo UI"/>
                <a:ea typeface="Meiryo UI"/>
              </a:rPr>
              <a:t>② </a:t>
            </a:r>
            <a:r>
              <a:rPr lang="en-US" altLang="ja-JP" sz="1400" dirty="0">
                <a:latin typeface="Meiryo UI"/>
                <a:ea typeface="Meiryo UI"/>
              </a:rPr>
              <a:t>(2)</a:t>
            </a:r>
            <a:r>
              <a:rPr lang="ja-JP" altLang="en-US" sz="1400" dirty="0">
                <a:latin typeface="Meiryo UI"/>
                <a:ea typeface="Meiryo UI"/>
              </a:rPr>
              <a:t>補助金交付申請額については、</a:t>
            </a:r>
            <a:r>
              <a:rPr lang="ja-JP" altLang="ja-JP" sz="1400" dirty="0">
                <a:latin typeface="Meiryo UI"/>
                <a:ea typeface="Meiryo UI"/>
              </a:rPr>
              <a:t>入力可能範囲が表示される</a:t>
            </a:r>
            <a:r>
              <a:rPr lang="ja-JP" altLang="en-US" sz="1400" dirty="0">
                <a:latin typeface="Meiryo UI"/>
                <a:ea typeface="Meiryo UI"/>
              </a:rPr>
              <a:t>場合は</a:t>
            </a:r>
            <a:r>
              <a:rPr lang="ja-JP" altLang="ja-JP" sz="1400" dirty="0">
                <a:latin typeface="Meiryo UI"/>
                <a:ea typeface="Meiryo UI"/>
              </a:rPr>
              <a:t>、</a:t>
            </a:r>
            <a:endParaRPr lang="en-US" altLang="ja-JP" sz="1400" dirty="0">
              <a:latin typeface="Meiryo UI"/>
              <a:ea typeface="Meiryo UI"/>
            </a:endParaRPr>
          </a:p>
          <a:p>
            <a:r>
              <a:rPr lang="ja-JP" altLang="en-US" sz="1400" dirty="0">
                <a:latin typeface="Meiryo UI"/>
                <a:ea typeface="Meiryo UI"/>
              </a:rPr>
              <a:t>  </a:t>
            </a:r>
            <a:r>
              <a:rPr lang="ja-JP" altLang="ja-JP" sz="1400" dirty="0">
                <a:latin typeface="Meiryo UI"/>
                <a:ea typeface="Meiryo UI"/>
              </a:rPr>
              <a:t>その範囲内の値を</a:t>
            </a:r>
            <a:r>
              <a:rPr lang="ja-JP" altLang="en-US" sz="1400" dirty="0">
                <a:latin typeface="Meiryo UI"/>
                <a:ea typeface="Meiryo UI"/>
              </a:rPr>
              <a:t>手</a:t>
            </a:r>
            <a:r>
              <a:rPr lang="ja-JP" altLang="ja-JP" sz="1400" dirty="0">
                <a:latin typeface="Meiryo UI"/>
                <a:ea typeface="Meiryo UI"/>
              </a:rPr>
              <a:t>入力</a:t>
            </a:r>
            <a:r>
              <a:rPr lang="ja-JP" altLang="en-US" sz="1400" dirty="0">
                <a:latin typeface="Meiryo UI"/>
                <a:ea typeface="Meiryo UI"/>
              </a:rPr>
              <a:t>してください。</a:t>
            </a:r>
            <a:endParaRPr lang="en-US" altLang="ja-JP" sz="1400" dirty="0">
              <a:latin typeface="Meiryo UI"/>
              <a:ea typeface="Meiryo UI"/>
            </a:endParaRPr>
          </a:p>
          <a:p>
            <a:r>
              <a:rPr lang="ja-JP" altLang="en-US" sz="1400" dirty="0">
                <a:latin typeface="Meiryo UI"/>
                <a:ea typeface="Meiryo UI"/>
              </a:rPr>
              <a:t> </a:t>
            </a:r>
            <a:r>
              <a:rPr lang="ja-JP" altLang="ja-JP" sz="1400" dirty="0">
                <a:latin typeface="Meiryo UI"/>
                <a:ea typeface="Meiryo UI"/>
              </a:rPr>
              <a:t>（ｂ）入力後、</a:t>
            </a:r>
            <a:r>
              <a:rPr lang="ja-JP" altLang="en-US" sz="1400" dirty="0">
                <a:latin typeface="Meiryo UI"/>
                <a:ea typeface="Meiryo UI"/>
              </a:rPr>
              <a:t>必ず</a:t>
            </a:r>
            <a:r>
              <a:rPr lang="ja-JP" altLang="ja-JP" sz="1400" dirty="0">
                <a:latin typeface="Meiryo UI"/>
                <a:ea typeface="Meiryo UI"/>
              </a:rPr>
              <a:t>自動計算ボタンをクリック</a:t>
            </a:r>
            <a:r>
              <a:rPr lang="ja-JP" altLang="en-US" sz="1400" dirty="0">
                <a:latin typeface="Meiryo UI"/>
                <a:ea typeface="Meiryo UI"/>
              </a:rPr>
              <a:t>してください。</a:t>
            </a:r>
            <a:endParaRPr lang="en-US" altLang="ja-JP" sz="1400" dirty="0">
              <a:latin typeface="Meiryo UI"/>
              <a:ea typeface="Meiryo UI"/>
            </a:endParaRPr>
          </a:p>
          <a:p>
            <a:endParaRPr lang="en-US" altLang="ja-JP" sz="1400" dirty="0">
              <a:latin typeface="Meiryo UI"/>
              <a:ea typeface="Meiryo UI"/>
            </a:endParaRPr>
          </a:p>
          <a:p>
            <a:endParaRPr lang="en-US" altLang="ja-JP" sz="1400" dirty="0">
              <a:latin typeface="Meiryo UI"/>
              <a:ea typeface="Meiryo UI"/>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solidFill>
                <a:srgbClr val="FF0000"/>
              </a:solidFill>
              <a:latin typeface="Meiryo UI"/>
              <a:ea typeface="Meiryo UI"/>
            </a:endParaRPr>
          </a:p>
          <a:p>
            <a:endParaRPr lang="en-US" altLang="ja-JP" sz="1400" dirty="0">
              <a:solidFill>
                <a:srgbClr val="FF0000"/>
              </a:solidFill>
              <a:latin typeface="Meiryo UI"/>
              <a:ea typeface="Meiryo UI"/>
            </a:endParaRPr>
          </a:p>
          <a:p>
            <a:r>
              <a:rPr lang="ja-JP" altLang="en-US" sz="1400" dirty="0">
                <a:solidFill>
                  <a:srgbClr val="FF0000"/>
                </a:solidFill>
                <a:latin typeface="Meiryo UI"/>
                <a:ea typeface="Meiryo UI"/>
              </a:rPr>
              <a:t>③</a:t>
            </a:r>
            <a:r>
              <a:rPr lang="ja-JP" altLang="en-US" sz="1400" dirty="0">
                <a:latin typeface="Meiryo UI"/>
                <a:ea typeface="Meiryo UI"/>
              </a:rPr>
              <a:t> </a:t>
            </a:r>
            <a:r>
              <a:rPr lang="en-US" altLang="ja-JP" sz="1400" dirty="0">
                <a:latin typeface="Meiryo UI"/>
                <a:ea typeface="Meiryo UI"/>
              </a:rPr>
              <a:t>(</a:t>
            </a:r>
            <a:r>
              <a:rPr lang="ja-JP" altLang="en-US" sz="1400" dirty="0">
                <a:latin typeface="Meiryo UI"/>
                <a:ea typeface="Meiryo UI"/>
              </a:rPr>
              <a:t>ｄ</a:t>
            </a:r>
            <a:r>
              <a:rPr lang="en-US" altLang="ja-JP" sz="1400" dirty="0">
                <a:latin typeface="Meiryo UI"/>
                <a:ea typeface="Meiryo UI"/>
              </a:rPr>
              <a:t>)</a:t>
            </a:r>
            <a:r>
              <a:rPr lang="ja-JP" altLang="en-US" sz="1400" dirty="0">
                <a:latin typeface="Meiryo UI"/>
                <a:ea typeface="Meiryo UI"/>
              </a:rPr>
              <a:t>の金額が</a:t>
            </a:r>
            <a:r>
              <a:rPr lang="en-US" altLang="ja-JP" sz="1400" dirty="0">
                <a:latin typeface="Meiryo UI"/>
                <a:ea typeface="Meiryo UI"/>
              </a:rPr>
              <a:t>(</a:t>
            </a:r>
            <a:r>
              <a:rPr lang="ja-JP" altLang="en-US" sz="1400" dirty="0">
                <a:latin typeface="Meiryo UI"/>
                <a:ea typeface="Meiryo UI"/>
              </a:rPr>
              <a:t>ｆ</a:t>
            </a:r>
            <a:r>
              <a:rPr lang="en-US" altLang="ja-JP" sz="1400" dirty="0">
                <a:latin typeface="Meiryo UI"/>
                <a:ea typeface="Meiryo UI"/>
              </a:rPr>
              <a:t>)</a:t>
            </a:r>
            <a:r>
              <a:rPr lang="ja-JP" altLang="en-US" sz="1400" dirty="0">
                <a:latin typeface="Meiryo UI"/>
                <a:ea typeface="Meiryo UI"/>
              </a:rPr>
              <a:t>の金額の</a:t>
            </a:r>
            <a:r>
              <a:rPr lang="en-US" altLang="ja-JP" sz="1400" dirty="0">
                <a:latin typeface="Meiryo UI"/>
                <a:ea typeface="Meiryo UI"/>
              </a:rPr>
              <a:t>1/4</a:t>
            </a:r>
            <a:r>
              <a:rPr lang="ja-JP" altLang="en-US" sz="1400" dirty="0">
                <a:latin typeface="Meiryo UI"/>
                <a:ea typeface="Meiryo UI"/>
              </a:rPr>
              <a:t>以内</a:t>
            </a:r>
            <a:r>
              <a:rPr lang="en-US" altLang="ja-JP" sz="1400" dirty="0">
                <a:latin typeface="Meiryo UI"/>
                <a:ea typeface="Meiryo UI"/>
              </a:rPr>
              <a:t>(</a:t>
            </a:r>
            <a:r>
              <a:rPr lang="ja-JP" altLang="en-US" sz="1400" dirty="0">
                <a:latin typeface="Meiryo UI"/>
                <a:ea typeface="Meiryo UI"/>
              </a:rPr>
              <a:t>最大</a:t>
            </a:r>
            <a:r>
              <a:rPr lang="en-US" altLang="ja-JP" sz="1400" dirty="0">
                <a:latin typeface="Meiryo UI"/>
                <a:ea typeface="Meiryo UI"/>
              </a:rPr>
              <a:t>50</a:t>
            </a:r>
            <a:r>
              <a:rPr lang="ja-JP" altLang="en-US" sz="1400" dirty="0">
                <a:latin typeface="Meiryo UI"/>
                <a:ea typeface="Meiryo UI"/>
              </a:rPr>
              <a:t>万円</a:t>
            </a:r>
            <a:r>
              <a:rPr lang="en-US" altLang="ja-JP" sz="1400" dirty="0">
                <a:latin typeface="Meiryo UI"/>
                <a:ea typeface="Meiryo UI"/>
              </a:rPr>
              <a:t>)</a:t>
            </a:r>
            <a:r>
              <a:rPr lang="ja-JP" altLang="en-US" sz="1400" dirty="0">
                <a:latin typeface="Meiryo UI"/>
                <a:ea typeface="Meiryo UI"/>
              </a:rPr>
              <a:t>であるかを</a:t>
            </a:r>
            <a:endParaRPr lang="en-US" altLang="ja-JP" sz="1400" dirty="0">
              <a:latin typeface="Meiryo UI"/>
              <a:ea typeface="Meiryo UI"/>
            </a:endParaRPr>
          </a:p>
          <a:p>
            <a:r>
              <a:rPr lang="en-US" altLang="ja-JP" sz="1400" dirty="0">
                <a:latin typeface="Meiryo UI"/>
                <a:ea typeface="Meiryo UI"/>
              </a:rPr>
              <a:t>    </a:t>
            </a:r>
            <a:r>
              <a:rPr lang="ja-JP" altLang="en-US" sz="1400" dirty="0">
                <a:latin typeface="Meiryo UI"/>
                <a:ea typeface="Meiryo UI"/>
              </a:rPr>
              <a:t>チェックしてください。</a:t>
            </a:r>
            <a:endParaRPr kumimoji="1" lang="en-US" altLang="ja-JP" sz="1400" dirty="0">
              <a:latin typeface="Meiryo UI"/>
              <a:ea typeface="Meiryo UI"/>
            </a:endParaRPr>
          </a:p>
        </p:txBody>
      </p:sp>
      <p:sp>
        <p:nvSpPr>
          <p:cNvPr id="7" name="正方形/長方形 6">
            <a:extLst>
              <a:ext uri="{FF2B5EF4-FFF2-40B4-BE49-F238E27FC236}">
                <a16:creationId xmlns:a16="http://schemas.microsoft.com/office/drawing/2014/main" id="{E8F401AE-8624-21E3-C995-59E47E22623D}"/>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C0D3D056-C35A-68C3-EAFC-98016E58ADC2}"/>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経費明細表・資金調達方法画面の続きです。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経費明細表及び資金調達方法を入力してください。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3C724AF1-255B-9836-D006-FC82E97C1D65}"/>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5" name="図 14" descr="図形&#10;&#10;低い精度で自動的に生成された説明">
            <a:extLst>
              <a:ext uri="{FF2B5EF4-FFF2-40B4-BE49-F238E27FC236}">
                <a16:creationId xmlns:a16="http://schemas.microsoft.com/office/drawing/2014/main" id="{449D2041-55C4-5495-7DE2-DFFE78D3CA4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pic>
        <p:nvPicPr>
          <p:cNvPr id="28" name="図 27">
            <a:extLst>
              <a:ext uri="{FF2B5EF4-FFF2-40B4-BE49-F238E27FC236}">
                <a16:creationId xmlns:a16="http://schemas.microsoft.com/office/drawing/2014/main" id="{88429BD4-EA95-AA8E-4C3C-B2FFF0DE84E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26923" y="4766130"/>
            <a:ext cx="2800345" cy="1080134"/>
          </a:xfrm>
          <a:prstGeom prst="rect">
            <a:avLst/>
          </a:prstGeom>
          <a:ln>
            <a:solidFill>
              <a:schemeClr val="tx1"/>
            </a:solidFill>
          </a:ln>
        </p:spPr>
      </p:pic>
      <p:sp>
        <p:nvSpPr>
          <p:cNvPr id="24" name="角丸四角形 7">
            <a:extLst>
              <a:ext uri="{FF2B5EF4-FFF2-40B4-BE49-F238E27FC236}">
                <a16:creationId xmlns:a16="http://schemas.microsoft.com/office/drawing/2014/main" id="{B05790B7-5135-D44A-8F66-1C889675780A}"/>
              </a:ext>
            </a:extLst>
          </p:cNvPr>
          <p:cNvSpPr/>
          <p:nvPr/>
        </p:nvSpPr>
        <p:spPr>
          <a:xfrm>
            <a:off x="8237535" y="4949227"/>
            <a:ext cx="1557195" cy="139510"/>
          </a:xfrm>
          <a:prstGeom prst="roundRect">
            <a:avLst>
              <a:gd name="adj" fmla="val 9830"/>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9" name="角丸四角形 7">
            <a:extLst>
              <a:ext uri="{FF2B5EF4-FFF2-40B4-BE49-F238E27FC236}">
                <a16:creationId xmlns:a16="http://schemas.microsoft.com/office/drawing/2014/main" id="{0ACB27D2-55D0-DB64-C242-2D1C97997786}"/>
              </a:ext>
            </a:extLst>
          </p:cNvPr>
          <p:cNvSpPr/>
          <p:nvPr/>
        </p:nvSpPr>
        <p:spPr>
          <a:xfrm>
            <a:off x="10029662" y="5529394"/>
            <a:ext cx="600815" cy="316870"/>
          </a:xfrm>
          <a:prstGeom prst="roundRect">
            <a:avLst>
              <a:gd name="adj" fmla="val 9830"/>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9" name="矢印: 上向き折線 38">
            <a:extLst>
              <a:ext uri="{FF2B5EF4-FFF2-40B4-BE49-F238E27FC236}">
                <a16:creationId xmlns:a16="http://schemas.microsoft.com/office/drawing/2014/main" id="{47DCD259-8511-8EF5-7763-D403F5D6A5D3}"/>
              </a:ext>
            </a:extLst>
          </p:cNvPr>
          <p:cNvSpPr/>
          <p:nvPr/>
        </p:nvSpPr>
        <p:spPr>
          <a:xfrm rot="5400000">
            <a:off x="7009223" y="4674538"/>
            <a:ext cx="662607" cy="694295"/>
          </a:xfrm>
          <a:prstGeom prst="bentUpArrow">
            <a:avLst>
              <a:gd name="adj1" fmla="val 4166"/>
              <a:gd name="adj2" fmla="val 11458"/>
              <a:gd name="adj3" fmla="val 2083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41" name="テキスト ボックス 40">
            <a:extLst>
              <a:ext uri="{FF2B5EF4-FFF2-40B4-BE49-F238E27FC236}">
                <a16:creationId xmlns:a16="http://schemas.microsoft.com/office/drawing/2014/main" id="{3A10B08C-DAAD-4C90-0119-3FA2ED89B49B}"/>
              </a:ext>
            </a:extLst>
          </p:cNvPr>
          <p:cNvSpPr txBox="1"/>
          <p:nvPr/>
        </p:nvSpPr>
        <p:spPr>
          <a:xfrm>
            <a:off x="7243910" y="4698508"/>
            <a:ext cx="887530" cy="307777"/>
          </a:xfrm>
          <a:prstGeom prst="rect">
            <a:avLst/>
          </a:prstGeom>
          <a:noFill/>
        </p:spPr>
        <p:txBody>
          <a:bodyPr wrap="square" rtlCol="0">
            <a:spAutoFit/>
          </a:bodyPr>
          <a:lstStyle/>
          <a:p>
            <a:pPr algn="ctr"/>
            <a:r>
              <a:rPr kumimoji="1" lang="ja-JP" altLang="en-US" sz="1400" dirty="0">
                <a:latin typeface="Meiryo UI"/>
                <a:ea typeface="Meiryo UI"/>
              </a:rPr>
              <a:t>（例）</a:t>
            </a:r>
            <a:endParaRPr kumimoji="1" lang="ja-JP" altLang="en-US" sz="1400" dirty="0"/>
          </a:p>
        </p:txBody>
      </p:sp>
      <p:sp>
        <p:nvSpPr>
          <p:cNvPr id="25" name="テキスト ボックス 24">
            <a:extLst>
              <a:ext uri="{FF2B5EF4-FFF2-40B4-BE49-F238E27FC236}">
                <a16:creationId xmlns:a16="http://schemas.microsoft.com/office/drawing/2014/main" id="{80C9C147-4657-6077-25FD-AD7314F6FBBC}"/>
              </a:ext>
            </a:extLst>
          </p:cNvPr>
          <p:cNvSpPr txBox="1"/>
          <p:nvPr/>
        </p:nvSpPr>
        <p:spPr>
          <a:xfrm>
            <a:off x="5521583" y="4983657"/>
            <a:ext cx="381660" cy="369332"/>
          </a:xfrm>
          <a:prstGeom prst="rect">
            <a:avLst/>
          </a:prstGeom>
          <a:noFill/>
        </p:spPr>
        <p:txBody>
          <a:bodyPr wrap="square" rtlCol="0">
            <a:spAutoFit/>
          </a:bodyPr>
          <a:lstStyle/>
          <a:p>
            <a:r>
              <a:rPr kumimoji="1" lang="ja-JP" altLang="en-US" dirty="0">
                <a:solidFill>
                  <a:srgbClr val="FF0000"/>
                </a:solidFill>
                <a:latin typeface="Meiryo UI"/>
                <a:ea typeface="Meiryo UI"/>
              </a:rPr>
              <a:t>①</a:t>
            </a:r>
            <a:endParaRPr kumimoji="1" lang="ja-JP" altLang="en-US" dirty="0"/>
          </a:p>
        </p:txBody>
      </p:sp>
      <p:sp>
        <p:nvSpPr>
          <p:cNvPr id="30" name="右中かっこ 20">
            <a:extLst>
              <a:ext uri="{FF2B5EF4-FFF2-40B4-BE49-F238E27FC236}">
                <a16:creationId xmlns:a16="http://schemas.microsoft.com/office/drawing/2014/main" id="{7F150443-C379-4B0C-0769-9F171A4D0974}"/>
              </a:ext>
            </a:extLst>
          </p:cNvPr>
          <p:cNvSpPr/>
          <p:nvPr/>
        </p:nvSpPr>
        <p:spPr>
          <a:xfrm>
            <a:off x="5033469" y="4165600"/>
            <a:ext cx="417490" cy="1942911"/>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1" name="角丸四角形 7">
            <a:extLst>
              <a:ext uri="{FF2B5EF4-FFF2-40B4-BE49-F238E27FC236}">
                <a16:creationId xmlns:a16="http://schemas.microsoft.com/office/drawing/2014/main" id="{1CA434E5-6CE7-FA16-6C09-F77726C38BDC}"/>
              </a:ext>
            </a:extLst>
          </p:cNvPr>
          <p:cNvSpPr/>
          <p:nvPr/>
        </p:nvSpPr>
        <p:spPr>
          <a:xfrm>
            <a:off x="960778" y="4279900"/>
            <a:ext cx="4019163" cy="702525"/>
          </a:xfrm>
          <a:prstGeom prst="roundRect">
            <a:avLst>
              <a:gd name="adj" fmla="val 9830"/>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2" name="テキスト ボックス 4">
            <a:extLst>
              <a:ext uri="{FF2B5EF4-FFF2-40B4-BE49-F238E27FC236}">
                <a16:creationId xmlns:a16="http://schemas.microsoft.com/office/drawing/2014/main" id="{1E7FAF3F-A4CA-ED9B-B0AA-EE6B0CF945F6}"/>
              </a:ext>
            </a:extLst>
          </p:cNvPr>
          <p:cNvSpPr txBox="1"/>
          <p:nvPr/>
        </p:nvSpPr>
        <p:spPr>
          <a:xfrm>
            <a:off x="517014" y="4421244"/>
            <a:ext cx="41749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②</a:t>
            </a:r>
            <a:endParaRPr kumimoji="1" lang="ja-JP" altLang="en-US" dirty="0"/>
          </a:p>
        </p:txBody>
      </p:sp>
      <p:sp>
        <p:nvSpPr>
          <p:cNvPr id="33" name="角丸四角形 7">
            <a:extLst>
              <a:ext uri="{FF2B5EF4-FFF2-40B4-BE49-F238E27FC236}">
                <a16:creationId xmlns:a16="http://schemas.microsoft.com/office/drawing/2014/main" id="{7E0CFF16-26D8-42CA-33B4-DE19B39B8BF9}"/>
              </a:ext>
            </a:extLst>
          </p:cNvPr>
          <p:cNvSpPr/>
          <p:nvPr/>
        </p:nvSpPr>
        <p:spPr>
          <a:xfrm>
            <a:off x="3749282" y="5018982"/>
            <a:ext cx="1408637" cy="162237"/>
          </a:xfrm>
          <a:prstGeom prst="roundRect">
            <a:avLst>
              <a:gd name="adj" fmla="val 9830"/>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4" name="テキスト ボックス 4">
            <a:extLst>
              <a:ext uri="{FF2B5EF4-FFF2-40B4-BE49-F238E27FC236}">
                <a16:creationId xmlns:a16="http://schemas.microsoft.com/office/drawing/2014/main" id="{2584598B-6323-1898-5525-1B601477C3E2}"/>
              </a:ext>
            </a:extLst>
          </p:cNvPr>
          <p:cNvSpPr txBox="1"/>
          <p:nvPr/>
        </p:nvSpPr>
        <p:spPr>
          <a:xfrm>
            <a:off x="3150556" y="4926798"/>
            <a:ext cx="417490" cy="369332"/>
          </a:xfrm>
          <a:prstGeom prst="rect">
            <a:avLst/>
          </a:prstGeom>
          <a:noFill/>
        </p:spPr>
        <p:txBody>
          <a:bodyPr wrap="square" rtlCol="0">
            <a:spAutoFit/>
          </a:bodyPr>
          <a:lstStyle/>
          <a:p>
            <a:pPr algn="ctr"/>
            <a:r>
              <a:rPr lang="ja-JP" altLang="en-US" dirty="0">
                <a:solidFill>
                  <a:srgbClr val="FF0000"/>
                </a:solidFill>
                <a:latin typeface="Meiryo UI"/>
                <a:ea typeface="Meiryo UI"/>
              </a:rPr>
              <a:t>③</a:t>
            </a:r>
            <a:endParaRPr kumimoji="1" lang="ja-JP" altLang="en-US" dirty="0"/>
          </a:p>
        </p:txBody>
      </p:sp>
    </p:spTree>
    <p:extLst>
      <p:ext uri="{BB962C8B-B14F-4D97-AF65-F5344CB8AC3E}">
        <p14:creationId xmlns:p14="http://schemas.microsoft.com/office/powerpoint/2010/main" val="387312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F0F77B9-330B-591B-2A20-5B9E7097DBF2}"/>
              </a:ext>
            </a:extLst>
          </p:cNvPr>
          <p:cNvPicPr>
            <a:picLocks noChangeAspect="1"/>
          </p:cNvPicPr>
          <p:nvPr/>
        </p:nvPicPr>
        <p:blipFill>
          <a:blip r:embed="rId2"/>
          <a:stretch>
            <a:fillRect/>
          </a:stretch>
        </p:blipFill>
        <p:spPr>
          <a:xfrm>
            <a:off x="375463" y="1326166"/>
            <a:ext cx="5194567" cy="5385077"/>
          </a:xfrm>
          <a:prstGeom prst="rect">
            <a:avLst/>
          </a:prstGeom>
        </p:spPr>
      </p:pic>
      <p:sp>
        <p:nvSpPr>
          <p:cNvPr id="2" name="テキスト プレースホルダ 38">
            <a:extLst>
              <a:ext uri="{FF2B5EF4-FFF2-40B4-BE49-F238E27FC236}">
                <a16:creationId xmlns:a16="http://schemas.microsoft.com/office/drawing/2014/main" id="{06D87633-43EE-F058-8621-1C65641C89A4}"/>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経費明細表・資金</a:t>
            </a:r>
            <a:r>
              <a:rPr lang="ja-JP" altLang="en-US" sz="1400" b="1">
                <a:cs typeface="メイリオ" panose="020B0604030504040204" pitchFamily="50" charset="-128"/>
              </a:rPr>
              <a:t>調達方法</a:t>
            </a:r>
            <a:endParaRPr lang="en-US" altLang="ja-JP" sz="1400" b="1" dirty="0">
              <a:cs typeface="メイリオ" panose="020B0604030504040204" pitchFamily="50" charset="-128"/>
            </a:endParaRPr>
          </a:p>
        </p:txBody>
      </p:sp>
      <p:sp>
        <p:nvSpPr>
          <p:cNvPr id="3" name="テキスト ボックス 2">
            <a:extLst>
              <a:ext uri="{FF2B5EF4-FFF2-40B4-BE49-F238E27FC236}">
                <a16:creationId xmlns:a16="http://schemas.microsoft.com/office/drawing/2014/main" id="{A87207AC-FE71-0BBD-14EA-18023FAD52FC}"/>
              </a:ext>
            </a:extLst>
          </p:cNvPr>
          <p:cNvSpPr txBox="1"/>
          <p:nvPr/>
        </p:nvSpPr>
        <p:spPr>
          <a:xfrm>
            <a:off x="6312098" y="2771360"/>
            <a:ext cx="5879902" cy="1323439"/>
          </a:xfrm>
          <a:prstGeom prst="rect">
            <a:avLst/>
          </a:prstGeom>
          <a:noFill/>
        </p:spPr>
        <p:txBody>
          <a:bodyPr wrap="square" lIns="91440" tIns="45720" rIns="91440" bIns="45720" rtlCol="0" anchor="t">
            <a:spAutoFit/>
          </a:bodyPr>
          <a:lstStyle/>
          <a:p>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a:ea typeface="Meiryo UI"/>
              </a:rPr>
              <a:t>④</a:t>
            </a:r>
            <a:r>
              <a:rPr kumimoji="1" lang="ja-JP" altLang="en-US" sz="1400" dirty="0">
                <a:latin typeface="Meiryo UI"/>
                <a:ea typeface="Meiryo UI"/>
              </a:rPr>
              <a:t> 資金調達方法を入力してください</a:t>
            </a:r>
            <a:r>
              <a:rPr lang="ja-JP" altLang="en-US" sz="1400" dirty="0">
                <a:latin typeface="Meiryo UI"/>
                <a:ea typeface="Meiryo UI"/>
              </a:rPr>
              <a:t>。</a:t>
            </a:r>
            <a:endParaRPr kumimoji="1" lang="en-US" altLang="ja-JP" sz="1400" dirty="0">
              <a:latin typeface="Meiryo UI"/>
              <a:ea typeface="Meiryo UI"/>
            </a:endParaRPr>
          </a:p>
          <a:p>
            <a:r>
              <a:rPr lang="en-US" altLang="ja-JP" sz="1200" dirty="0">
                <a:latin typeface="Meiryo UI"/>
                <a:ea typeface="Meiryo UI"/>
              </a:rPr>
              <a:t>※</a:t>
            </a:r>
            <a:r>
              <a:rPr lang="ja-JP" altLang="en-US" sz="1200" dirty="0">
                <a:latin typeface="Meiryo UI"/>
                <a:ea typeface="Meiryo UI"/>
              </a:rPr>
              <a:t>詳しい入力方法は次頁をご参照ください。</a:t>
            </a:r>
            <a:endParaRPr lang="en-US" altLang="ja-JP" sz="1200" dirty="0">
              <a:latin typeface="Meiryo UI"/>
              <a:ea typeface="Meiryo UI"/>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⑤</a:t>
            </a:r>
            <a:r>
              <a:rPr lang="ja-JP" altLang="en-US" sz="1400" dirty="0">
                <a:latin typeface="Meiryo UI"/>
                <a:ea typeface="Meiryo UI"/>
              </a:rPr>
              <a:t> 事務所賃料</a:t>
            </a:r>
            <a:r>
              <a:rPr lang="en-US" altLang="ja-JP" sz="1400" dirty="0">
                <a:latin typeface="Meiryo UI"/>
                <a:ea typeface="Meiryo UI"/>
              </a:rPr>
              <a:t>:</a:t>
            </a:r>
            <a:r>
              <a:rPr lang="ja-JP" altLang="en-US" sz="1400" dirty="0">
                <a:latin typeface="Meiryo UI"/>
                <a:ea typeface="Meiryo UI"/>
              </a:rPr>
              <a:t>該当する項目をチェックしてください。</a:t>
            </a:r>
          </a:p>
          <a:p>
            <a:r>
              <a:rPr lang="en-US" altLang="ja-JP" sz="1200" dirty="0">
                <a:latin typeface="Meiryo UI" panose="020B0604030504040204" pitchFamily="50" charset="-128"/>
                <a:ea typeface="Meiryo UI" panose="020B0604030504040204" pitchFamily="50" charset="-128"/>
              </a:rPr>
              <a:t>※「</a:t>
            </a:r>
            <a:r>
              <a:rPr lang="en-US" altLang="ja-JP" sz="1200" dirty="0" err="1">
                <a:latin typeface="Meiryo UI" panose="020B0604030504040204" pitchFamily="50" charset="-128"/>
                <a:ea typeface="Meiryo UI" panose="020B0604030504040204" pitchFamily="50" charset="-128"/>
              </a:rPr>
              <a:t>はい」を選択した場合</a:t>
            </a:r>
            <a:r>
              <a:rPr lang="en-US" altLang="ja-JP" sz="1200" dirty="0">
                <a:latin typeface="Meiryo UI" panose="020B0604030504040204" pitchFamily="50" charset="-128"/>
                <a:ea typeface="Meiryo UI" panose="020B0604030504040204" pitchFamily="50" charset="-128"/>
              </a:rPr>
              <a:t>、</a:t>
            </a:r>
            <a:r>
              <a:rPr lang="ja-JP" sz="1200" dirty="0">
                <a:latin typeface="Meiryo UI"/>
                <a:ea typeface="Meiryo UI"/>
              </a:rPr>
              <a:t>詳しい入力方法は</a:t>
            </a:r>
            <a:r>
              <a:rPr lang="en-US" altLang="ja-JP" sz="1200" dirty="0">
                <a:latin typeface="Meiryo UI"/>
                <a:ea typeface="Meiryo UI"/>
              </a:rPr>
              <a:t>P.45</a:t>
            </a:r>
            <a:r>
              <a:rPr lang="ja-JP" sz="1200" dirty="0">
                <a:latin typeface="Meiryo UI"/>
                <a:ea typeface="Meiryo UI"/>
              </a:rPr>
              <a:t>をご参照ください。</a:t>
            </a:r>
          </a:p>
        </p:txBody>
      </p:sp>
      <p:sp>
        <p:nvSpPr>
          <p:cNvPr id="7" name="正方形/長方形 6">
            <a:extLst>
              <a:ext uri="{FF2B5EF4-FFF2-40B4-BE49-F238E27FC236}">
                <a16:creationId xmlns:a16="http://schemas.microsoft.com/office/drawing/2014/main" id="{E8F401AE-8624-21E3-C995-59E47E22623D}"/>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C0D3D056-C35A-68C3-EAFC-98016E58ADC2}"/>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経費明細表・資金調達方法画面の続きです。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経費明細表及び資金調達方法を入力してください。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3C724AF1-255B-9836-D006-FC82E97C1D65}"/>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5" name="図 14" descr="図形&#10;&#10;低い精度で自動的に生成された説明">
            <a:extLst>
              <a:ext uri="{FF2B5EF4-FFF2-40B4-BE49-F238E27FC236}">
                <a16:creationId xmlns:a16="http://schemas.microsoft.com/office/drawing/2014/main" id="{449D2041-55C4-5495-7DE2-DFFE78D3CA4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22" name="角丸四角形 7">
            <a:extLst>
              <a:ext uri="{FF2B5EF4-FFF2-40B4-BE49-F238E27FC236}">
                <a16:creationId xmlns:a16="http://schemas.microsoft.com/office/drawing/2014/main" id="{84B4CFDC-495C-E0D7-7FA8-C77893A61D66}"/>
              </a:ext>
            </a:extLst>
          </p:cNvPr>
          <p:cNvSpPr/>
          <p:nvPr/>
        </p:nvSpPr>
        <p:spPr>
          <a:xfrm>
            <a:off x="316360" y="1664443"/>
            <a:ext cx="5523653" cy="3354124"/>
          </a:xfrm>
          <a:prstGeom prst="roundRect">
            <a:avLst>
              <a:gd name="adj" fmla="val 9830"/>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4" name="テキスト ボックス 4">
            <a:extLst>
              <a:ext uri="{FF2B5EF4-FFF2-40B4-BE49-F238E27FC236}">
                <a16:creationId xmlns:a16="http://schemas.microsoft.com/office/drawing/2014/main" id="{B24AA7B7-1398-F4BB-D791-B5A664A8AF09}"/>
              </a:ext>
            </a:extLst>
          </p:cNvPr>
          <p:cNvSpPr txBox="1"/>
          <p:nvPr/>
        </p:nvSpPr>
        <p:spPr>
          <a:xfrm>
            <a:off x="-21195" y="1664443"/>
            <a:ext cx="417490" cy="369332"/>
          </a:xfrm>
          <a:prstGeom prst="rect">
            <a:avLst/>
          </a:prstGeom>
          <a:noFill/>
        </p:spPr>
        <p:txBody>
          <a:bodyPr wrap="square" rtlCol="0">
            <a:spAutoFit/>
          </a:bodyPr>
          <a:lstStyle/>
          <a:p>
            <a:pPr algn="ctr"/>
            <a:r>
              <a:rPr kumimoji="1" lang="ja-JP" altLang="en-US" dirty="0">
                <a:solidFill>
                  <a:srgbClr val="FF0000"/>
                </a:solidFill>
              </a:rPr>
              <a:t>④</a:t>
            </a:r>
          </a:p>
        </p:txBody>
      </p:sp>
      <p:sp>
        <p:nvSpPr>
          <p:cNvPr id="26" name="角丸四角形 7">
            <a:extLst>
              <a:ext uri="{FF2B5EF4-FFF2-40B4-BE49-F238E27FC236}">
                <a16:creationId xmlns:a16="http://schemas.microsoft.com/office/drawing/2014/main" id="{8851F90A-9017-8EB7-333D-DDBDBA10E891}"/>
              </a:ext>
            </a:extLst>
          </p:cNvPr>
          <p:cNvSpPr/>
          <p:nvPr/>
        </p:nvSpPr>
        <p:spPr>
          <a:xfrm>
            <a:off x="316360" y="5531834"/>
            <a:ext cx="5523653" cy="1081617"/>
          </a:xfrm>
          <a:prstGeom prst="roundRect">
            <a:avLst>
              <a:gd name="adj" fmla="val 9830"/>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8" name="テキスト ボックス 4">
            <a:extLst>
              <a:ext uri="{FF2B5EF4-FFF2-40B4-BE49-F238E27FC236}">
                <a16:creationId xmlns:a16="http://schemas.microsoft.com/office/drawing/2014/main" id="{570C0A7E-DC20-0A66-9E51-65D57358E79B}"/>
              </a:ext>
            </a:extLst>
          </p:cNvPr>
          <p:cNvSpPr txBox="1"/>
          <p:nvPr/>
        </p:nvSpPr>
        <p:spPr>
          <a:xfrm>
            <a:off x="-21195" y="5308528"/>
            <a:ext cx="417490" cy="369332"/>
          </a:xfrm>
          <a:prstGeom prst="rect">
            <a:avLst/>
          </a:prstGeom>
          <a:noFill/>
        </p:spPr>
        <p:txBody>
          <a:bodyPr wrap="square" rtlCol="0">
            <a:spAutoFit/>
          </a:bodyPr>
          <a:lstStyle/>
          <a:p>
            <a:pPr algn="ctr"/>
            <a:r>
              <a:rPr lang="ja-JP" altLang="en-US" dirty="0">
                <a:solidFill>
                  <a:srgbClr val="FF0000"/>
                </a:solidFill>
                <a:latin typeface="Meiryo UI"/>
                <a:ea typeface="Meiryo UI"/>
              </a:rPr>
              <a:t>⑤</a:t>
            </a:r>
            <a:endParaRPr kumimoji="1" lang="ja-JP" altLang="en-US" dirty="0"/>
          </a:p>
        </p:txBody>
      </p:sp>
    </p:spTree>
    <p:extLst>
      <p:ext uri="{BB962C8B-B14F-4D97-AF65-F5344CB8AC3E}">
        <p14:creationId xmlns:p14="http://schemas.microsoft.com/office/powerpoint/2010/main" val="813855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E7C21F6B-1C04-C8D2-1F5D-93842152C1F5}"/>
              </a:ext>
            </a:extLst>
          </p:cNvPr>
          <p:cNvPicPr>
            <a:picLocks noChangeAspect="1"/>
          </p:cNvPicPr>
          <p:nvPr/>
        </p:nvPicPr>
        <p:blipFill>
          <a:blip r:embed="rId3"/>
          <a:stretch>
            <a:fillRect/>
          </a:stretch>
        </p:blipFill>
        <p:spPr>
          <a:xfrm>
            <a:off x="641281" y="1326166"/>
            <a:ext cx="5194567" cy="5385077"/>
          </a:xfrm>
          <a:prstGeom prst="rect">
            <a:avLst/>
          </a:prstGeom>
        </p:spPr>
      </p:pic>
      <p:sp>
        <p:nvSpPr>
          <p:cNvPr id="3" name="テキスト プレースホルダ 38">
            <a:extLst>
              <a:ext uri="{FF2B5EF4-FFF2-40B4-BE49-F238E27FC236}">
                <a16:creationId xmlns:a16="http://schemas.microsoft.com/office/drawing/2014/main" id="{52C99E61-B959-B381-7243-A9FAF1B8D13E}"/>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a:cs typeface="メイリオ" panose="020B0604030504040204" pitchFamily="50" charset="-128"/>
              </a:rPr>
              <a:t>経費明細表</a:t>
            </a:r>
            <a:r>
              <a:rPr lang="ja-JP" altLang="en-US" sz="1400" b="1" dirty="0">
                <a:cs typeface="メイリオ" panose="020B0604030504040204" pitchFamily="50" charset="-128"/>
              </a:rPr>
              <a:t>・</a:t>
            </a:r>
            <a:r>
              <a:rPr lang="ja-JP" altLang="en-US" sz="1400" b="1">
                <a:cs typeface="メイリオ" panose="020B0604030504040204" pitchFamily="50" charset="-128"/>
              </a:rPr>
              <a:t>資金調達方法</a:t>
            </a:r>
            <a:r>
              <a:rPr lang="en-US" altLang="ja-JP" sz="1400" b="1" dirty="0">
                <a:cs typeface="メイリオ" panose="020B0604030504040204" pitchFamily="50" charset="-128"/>
              </a:rPr>
              <a:t>(</a:t>
            </a:r>
            <a:r>
              <a:rPr lang="ja-JP" altLang="en-US" sz="1400" b="1" dirty="0">
                <a:cs typeface="メイリオ" panose="020B0604030504040204" pitchFamily="50" charset="-128"/>
              </a:rPr>
              <a:t>資金調達方法の自動計算</a:t>
            </a:r>
            <a:r>
              <a:rPr lang="en-US" altLang="ja-JP" sz="1400" b="1" dirty="0">
                <a:cs typeface="メイリオ" panose="020B0604030504040204" pitchFamily="50" charset="-128"/>
              </a:rPr>
              <a:t>)</a:t>
            </a:r>
          </a:p>
        </p:txBody>
      </p:sp>
      <p:sp>
        <p:nvSpPr>
          <p:cNvPr id="13" name="角丸四角形 7">
            <a:extLst>
              <a:ext uri="{FF2B5EF4-FFF2-40B4-BE49-F238E27FC236}">
                <a16:creationId xmlns:a16="http://schemas.microsoft.com/office/drawing/2014/main" id="{586E1DAA-64B9-E9A7-AC69-81F3A6CB4BB1}"/>
              </a:ext>
            </a:extLst>
          </p:cNvPr>
          <p:cNvSpPr/>
          <p:nvPr/>
        </p:nvSpPr>
        <p:spPr>
          <a:xfrm>
            <a:off x="641280" y="2396922"/>
            <a:ext cx="5194567" cy="1409535"/>
          </a:xfrm>
          <a:prstGeom prst="roundRect">
            <a:avLst>
              <a:gd name="adj" fmla="val 9635"/>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E572D09B-D1BC-B73F-0EC4-7FC1CD36698C}"/>
              </a:ext>
            </a:extLst>
          </p:cNvPr>
          <p:cNvSpPr txBox="1"/>
          <p:nvPr/>
        </p:nvSpPr>
        <p:spPr>
          <a:xfrm>
            <a:off x="20599" y="3349455"/>
            <a:ext cx="417490" cy="369332"/>
          </a:xfrm>
          <a:prstGeom prst="rect">
            <a:avLst/>
          </a:prstGeom>
          <a:noFill/>
        </p:spPr>
        <p:txBody>
          <a:bodyPr wrap="square" rtlCol="0">
            <a:spAutoFit/>
          </a:bodyPr>
          <a:lstStyle/>
          <a:p>
            <a:r>
              <a:rPr lang="ja-JP" altLang="en-US" sz="1800" dirty="0">
                <a:solidFill>
                  <a:srgbClr val="FF0000"/>
                </a:solidFill>
                <a:latin typeface="Meiryo UI"/>
                <a:ea typeface="Meiryo UI"/>
              </a:rPr>
              <a:t>①</a:t>
            </a:r>
            <a:endParaRPr kumimoji="1" lang="ja-JP" altLang="en-US" dirty="0"/>
          </a:p>
        </p:txBody>
      </p:sp>
      <p:sp>
        <p:nvSpPr>
          <p:cNvPr id="21" name="テキスト ボックス 20">
            <a:extLst>
              <a:ext uri="{FF2B5EF4-FFF2-40B4-BE49-F238E27FC236}">
                <a16:creationId xmlns:a16="http://schemas.microsoft.com/office/drawing/2014/main" id="{4C3EBE64-9642-5DF3-2C5B-D91159E6D918}"/>
              </a:ext>
            </a:extLst>
          </p:cNvPr>
          <p:cNvSpPr txBox="1"/>
          <p:nvPr/>
        </p:nvSpPr>
        <p:spPr>
          <a:xfrm>
            <a:off x="201614" y="4671320"/>
            <a:ext cx="417490" cy="369332"/>
          </a:xfrm>
          <a:prstGeom prst="rect">
            <a:avLst/>
          </a:prstGeom>
          <a:noFill/>
        </p:spPr>
        <p:txBody>
          <a:bodyPr wrap="square" rtlCol="0">
            <a:spAutoFit/>
          </a:bodyPr>
          <a:lstStyle/>
          <a:p>
            <a:r>
              <a:rPr kumimoji="1" lang="ja-JP" altLang="en-US" dirty="0">
                <a:solidFill>
                  <a:srgbClr val="FF0000"/>
                </a:solidFill>
                <a:latin typeface="Meiryo UI"/>
                <a:ea typeface="Meiryo UI"/>
              </a:rPr>
              <a:t>③</a:t>
            </a:r>
            <a:endParaRPr kumimoji="1" lang="ja-JP" altLang="en-US" dirty="0"/>
          </a:p>
        </p:txBody>
      </p:sp>
      <p:sp>
        <p:nvSpPr>
          <p:cNvPr id="4" name="テキスト ボックス 3">
            <a:extLst>
              <a:ext uri="{FF2B5EF4-FFF2-40B4-BE49-F238E27FC236}">
                <a16:creationId xmlns:a16="http://schemas.microsoft.com/office/drawing/2014/main" id="{1F89CDB9-949D-9198-88AB-4B17B10AED56}"/>
              </a:ext>
            </a:extLst>
          </p:cNvPr>
          <p:cNvSpPr txBox="1"/>
          <p:nvPr/>
        </p:nvSpPr>
        <p:spPr>
          <a:xfrm>
            <a:off x="6308688" y="2137811"/>
            <a:ext cx="5730219" cy="2569934"/>
          </a:xfrm>
          <a:prstGeom prst="rect">
            <a:avLst/>
          </a:prstGeom>
          <a:noFill/>
        </p:spPr>
        <p:txBody>
          <a:bodyPr wrap="square" rtlCol="0">
            <a:spAutoFit/>
          </a:bodyPr>
          <a:lstStyle/>
          <a:p>
            <a:r>
              <a:rPr kumimoji="1" lang="ja-JP" altLang="en-US" sz="1400" dirty="0">
                <a:solidFill>
                  <a:srgbClr val="FF0000"/>
                </a:solidFill>
                <a:latin typeface="Meiryo UI" panose="020B0604030504040204" pitchFamily="50" charset="-128"/>
                <a:ea typeface="Meiryo UI" panose="020B0604030504040204" pitchFamily="50" charset="-128"/>
              </a:rPr>
              <a:t>① </a:t>
            </a:r>
            <a:r>
              <a:rPr kumimoji="1" lang="ja-JP" altLang="en-US" sz="1400" dirty="0">
                <a:latin typeface="Meiryo UI" panose="020B0604030504040204" pitchFamily="50" charset="-128"/>
                <a:ea typeface="Meiryo UI" panose="020B0604030504040204" pitchFamily="50" charset="-128"/>
              </a:rPr>
              <a:t>補助対象経費の資金調達方法について、当てはまる項目に金額</a:t>
            </a:r>
            <a:endParaRPr kumimoji="1"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及び資金調達先</a:t>
            </a:r>
            <a:r>
              <a:rPr lang="ja-JP" altLang="en-US" sz="1400" dirty="0">
                <a:latin typeface="Meiryo UI" panose="020B0604030504040204" pitchFamily="50" charset="-128"/>
                <a:ea typeface="Meiryo UI" panose="020B0604030504040204" pitchFamily="50" charset="-128"/>
              </a:rPr>
              <a:t>を入力してください。</a:t>
            </a:r>
            <a:endParaRPr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「自己資金」の項目については、資金調達先の入力は不要です。</a:t>
            </a:r>
            <a:endParaRPr kumimoji="1" lang="en-US" altLang="ja-JP" sz="11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補助金相当額の手当方法について、当てはまる項目に金額及び</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資金調達先を入力してください。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補助事業が終了してからの精算となりますので、その間の資金調達方法について、入力してください。</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「自己資金」の項目については、資金調達先の入力は不要です。</a:t>
            </a:r>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経費明細表「（６）補助金交付申請額合計」と一致させてください。</a:t>
            </a:r>
            <a:endParaRPr lang="en-US" altLang="ja-JP" sz="105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panose="020B0604030504040204" pitchFamily="50" charset="-128"/>
                <a:ea typeface="Meiryo UI" panose="020B0604030504040204" pitchFamily="50" charset="-128"/>
              </a:rPr>
              <a:t>合計金額が表示されますので、ご確認ください。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経費明細表「（５）補助対象経費合計」と一致させてください。</a:t>
            </a:r>
            <a:endParaRPr lang="en-US" altLang="ja-JP" sz="1100" dirty="0">
              <a:latin typeface="Meiryo UI" panose="020B0604030504040204" pitchFamily="50" charset="-128"/>
              <a:ea typeface="Meiryo UI" panose="020B0604030504040204" pitchFamily="50" charset="-128"/>
            </a:endParaRPr>
          </a:p>
        </p:txBody>
      </p:sp>
      <p:sp>
        <p:nvSpPr>
          <p:cNvPr id="26" name="角丸四角形 7">
            <a:extLst>
              <a:ext uri="{FF2B5EF4-FFF2-40B4-BE49-F238E27FC236}">
                <a16:creationId xmlns:a16="http://schemas.microsoft.com/office/drawing/2014/main" id="{AFF72382-1AFB-E948-A1DB-D68A7EF8E0E3}"/>
              </a:ext>
            </a:extLst>
          </p:cNvPr>
          <p:cNvSpPr/>
          <p:nvPr/>
        </p:nvSpPr>
        <p:spPr>
          <a:xfrm>
            <a:off x="641280" y="4707745"/>
            <a:ext cx="3179440" cy="247027"/>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DA76326A-12A6-A9DB-5AF3-4B468867F577}"/>
              </a:ext>
            </a:extLst>
          </p:cNvPr>
          <p:cNvSpPr txBox="1"/>
          <p:nvPr/>
        </p:nvSpPr>
        <p:spPr>
          <a:xfrm>
            <a:off x="610887" y="2951274"/>
            <a:ext cx="417490"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sp>
        <p:nvSpPr>
          <p:cNvPr id="6" name="正方形/長方形 5">
            <a:extLst>
              <a:ext uri="{FF2B5EF4-FFF2-40B4-BE49-F238E27FC236}">
                <a16:creationId xmlns:a16="http://schemas.microsoft.com/office/drawing/2014/main" id="{6ED13ED3-DF04-ED5E-EAAC-66FBE641442C}"/>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1B9767E6-AC1F-D3DE-6174-F0C77A362E93}"/>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経費明細表・賃金調達方法画面の続きです。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資金調達方法を入力してください。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D313FBDE-9444-890D-07F9-DA36487CA8DC}"/>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1" name="図 10" descr="図形&#10;&#10;低い精度で自動的に生成された説明">
            <a:extLst>
              <a:ext uri="{FF2B5EF4-FFF2-40B4-BE49-F238E27FC236}">
                <a16:creationId xmlns:a16="http://schemas.microsoft.com/office/drawing/2014/main" id="{92892652-6BB8-4FAA-F380-CBB3099968D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8" name="左中かっこ 17">
            <a:extLst>
              <a:ext uri="{FF2B5EF4-FFF2-40B4-BE49-F238E27FC236}">
                <a16:creationId xmlns:a16="http://schemas.microsoft.com/office/drawing/2014/main" id="{7DD84C3F-12A8-52E9-937C-6900B706818C}"/>
              </a:ext>
            </a:extLst>
          </p:cNvPr>
          <p:cNvSpPr/>
          <p:nvPr/>
        </p:nvSpPr>
        <p:spPr>
          <a:xfrm>
            <a:off x="345964" y="2396922"/>
            <a:ext cx="306293" cy="2274398"/>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4191379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9CC5F70B-7738-78D5-8AF9-304CC133C16D}"/>
              </a:ext>
            </a:extLst>
          </p:cNvPr>
          <p:cNvPicPr>
            <a:picLocks noChangeAspect="1"/>
          </p:cNvPicPr>
          <p:nvPr/>
        </p:nvPicPr>
        <p:blipFill>
          <a:blip r:embed="rId3"/>
          <a:stretch>
            <a:fillRect/>
          </a:stretch>
        </p:blipFill>
        <p:spPr>
          <a:xfrm>
            <a:off x="399954" y="5093596"/>
            <a:ext cx="5179211" cy="1341798"/>
          </a:xfrm>
          <a:prstGeom prst="rect">
            <a:avLst/>
          </a:prstGeom>
        </p:spPr>
      </p:pic>
      <p:sp>
        <p:nvSpPr>
          <p:cNvPr id="3" name="テキスト プレースホルダ 38">
            <a:extLst>
              <a:ext uri="{FF2B5EF4-FFF2-40B4-BE49-F238E27FC236}">
                <a16:creationId xmlns:a16="http://schemas.microsoft.com/office/drawing/2014/main" id="{52C99E61-B959-B381-7243-A9FAF1B8D13E}"/>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a:cs typeface="メイリオ" panose="020B0604030504040204" pitchFamily="50" charset="-128"/>
              </a:rPr>
              <a:t>経費明細表</a:t>
            </a:r>
            <a:r>
              <a:rPr lang="ja-JP" altLang="en-US" sz="1400" b="1" dirty="0">
                <a:cs typeface="メイリオ" panose="020B0604030504040204" pitchFamily="50" charset="-128"/>
              </a:rPr>
              <a:t>・</a:t>
            </a:r>
            <a:r>
              <a:rPr lang="ja-JP" altLang="en-US" sz="1400" b="1">
                <a:cs typeface="メイリオ" panose="020B0604030504040204" pitchFamily="50" charset="-128"/>
              </a:rPr>
              <a:t>資金調達方法</a:t>
            </a:r>
            <a:r>
              <a:rPr lang="en-US" altLang="ja-JP" sz="1400" b="1" dirty="0">
                <a:cs typeface="メイリオ" panose="020B0604030504040204" pitchFamily="50" charset="-128"/>
              </a:rPr>
              <a:t>(</a:t>
            </a:r>
            <a:r>
              <a:rPr lang="ja-JP" altLang="en-US" sz="1400" b="1" dirty="0">
                <a:cs typeface="メイリオ" panose="020B0604030504040204" pitchFamily="50" charset="-128"/>
              </a:rPr>
              <a:t>資金調達方法の自動計算</a:t>
            </a:r>
            <a:r>
              <a:rPr lang="en-US" altLang="ja-JP" sz="1400" b="1" dirty="0">
                <a:cs typeface="メイリオ" panose="020B0604030504040204" pitchFamily="50" charset="-128"/>
              </a:rPr>
              <a:t>)</a:t>
            </a:r>
          </a:p>
        </p:txBody>
      </p:sp>
      <p:sp>
        <p:nvSpPr>
          <p:cNvPr id="4" name="テキスト ボックス 3">
            <a:extLst>
              <a:ext uri="{FF2B5EF4-FFF2-40B4-BE49-F238E27FC236}">
                <a16:creationId xmlns:a16="http://schemas.microsoft.com/office/drawing/2014/main" id="{1F89CDB9-949D-9198-88AB-4B17B10AED56}"/>
              </a:ext>
            </a:extLst>
          </p:cNvPr>
          <p:cNvSpPr txBox="1"/>
          <p:nvPr/>
        </p:nvSpPr>
        <p:spPr>
          <a:xfrm>
            <a:off x="6308688" y="2137811"/>
            <a:ext cx="5730219" cy="2554545"/>
          </a:xfrm>
          <a:prstGeom prst="rect">
            <a:avLst/>
          </a:prstGeom>
          <a:noFill/>
        </p:spPr>
        <p:txBody>
          <a:bodyPr wrap="square" lIns="91440" tIns="45720" rIns="91440" bIns="45720" rtlCol="0" anchor="t">
            <a:spAutoFit/>
          </a:bodyPr>
          <a:lstStyle/>
          <a:p>
            <a:r>
              <a:rPr kumimoji="1" lang="ja-JP" altLang="en-US" sz="1400" dirty="0">
                <a:solidFill>
                  <a:srgbClr val="FF0000"/>
                </a:solidFill>
                <a:latin typeface="Meiryo UI"/>
                <a:ea typeface="Meiryo UI"/>
              </a:rPr>
              <a:t>①</a:t>
            </a:r>
            <a:r>
              <a:rPr lang="ja-JP" altLang="en-US" sz="1400" dirty="0">
                <a:solidFill>
                  <a:srgbClr val="FF0000"/>
                </a:solidFill>
                <a:latin typeface="Meiryo UI"/>
                <a:ea typeface="Meiryo UI"/>
              </a:rPr>
              <a:t> </a:t>
            </a:r>
            <a:r>
              <a:rPr lang="ja-JP" altLang="en-US" sz="1400" dirty="0">
                <a:latin typeface="Meiryo UI"/>
                <a:ea typeface="Meiryo UI"/>
              </a:rPr>
              <a:t>補助対象経費に事務所賃料が含まれているか選択してください。</a:t>
            </a:r>
            <a:endParaRPr lang="en-US" altLang="ja-JP" sz="1400" dirty="0">
              <a:latin typeface="Meiryo UI"/>
              <a:ea typeface="Meiryo UI"/>
            </a:endParaRPr>
          </a:p>
          <a:p>
            <a:r>
              <a:rPr lang="en-US" altLang="ja-JP" sz="1200" b="0" i="0" dirty="0">
                <a:solidFill>
                  <a:srgbClr val="000000"/>
                </a:solidFill>
                <a:effectLst/>
                <a:latin typeface="Meiryo UI" panose="020B0604030504040204" pitchFamily="50" charset="-128"/>
                <a:ea typeface="Meiryo UI" panose="020B0604030504040204" pitchFamily="50" charset="-128"/>
              </a:rPr>
              <a:t>※</a:t>
            </a:r>
            <a:r>
              <a:rPr lang="ja-JP" altLang="en-US" sz="1200" b="0" i="0" dirty="0">
                <a:solidFill>
                  <a:srgbClr val="000000"/>
                </a:solidFill>
                <a:effectLst/>
                <a:latin typeface="Meiryo UI" panose="020B0604030504040204" pitchFamily="50" charset="-128"/>
                <a:ea typeface="Meiryo UI" panose="020B0604030504040204" pitchFamily="50" charset="-128"/>
              </a:rPr>
              <a:t>事業所等に係る家賃は補助対象となりません。ただし、既存の事務所賃料ではなく、新たな販路開拓の取組みの一環として新たに事務所を貸借する場合は、対象となる場合があります。</a:t>
            </a:r>
            <a:endParaRPr lang="en-US" altLang="ja-JP" sz="1200" b="0" i="0" dirty="0">
              <a:solidFill>
                <a:srgbClr val="000000"/>
              </a:solidFill>
              <a:effectLst/>
              <a:latin typeface="Meiryo UI" panose="020B0604030504040204" pitchFamily="50" charset="-128"/>
              <a:ea typeface="Meiryo UI" panose="020B0604030504040204" pitchFamily="50" charset="-128"/>
            </a:endParaRPr>
          </a:p>
          <a:p>
            <a:endParaRPr lang="en-US" altLang="ja-JP" sz="1200" dirty="0">
              <a:solidFill>
                <a:srgbClr val="212529"/>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a:t>
            </a:r>
            <a:r>
              <a:rPr lang="ja-JP" altLang="en-US" sz="1400" dirty="0">
                <a:solidFill>
                  <a:srgbClr val="212529"/>
                </a:solidFill>
                <a:latin typeface="Meiryo UI" panose="020B0604030504040204" pitchFamily="50" charset="-128"/>
                <a:ea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rPr>
              <a:t>補助対象となる事務所賃料の「金額」と事務所の「床面積」が確認できる書類の写しを添付してください。</a:t>
            </a:r>
            <a:endParaRPr lang="en-US" altLang="ja-JP" sz="1400" dirty="0">
              <a:solidFill>
                <a:srgbClr val="000000"/>
              </a:solidFill>
              <a:latin typeface="Meiryo UI" panose="020B0604030504040204" pitchFamily="50" charset="-128"/>
              <a:ea typeface="Meiryo UI" panose="020B0604030504040204" pitchFamily="50" charset="-128"/>
            </a:endParaRPr>
          </a:p>
          <a:p>
            <a:endParaRPr lang="en-US" altLang="ja-JP" sz="1400" dirty="0">
              <a:solidFill>
                <a:srgbClr val="212529"/>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a:ea typeface="Meiryo UI"/>
              </a:rPr>
              <a:t>総床面積</a:t>
            </a:r>
            <a:r>
              <a:rPr lang="en-US" altLang="ja-JP" sz="1400" dirty="0">
                <a:latin typeface="Meiryo UI"/>
                <a:ea typeface="Meiryo UI"/>
              </a:rPr>
              <a:t>:</a:t>
            </a:r>
            <a:r>
              <a:rPr lang="ja-JP" altLang="en-US" sz="1400" dirty="0">
                <a:latin typeface="Meiryo UI"/>
                <a:ea typeface="Meiryo UI"/>
              </a:rPr>
              <a:t>該当する項目をチェックしてください。</a:t>
            </a:r>
            <a:endParaRPr lang="en-US" altLang="ja-JP" sz="1400" dirty="0">
              <a:solidFill>
                <a:srgbClr val="212529"/>
              </a:solidFill>
              <a:latin typeface="Meiryo UI" panose="020B0604030504040204" pitchFamily="50" charset="-128"/>
              <a:ea typeface="Meiryo UI" panose="020B0604030504040204" pitchFamily="50" charset="-128"/>
            </a:endParaRPr>
          </a:p>
          <a:p>
            <a:endParaRPr lang="en-US" altLang="ja-JP" sz="1400" dirty="0">
              <a:solidFill>
                <a:srgbClr val="212529"/>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④</a:t>
            </a:r>
            <a:r>
              <a:rPr lang="ja-JP" altLang="en-US" sz="1400" dirty="0">
                <a:solidFill>
                  <a:srgbClr val="212529"/>
                </a:solidFill>
                <a:latin typeface="Meiryo UI"/>
                <a:ea typeface="Meiryo UI"/>
              </a:rPr>
              <a:t> </a:t>
            </a:r>
            <a:r>
              <a:rPr lang="ja-JP" altLang="en-US" sz="1400" dirty="0">
                <a:solidFill>
                  <a:srgbClr val="FF0000"/>
                </a:solidFill>
                <a:latin typeface="Meiryo UI"/>
                <a:ea typeface="Meiryo UI"/>
              </a:rPr>
              <a:t>③</a:t>
            </a:r>
            <a:r>
              <a:rPr lang="ja-JP" altLang="en-US" sz="1400" dirty="0">
                <a:solidFill>
                  <a:srgbClr val="000000"/>
                </a:solidFill>
                <a:latin typeface="Meiryo UI"/>
                <a:ea typeface="Meiryo UI"/>
              </a:rPr>
              <a:t>で「はい」を選んだ場合、補助対象となる部分を説明した文書（任意様式）を添付してください。</a:t>
            </a:r>
            <a:endParaRPr lang="en-US" altLang="ja-JP" sz="1400" dirty="0">
              <a:solidFill>
                <a:srgbClr val="000000"/>
              </a:solidFill>
              <a:latin typeface="Meiryo UI"/>
              <a:ea typeface="Meiryo UI"/>
            </a:endParaRPr>
          </a:p>
        </p:txBody>
      </p:sp>
      <p:sp>
        <p:nvSpPr>
          <p:cNvPr id="6" name="正方形/長方形 5">
            <a:extLst>
              <a:ext uri="{FF2B5EF4-FFF2-40B4-BE49-F238E27FC236}">
                <a16:creationId xmlns:a16="http://schemas.microsoft.com/office/drawing/2014/main" id="{6ED13ED3-DF04-ED5E-EAAC-66FBE641442C}"/>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1B9767E6-AC1F-D3DE-6174-F0C77A362E93}"/>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経費明細表・賃金調達方法画面の続きです。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資金調達方法を入力してください。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D313FBDE-9444-890D-07F9-DA36487CA8DC}"/>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1" name="図 10" descr="図形&#10;&#10;低い精度で自動的に生成された説明">
            <a:extLst>
              <a:ext uri="{FF2B5EF4-FFF2-40B4-BE49-F238E27FC236}">
                <a16:creationId xmlns:a16="http://schemas.microsoft.com/office/drawing/2014/main" id="{92892652-6BB8-4FAA-F380-CBB3099968D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pic>
        <p:nvPicPr>
          <p:cNvPr id="7" name="図 6">
            <a:extLst>
              <a:ext uri="{FF2B5EF4-FFF2-40B4-BE49-F238E27FC236}">
                <a16:creationId xmlns:a16="http://schemas.microsoft.com/office/drawing/2014/main" id="{BE3B03F8-44A1-FBB0-96B5-E1D8A415997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9954" y="1605984"/>
            <a:ext cx="5500222" cy="2575248"/>
          </a:xfrm>
          <a:prstGeom prst="rect">
            <a:avLst/>
          </a:prstGeom>
        </p:spPr>
      </p:pic>
      <p:sp>
        <p:nvSpPr>
          <p:cNvPr id="12" name="テキスト ボックス 11">
            <a:extLst>
              <a:ext uri="{FF2B5EF4-FFF2-40B4-BE49-F238E27FC236}">
                <a16:creationId xmlns:a16="http://schemas.microsoft.com/office/drawing/2014/main" id="{53331795-74A9-E64C-0FF3-368310BA0C21}"/>
              </a:ext>
            </a:extLst>
          </p:cNvPr>
          <p:cNvSpPr txBox="1"/>
          <p:nvPr/>
        </p:nvSpPr>
        <p:spPr>
          <a:xfrm>
            <a:off x="37414" y="1810252"/>
            <a:ext cx="417490" cy="369332"/>
          </a:xfrm>
          <a:prstGeom prst="rect">
            <a:avLst/>
          </a:prstGeom>
          <a:noFill/>
        </p:spPr>
        <p:txBody>
          <a:bodyPr wrap="square" rtlCol="0">
            <a:spAutoFit/>
          </a:bodyPr>
          <a:lstStyle/>
          <a:p>
            <a:r>
              <a:rPr kumimoji="1" lang="ja-JP" altLang="en-US" dirty="0">
                <a:solidFill>
                  <a:srgbClr val="FF0000"/>
                </a:solidFill>
              </a:rPr>
              <a:t>①</a:t>
            </a:r>
          </a:p>
        </p:txBody>
      </p:sp>
      <p:sp>
        <p:nvSpPr>
          <p:cNvPr id="14" name="角丸四角形 7">
            <a:extLst>
              <a:ext uri="{FF2B5EF4-FFF2-40B4-BE49-F238E27FC236}">
                <a16:creationId xmlns:a16="http://schemas.microsoft.com/office/drawing/2014/main" id="{5BE6E397-C4BF-2161-DDEA-7B49B2D5625C}"/>
              </a:ext>
            </a:extLst>
          </p:cNvPr>
          <p:cNvSpPr/>
          <p:nvPr/>
        </p:nvSpPr>
        <p:spPr>
          <a:xfrm>
            <a:off x="399954" y="1765091"/>
            <a:ext cx="5232495" cy="73025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7D00F877-03B0-9F5D-F6D9-FB1DCEF4D791}"/>
              </a:ext>
            </a:extLst>
          </p:cNvPr>
          <p:cNvSpPr txBox="1"/>
          <p:nvPr/>
        </p:nvSpPr>
        <p:spPr>
          <a:xfrm>
            <a:off x="37414" y="2617408"/>
            <a:ext cx="417490" cy="369332"/>
          </a:xfrm>
          <a:prstGeom prst="rect">
            <a:avLst/>
          </a:prstGeom>
          <a:noFill/>
        </p:spPr>
        <p:txBody>
          <a:bodyPr wrap="square" rtlCol="0">
            <a:spAutoFit/>
          </a:bodyPr>
          <a:lstStyle/>
          <a:p>
            <a:r>
              <a:rPr lang="ja-JP" altLang="en-US" dirty="0">
                <a:solidFill>
                  <a:srgbClr val="FF0000"/>
                </a:solidFill>
              </a:rPr>
              <a:t>②</a:t>
            </a:r>
            <a:endParaRPr kumimoji="1" lang="ja-JP" altLang="en-US" dirty="0">
              <a:solidFill>
                <a:srgbClr val="FF0000"/>
              </a:solidFill>
            </a:endParaRPr>
          </a:p>
        </p:txBody>
      </p:sp>
      <p:sp>
        <p:nvSpPr>
          <p:cNvPr id="16" name="角丸四角形 7">
            <a:extLst>
              <a:ext uri="{FF2B5EF4-FFF2-40B4-BE49-F238E27FC236}">
                <a16:creationId xmlns:a16="http://schemas.microsoft.com/office/drawing/2014/main" id="{75A82C57-2B3C-BC9B-A9CA-B27405EB7707}"/>
              </a:ext>
            </a:extLst>
          </p:cNvPr>
          <p:cNvSpPr/>
          <p:nvPr/>
        </p:nvSpPr>
        <p:spPr>
          <a:xfrm>
            <a:off x="399954" y="2572246"/>
            <a:ext cx="5232495" cy="856543"/>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8D225968-1B1E-ED5B-910D-1C92B67D803C}"/>
              </a:ext>
            </a:extLst>
          </p:cNvPr>
          <p:cNvSpPr txBox="1"/>
          <p:nvPr/>
        </p:nvSpPr>
        <p:spPr>
          <a:xfrm>
            <a:off x="37414" y="3519113"/>
            <a:ext cx="417490" cy="369332"/>
          </a:xfrm>
          <a:prstGeom prst="rect">
            <a:avLst/>
          </a:prstGeom>
          <a:noFill/>
        </p:spPr>
        <p:txBody>
          <a:bodyPr wrap="square" rtlCol="0">
            <a:spAutoFit/>
          </a:bodyPr>
          <a:lstStyle/>
          <a:p>
            <a:r>
              <a:rPr kumimoji="1" lang="ja-JP" altLang="en-US" dirty="0">
                <a:solidFill>
                  <a:srgbClr val="FF0000"/>
                </a:solidFill>
              </a:rPr>
              <a:t>③</a:t>
            </a:r>
          </a:p>
        </p:txBody>
      </p:sp>
      <p:sp>
        <p:nvSpPr>
          <p:cNvPr id="20" name="角丸四角形 7">
            <a:extLst>
              <a:ext uri="{FF2B5EF4-FFF2-40B4-BE49-F238E27FC236}">
                <a16:creationId xmlns:a16="http://schemas.microsoft.com/office/drawing/2014/main" id="{77E350CC-1D66-1839-EE27-FA011CE67CDC}"/>
              </a:ext>
            </a:extLst>
          </p:cNvPr>
          <p:cNvSpPr/>
          <p:nvPr/>
        </p:nvSpPr>
        <p:spPr>
          <a:xfrm>
            <a:off x="399954" y="3473951"/>
            <a:ext cx="5232495" cy="63428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BB88978F-8815-A0D7-9050-D2A4A305776D}"/>
              </a:ext>
            </a:extLst>
          </p:cNvPr>
          <p:cNvSpPr txBox="1"/>
          <p:nvPr/>
        </p:nvSpPr>
        <p:spPr>
          <a:xfrm>
            <a:off x="37414" y="5588501"/>
            <a:ext cx="417490" cy="369332"/>
          </a:xfrm>
          <a:prstGeom prst="rect">
            <a:avLst/>
          </a:prstGeom>
          <a:noFill/>
        </p:spPr>
        <p:txBody>
          <a:bodyPr wrap="square" rtlCol="0">
            <a:spAutoFit/>
          </a:bodyPr>
          <a:lstStyle/>
          <a:p>
            <a:r>
              <a:rPr lang="ja-JP" altLang="en-US" dirty="0">
                <a:solidFill>
                  <a:srgbClr val="FF0000"/>
                </a:solidFill>
              </a:rPr>
              <a:t>④</a:t>
            </a:r>
            <a:endParaRPr kumimoji="1" lang="ja-JP" altLang="en-US" dirty="0">
              <a:solidFill>
                <a:srgbClr val="FF0000"/>
              </a:solidFill>
            </a:endParaRPr>
          </a:p>
        </p:txBody>
      </p:sp>
      <p:sp>
        <p:nvSpPr>
          <p:cNvPr id="23" name="角丸四角形 7">
            <a:extLst>
              <a:ext uri="{FF2B5EF4-FFF2-40B4-BE49-F238E27FC236}">
                <a16:creationId xmlns:a16="http://schemas.microsoft.com/office/drawing/2014/main" id="{998E63A8-D658-BD11-40B0-C0ABECFF95EC}"/>
              </a:ext>
            </a:extLst>
          </p:cNvPr>
          <p:cNvSpPr/>
          <p:nvPr/>
        </p:nvSpPr>
        <p:spPr>
          <a:xfrm>
            <a:off x="399953" y="5715000"/>
            <a:ext cx="5232495" cy="737738"/>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cxnSp>
        <p:nvCxnSpPr>
          <p:cNvPr id="28" name="コネクタ: カギ線 27">
            <a:extLst>
              <a:ext uri="{FF2B5EF4-FFF2-40B4-BE49-F238E27FC236}">
                <a16:creationId xmlns:a16="http://schemas.microsoft.com/office/drawing/2014/main" id="{DB3232B4-2777-78E7-9F23-4CC3CBE6D301}"/>
              </a:ext>
            </a:extLst>
          </p:cNvPr>
          <p:cNvCxnSpPr>
            <a:cxnSpLocks/>
          </p:cNvCxnSpPr>
          <p:nvPr/>
        </p:nvCxnSpPr>
        <p:spPr>
          <a:xfrm>
            <a:off x="831850" y="3856695"/>
            <a:ext cx="1859497" cy="1131693"/>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18699A69-0764-C128-206A-4549FDA5C840}"/>
              </a:ext>
            </a:extLst>
          </p:cNvPr>
          <p:cNvSpPr/>
          <p:nvPr/>
        </p:nvSpPr>
        <p:spPr>
          <a:xfrm>
            <a:off x="312227" y="4988388"/>
            <a:ext cx="5407949" cy="153550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233795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CF1EA3EB-4671-8A4C-D639-16E664BB2440}"/>
              </a:ext>
            </a:extLst>
          </p:cNvPr>
          <p:cNvPicPr>
            <a:picLocks noChangeAspect="1"/>
          </p:cNvPicPr>
          <p:nvPr/>
        </p:nvPicPr>
        <p:blipFill>
          <a:blip r:embed="rId2"/>
          <a:stretch>
            <a:fillRect/>
          </a:stretch>
        </p:blipFill>
        <p:spPr>
          <a:xfrm>
            <a:off x="1356316" y="813248"/>
            <a:ext cx="3160607" cy="5803299"/>
          </a:xfrm>
          <a:prstGeom prst="rect">
            <a:avLst/>
          </a:prstGeom>
        </p:spPr>
      </p:pic>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申請する</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7FA0952F-2C14-41B1-B29A-68B91BD96BEC}"/>
              </a:ext>
            </a:extLst>
          </p:cNvPr>
          <p:cNvSpPr txBox="1"/>
          <p:nvPr/>
        </p:nvSpPr>
        <p:spPr>
          <a:xfrm>
            <a:off x="6243180" y="2521059"/>
            <a:ext cx="5565562" cy="738664"/>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endParaRPr lang="en-US" altLang="ja-JP" sz="1400" dirty="0">
              <a:solidFill>
                <a:schemeClr val="tx1"/>
              </a:solidFill>
            </a:endParaRPr>
          </a:p>
          <a:p>
            <a:pPr marL="270000" indent="-270000"/>
            <a:r>
              <a:rPr lang="ja-JP" altLang="en-US" sz="1400" dirty="0">
                <a:latin typeface="Meiryo UI"/>
                <a:ea typeface="Meiryo UI"/>
              </a:rPr>
              <a:t>① </a:t>
            </a:r>
            <a:r>
              <a:rPr lang="ja-JP" altLang="en-US" sz="1400" dirty="0">
                <a:solidFill>
                  <a:schemeClr val="tx1"/>
                </a:solidFill>
                <a:latin typeface="Meiryo UI"/>
                <a:ea typeface="Meiryo UI"/>
              </a:rPr>
              <a:t>宣誓・同意書を読んでそれぞれの項目にチェックしてください。表示される内容は申請内容によって異なります。</a:t>
            </a:r>
            <a:endParaRPr lang="en-US" altLang="ja-JP" sz="1400" dirty="0">
              <a:solidFill>
                <a:schemeClr val="tx1"/>
              </a:solidFill>
              <a:latin typeface="Meiryo UI"/>
              <a:ea typeface="Meiryo UI"/>
            </a:endParaRPr>
          </a:p>
        </p:txBody>
      </p:sp>
      <p:sp>
        <p:nvSpPr>
          <p:cNvPr id="4" name="正方形/長方形 3">
            <a:extLst>
              <a:ext uri="{FF2B5EF4-FFF2-40B4-BE49-F238E27FC236}">
                <a16:creationId xmlns:a16="http://schemas.microsoft.com/office/drawing/2014/main" id="{25A39A4D-DF78-640E-580D-FE1F70EDC62E}"/>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宣誓・同意画面です。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各宣誓・同意書を確認し、すべてに宣誓・同意してください。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6B647CEB-FD74-320E-D6DB-C8D107FC59AD}"/>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D2995E89-21C6-C2A3-1886-0FE52221B7E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2" name="角丸四角形 7">
            <a:extLst>
              <a:ext uri="{FF2B5EF4-FFF2-40B4-BE49-F238E27FC236}">
                <a16:creationId xmlns:a16="http://schemas.microsoft.com/office/drawing/2014/main" id="{6B840731-2EFF-D304-D47F-F5D20AA02C27}"/>
              </a:ext>
            </a:extLst>
          </p:cNvPr>
          <p:cNvSpPr/>
          <p:nvPr/>
        </p:nvSpPr>
        <p:spPr>
          <a:xfrm>
            <a:off x="2393694" y="1975775"/>
            <a:ext cx="1085850" cy="16499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5" name="角丸四角形 7">
            <a:extLst>
              <a:ext uri="{FF2B5EF4-FFF2-40B4-BE49-F238E27FC236}">
                <a16:creationId xmlns:a16="http://schemas.microsoft.com/office/drawing/2014/main" id="{02F56C73-3B34-5EFC-A1C7-66DAADBF7530}"/>
              </a:ext>
            </a:extLst>
          </p:cNvPr>
          <p:cNvSpPr/>
          <p:nvPr/>
        </p:nvSpPr>
        <p:spPr>
          <a:xfrm>
            <a:off x="2393694" y="2890391"/>
            <a:ext cx="1085850" cy="16499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6" name="角丸四角形 7">
            <a:extLst>
              <a:ext uri="{FF2B5EF4-FFF2-40B4-BE49-F238E27FC236}">
                <a16:creationId xmlns:a16="http://schemas.microsoft.com/office/drawing/2014/main" id="{A80D9D1B-3237-EF59-C950-C83E6DC2B93B}"/>
              </a:ext>
            </a:extLst>
          </p:cNvPr>
          <p:cNvSpPr/>
          <p:nvPr/>
        </p:nvSpPr>
        <p:spPr>
          <a:xfrm>
            <a:off x="2358251" y="3264009"/>
            <a:ext cx="1085850" cy="16499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8" name="角丸四角形 7">
            <a:extLst>
              <a:ext uri="{FF2B5EF4-FFF2-40B4-BE49-F238E27FC236}">
                <a16:creationId xmlns:a16="http://schemas.microsoft.com/office/drawing/2014/main" id="{F727EB99-F80B-4427-9E26-3BB93086B286}"/>
              </a:ext>
            </a:extLst>
          </p:cNvPr>
          <p:cNvSpPr/>
          <p:nvPr/>
        </p:nvSpPr>
        <p:spPr>
          <a:xfrm>
            <a:off x="2325659" y="5341152"/>
            <a:ext cx="1085850" cy="16499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0" name="角丸四角形 7">
            <a:extLst>
              <a:ext uri="{FF2B5EF4-FFF2-40B4-BE49-F238E27FC236}">
                <a16:creationId xmlns:a16="http://schemas.microsoft.com/office/drawing/2014/main" id="{AEB3F689-E46A-3914-928A-350F85F091C2}"/>
              </a:ext>
            </a:extLst>
          </p:cNvPr>
          <p:cNvSpPr/>
          <p:nvPr/>
        </p:nvSpPr>
        <p:spPr>
          <a:xfrm>
            <a:off x="2393694" y="3992155"/>
            <a:ext cx="1085850" cy="16499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1" name="角丸四角形 7">
            <a:extLst>
              <a:ext uri="{FF2B5EF4-FFF2-40B4-BE49-F238E27FC236}">
                <a16:creationId xmlns:a16="http://schemas.microsoft.com/office/drawing/2014/main" id="{FE4643D0-26DB-0614-0A88-813A1E163F6B}"/>
              </a:ext>
            </a:extLst>
          </p:cNvPr>
          <p:cNvSpPr/>
          <p:nvPr/>
        </p:nvSpPr>
        <p:spPr>
          <a:xfrm>
            <a:off x="2393694" y="4318527"/>
            <a:ext cx="1085850" cy="16499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2" name="角丸四角形 7">
            <a:extLst>
              <a:ext uri="{FF2B5EF4-FFF2-40B4-BE49-F238E27FC236}">
                <a16:creationId xmlns:a16="http://schemas.microsoft.com/office/drawing/2014/main" id="{86792E03-3493-0855-322A-1AB748429D01}"/>
              </a:ext>
            </a:extLst>
          </p:cNvPr>
          <p:cNvSpPr/>
          <p:nvPr/>
        </p:nvSpPr>
        <p:spPr>
          <a:xfrm>
            <a:off x="2358251" y="4947968"/>
            <a:ext cx="1085850" cy="16499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3" name="角丸四角形 7">
            <a:extLst>
              <a:ext uri="{FF2B5EF4-FFF2-40B4-BE49-F238E27FC236}">
                <a16:creationId xmlns:a16="http://schemas.microsoft.com/office/drawing/2014/main" id="{D8F569B9-1F21-217E-7B6C-C3B4D6618A56}"/>
              </a:ext>
            </a:extLst>
          </p:cNvPr>
          <p:cNvSpPr/>
          <p:nvPr/>
        </p:nvSpPr>
        <p:spPr>
          <a:xfrm>
            <a:off x="2325659" y="5810488"/>
            <a:ext cx="1085850" cy="16499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628666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E00B30C9-26AE-39FA-298E-621DDBCBD43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71530" y="4062095"/>
            <a:ext cx="4517009" cy="2686034"/>
          </a:xfrm>
          <a:prstGeom prst="rect">
            <a:avLst/>
          </a:prstGeom>
        </p:spPr>
      </p:pic>
      <p:pic>
        <p:nvPicPr>
          <p:cNvPr id="25" name="図 24">
            <a:extLst>
              <a:ext uri="{FF2B5EF4-FFF2-40B4-BE49-F238E27FC236}">
                <a16:creationId xmlns:a16="http://schemas.microsoft.com/office/drawing/2014/main" id="{645B8ABD-3AFB-05B8-9DAE-11708E6A6B4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4901" y="1429617"/>
            <a:ext cx="4757538" cy="2424005"/>
          </a:xfrm>
          <a:prstGeom prst="rect">
            <a:avLst/>
          </a:prstGeom>
        </p:spPr>
      </p:pic>
      <p:sp>
        <p:nvSpPr>
          <p:cNvPr id="6" name="テキスト ボックス 1">
            <a:extLst>
              <a:ext uri="{FF2B5EF4-FFF2-40B4-BE49-F238E27FC236}">
                <a16:creationId xmlns:a16="http://schemas.microsoft.com/office/drawing/2014/main" id="{260F88D1-F52B-70FB-0F43-BA2FE6EFFBFB}"/>
              </a:ext>
            </a:extLst>
          </p:cNvPr>
          <p:cNvSpPr txBox="1"/>
          <p:nvPr/>
        </p:nvSpPr>
        <p:spPr>
          <a:xfrm>
            <a:off x="6308688" y="2169215"/>
            <a:ext cx="5825146" cy="3939540"/>
          </a:xfrm>
          <a:prstGeom prst="rect">
            <a:avLst/>
          </a:prstGeom>
          <a:noFill/>
        </p:spPr>
        <p:txBody>
          <a:bodyPr wrap="square" lIns="91440" tIns="45720" rIns="91440" bIns="45720" rtlCol="0" anchor="t">
            <a:spAutoFit/>
          </a:bodyPr>
          <a:lstStyle/>
          <a:p>
            <a:r>
              <a:rPr kumimoji="1" lang="ja-JP" altLang="en-US" sz="1400" dirty="0">
                <a:solidFill>
                  <a:srgbClr val="FF0000"/>
                </a:solidFill>
                <a:latin typeface="Meiryo UI" panose="020B0604030504040204" pitchFamily="50" charset="-128"/>
                <a:ea typeface="Meiryo UI" panose="020B0604030504040204" pitchFamily="50" charset="-128"/>
              </a:rPr>
              <a:t>①</a:t>
            </a:r>
            <a:r>
              <a:rPr kumimoji="1" lang="ja-JP" altLang="en-US" sz="1400" dirty="0">
                <a:latin typeface="Meiryo UI" panose="020B0604030504040204" pitchFamily="50" charset="-128"/>
                <a:ea typeface="Meiryo UI" panose="020B0604030504040204" pitchFamily="50" charset="-128"/>
              </a:rPr>
              <a:t> 入力内容が表示されますので、ご確認ください。</a:t>
            </a:r>
            <a:endParaRPr kumimoji="1" lang="en-US" altLang="ja-JP" sz="14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②</a:t>
            </a:r>
            <a:r>
              <a:rPr lang="ja-JP" altLang="en-US" sz="1400" dirty="0">
                <a:latin typeface="Meiryo UI"/>
                <a:ea typeface="Meiryo UI"/>
              </a:rPr>
              <a:t> 内容に誤りがある場合は「修正」を</a:t>
            </a:r>
            <a:r>
              <a:rPr lang="ja-JP" sz="1400" dirty="0">
                <a:latin typeface="Meiryo UI"/>
                <a:ea typeface="Meiryo UI"/>
              </a:rPr>
              <a:t>クリックしてください</a:t>
            </a:r>
            <a:r>
              <a:rPr lang="ja-JP" altLang="en-US" sz="1400" dirty="0">
                <a:latin typeface="Meiryo UI"/>
                <a:ea typeface="Meiryo UI"/>
              </a:rPr>
              <a:t>。</a:t>
            </a:r>
            <a:endParaRPr lang="en-US" altLang="ja-JP" sz="1400" dirty="0">
              <a:latin typeface="Meiryo UI"/>
              <a:ea typeface="Meiryo UI"/>
            </a:endParaRPr>
          </a:p>
          <a:p>
            <a:r>
              <a:rPr kumimoji="1" lang="ja-JP" altLang="en-US" sz="1200" dirty="0">
                <a:latin typeface="Meiryo UI" panose="020B0604030504040204" pitchFamily="50" charset="-128"/>
                <a:ea typeface="Meiryo UI" panose="020B0604030504040204" pitchFamily="50" charset="-128"/>
              </a:rPr>
              <a:t>　　</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panose="020B0604030504040204" pitchFamily="50" charset="-128"/>
                <a:ea typeface="Meiryo UI" panose="020B0604030504040204" pitchFamily="50" charset="-128"/>
              </a:rPr>
              <a:t>③</a:t>
            </a:r>
            <a:r>
              <a:rPr kumimoji="1" lang="ja-JP" altLang="en-US" sz="1400" dirty="0">
                <a:latin typeface="Meiryo UI" panose="020B0604030504040204" pitchFamily="50" charset="-128"/>
                <a:ea typeface="Meiryo UI" panose="020B0604030504040204" pitchFamily="50" charset="-128"/>
              </a:rPr>
              <a:t> 「様式発行／確認依頼」をクリックして、様式</a:t>
            </a:r>
            <a:r>
              <a:rPr kumimoji="1" lang="en-US" altLang="ja-JP" sz="1400" dirty="0">
                <a:latin typeface="Meiryo UI" panose="020B0604030504040204" pitchFamily="50" charset="-128"/>
                <a:ea typeface="Meiryo UI" panose="020B0604030504040204" pitchFamily="50" charset="-128"/>
              </a:rPr>
              <a:t>4</a:t>
            </a:r>
            <a:r>
              <a:rPr kumimoji="1" lang="ja-JP" altLang="en-US" sz="1400" dirty="0">
                <a:latin typeface="Meiryo UI" panose="020B0604030504040204" pitchFamily="50" charset="-128"/>
                <a:ea typeface="Meiryo UI" panose="020B0604030504040204" pitchFamily="50" charset="-128"/>
              </a:rPr>
              <a:t>および</a:t>
            </a:r>
            <a:r>
              <a:rPr kumimoji="1" lang="en-US" altLang="ja-JP" sz="1400" dirty="0">
                <a:latin typeface="Meiryo UI" panose="020B0604030504040204" pitchFamily="50" charset="-128"/>
                <a:ea typeface="Meiryo UI" panose="020B0604030504040204" pitchFamily="50" charset="-128"/>
              </a:rPr>
              <a:t>10</a:t>
            </a:r>
            <a:r>
              <a:rPr kumimoji="1" lang="ja-JP" altLang="en-US" sz="1400" dirty="0">
                <a:latin typeface="Meiryo UI" panose="020B0604030504040204" pitchFamily="50" charset="-128"/>
                <a:ea typeface="Meiryo UI" panose="020B0604030504040204" pitchFamily="50" charset="-128"/>
              </a:rPr>
              <a:t>の発行依頼をします。</a:t>
            </a:r>
            <a:endParaRPr kumimoji="1" lang="en-US" altLang="ja-JP" sz="1400" dirty="0">
              <a:latin typeface="Meiryo UI" panose="020B0604030504040204" pitchFamily="50" charset="-128"/>
              <a:ea typeface="Meiryo UI" panose="020B0604030504040204" pitchFamily="50" charset="-128"/>
            </a:endParaRPr>
          </a:p>
          <a:p>
            <a:r>
              <a:rPr lang="en-US" altLang="ja-JP" sz="1400" dirty="0">
                <a:solidFill>
                  <a:srgbClr val="FF0000"/>
                </a:solidFill>
                <a:latin typeface="Meiryo UI" panose="020B0604030504040204" pitchFamily="50" charset="-128"/>
                <a:ea typeface="Meiryo UI" panose="020B0604030504040204" pitchFamily="50" charset="-128"/>
              </a:rPr>
              <a:t>※</a:t>
            </a:r>
            <a:r>
              <a:rPr lang="ja-JP" altLang="en-US" sz="1400" dirty="0">
                <a:solidFill>
                  <a:srgbClr val="FF0000"/>
                </a:solidFill>
                <a:latin typeface="Meiryo UI" panose="020B0604030504040204" pitchFamily="50" charset="-128"/>
                <a:ea typeface="Meiryo UI" panose="020B0604030504040204" pitchFamily="50" charset="-128"/>
              </a:rPr>
              <a:t>様式</a:t>
            </a:r>
            <a:r>
              <a:rPr lang="en-US" altLang="ja-JP" sz="1400" dirty="0">
                <a:solidFill>
                  <a:srgbClr val="FF0000"/>
                </a:solidFill>
                <a:latin typeface="Meiryo UI" panose="020B0604030504040204" pitchFamily="50" charset="-128"/>
                <a:ea typeface="Meiryo UI" panose="020B0604030504040204" pitchFamily="50" charset="-128"/>
              </a:rPr>
              <a:t>4</a:t>
            </a:r>
            <a:r>
              <a:rPr lang="ja-JP" altLang="en-US" sz="1400" dirty="0">
                <a:solidFill>
                  <a:srgbClr val="FF0000"/>
                </a:solidFill>
                <a:latin typeface="Meiryo UI" panose="020B0604030504040204" pitchFamily="50" charset="-128"/>
                <a:ea typeface="Meiryo UI" panose="020B0604030504040204" pitchFamily="50" charset="-128"/>
              </a:rPr>
              <a:t>発行の受付締切（第</a:t>
            </a:r>
            <a:r>
              <a:rPr lang="en-US" altLang="ja-JP" sz="1400" dirty="0">
                <a:solidFill>
                  <a:srgbClr val="FF0000"/>
                </a:solidFill>
                <a:latin typeface="Meiryo UI" panose="020B0604030504040204" pitchFamily="50" charset="-128"/>
                <a:ea typeface="Meiryo UI" panose="020B0604030504040204" pitchFamily="50" charset="-128"/>
              </a:rPr>
              <a:t>15</a:t>
            </a:r>
            <a:r>
              <a:rPr lang="ja-JP" altLang="en-US" sz="1400" dirty="0">
                <a:solidFill>
                  <a:srgbClr val="FF0000"/>
                </a:solidFill>
                <a:latin typeface="Meiryo UI" panose="020B0604030504040204" pitchFamily="50" charset="-128"/>
                <a:ea typeface="Meiryo UI" panose="020B0604030504040204" pitchFamily="50" charset="-128"/>
              </a:rPr>
              <a:t>回公募の場合は３月</a:t>
            </a:r>
            <a:r>
              <a:rPr lang="en-US" altLang="ja-JP" sz="1400" dirty="0">
                <a:solidFill>
                  <a:srgbClr val="FF0000"/>
                </a:solidFill>
                <a:latin typeface="Meiryo UI" panose="020B0604030504040204" pitchFamily="50" charset="-128"/>
                <a:ea typeface="Meiryo UI" panose="020B0604030504040204" pitchFamily="50" charset="-128"/>
              </a:rPr>
              <a:t>7</a:t>
            </a:r>
            <a:r>
              <a:rPr lang="ja-JP" altLang="en-US" sz="1400" dirty="0">
                <a:solidFill>
                  <a:srgbClr val="FF0000"/>
                </a:solidFill>
                <a:latin typeface="Meiryo UI" panose="020B0604030504040204" pitchFamily="50" charset="-128"/>
                <a:ea typeface="Meiryo UI" panose="020B0604030504040204" pitchFamily="50" charset="-128"/>
              </a:rPr>
              <a:t>日）を過ぎてボタンをクリックすると「事業支援計画書（様式４）発行の受付締切を過ぎているため、様式発行・確認依頼できません。」というメッセージが表示されます。その場合は、</a:t>
            </a:r>
            <a:r>
              <a:rPr lang="ja-JP" altLang="en-US" sz="1400" u="sng" dirty="0">
                <a:solidFill>
                  <a:srgbClr val="FF0000"/>
                </a:solidFill>
                <a:latin typeface="Meiryo UI" panose="020B0604030504040204" pitchFamily="50" charset="-128"/>
                <a:ea typeface="Meiryo UI" panose="020B0604030504040204" pitchFamily="50" charset="-128"/>
              </a:rPr>
              <a:t>必ず電話・メール等で依頼先商工会へご連絡ください。</a:t>
            </a:r>
            <a:endParaRPr kumimoji="1" lang="en-US" altLang="ja-JP" sz="1400" u="sng" dirty="0">
              <a:solidFill>
                <a:srgbClr val="FF0000"/>
              </a:solidFill>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④</a:t>
            </a:r>
            <a:r>
              <a:rPr kumimoji="1" lang="ja-JP" altLang="en-US" sz="1400" dirty="0">
                <a:latin typeface="Meiryo UI"/>
                <a:ea typeface="Meiryo UI"/>
              </a:rPr>
              <a:t> 様式</a:t>
            </a:r>
            <a:r>
              <a:rPr kumimoji="1" lang="en-US" altLang="ja-JP" sz="1400" dirty="0">
                <a:latin typeface="Meiryo UI"/>
                <a:ea typeface="Meiryo UI"/>
              </a:rPr>
              <a:t>4</a:t>
            </a:r>
            <a:r>
              <a:rPr kumimoji="1" lang="ja-JP" altLang="en-US" sz="1400" dirty="0">
                <a:latin typeface="Meiryo UI"/>
                <a:ea typeface="Meiryo UI"/>
              </a:rPr>
              <a:t>発行を商工会へ依頼後、申請内容を修正したことを商工会へ通知する場合や、様式４発行後、再度商工会に確認を依頼する場合は、「修正完了を商工会に通知する」を</a:t>
            </a:r>
            <a:r>
              <a:rPr kumimoji="1" lang="ja-JP" sz="1400" dirty="0">
                <a:latin typeface="Meiryo UI"/>
                <a:ea typeface="Meiryo UI"/>
              </a:rPr>
              <a:t>クリックし</a:t>
            </a:r>
            <a:r>
              <a:rPr lang="ja-JP" sz="1400" dirty="0">
                <a:latin typeface="Meiryo UI"/>
                <a:ea typeface="Meiryo UI"/>
              </a:rPr>
              <a:t>てください</a:t>
            </a:r>
            <a:r>
              <a:rPr kumimoji="1" lang="ja-JP" altLang="en-US" sz="1400" dirty="0">
                <a:latin typeface="Meiryo UI"/>
                <a:ea typeface="Meiryo UI"/>
              </a:rPr>
              <a:t>。</a:t>
            </a:r>
            <a:endParaRPr kumimoji="1" lang="en-US" altLang="ja-JP" sz="1400" dirty="0">
              <a:latin typeface="Meiryo UI"/>
              <a:ea typeface="Meiryo UI"/>
            </a:endParaRPr>
          </a:p>
          <a:p>
            <a:r>
              <a:rPr lang="en-US" altLang="ja-JP" sz="1400" dirty="0">
                <a:latin typeface="Meiryo UI"/>
                <a:ea typeface="Meiryo UI"/>
              </a:rPr>
              <a:t>※</a:t>
            </a:r>
            <a:r>
              <a:rPr lang="ja-JP" altLang="en-US" sz="1400" dirty="0">
                <a:latin typeface="Meiryo UI"/>
                <a:ea typeface="Meiryo UI"/>
              </a:rPr>
              <a:t>商工会からの伴走支援コメントがないと再度押下できません</a:t>
            </a:r>
            <a:endParaRPr kumimoji="1" lang="en-US" altLang="ja-JP" sz="1400" dirty="0">
              <a:latin typeface="Meiryo UI"/>
              <a:ea typeface="Meiryo UI"/>
            </a:endParaRPr>
          </a:p>
          <a:p>
            <a:endParaRPr lang="en-US" altLang="ja-JP" sz="1400" dirty="0">
              <a:latin typeface="Meiryo UI"/>
              <a:ea typeface="Meiryo UI"/>
            </a:endParaRPr>
          </a:p>
          <a:p>
            <a:r>
              <a:rPr kumimoji="1" lang="ja-JP" altLang="en-US" sz="1400" dirty="0">
                <a:solidFill>
                  <a:srgbClr val="FF0000"/>
                </a:solidFill>
                <a:latin typeface="Meiryo UI"/>
                <a:ea typeface="Meiryo UI"/>
              </a:rPr>
              <a:t>⑤</a:t>
            </a:r>
            <a:r>
              <a:rPr kumimoji="1" lang="ja-JP" altLang="en-US" sz="1400" dirty="0">
                <a:latin typeface="Meiryo UI"/>
                <a:ea typeface="Meiryo UI"/>
              </a:rPr>
              <a:t> 内容がよろしければ、チェックボックスをクリックしてください。</a:t>
            </a:r>
            <a:endParaRPr kumimoji="1" lang="en-US" altLang="ja-JP" sz="1400" dirty="0">
              <a:latin typeface="Meiryo UI"/>
              <a:ea typeface="Meiryo UI"/>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⑥ </a:t>
            </a:r>
            <a:r>
              <a:rPr kumimoji="1" lang="ja-JP" altLang="en-US" sz="1400" dirty="0">
                <a:latin typeface="Meiryo UI"/>
                <a:ea typeface="Meiryo UI"/>
              </a:rPr>
              <a:t>内容をすべて確認したら、</a:t>
            </a:r>
            <a:r>
              <a:rPr lang="ja-JP" altLang="en-US" sz="1400" dirty="0">
                <a:latin typeface="Meiryo UI"/>
                <a:ea typeface="Meiryo UI"/>
              </a:rPr>
              <a:t>「提出」を</a:t>
            </a:r>
            <a:r>
              <a:rPr lang="ja-JP" sz="1400" dirty="0">
                <a:latin typeface="Meiryo UI"/>
                <a:ea typeface="Meiryo UI"/>
              </a:rPr>
              <a:t>クリックしてください</a:t>
            </a:r>
            <a:r>
              <a:rPr lang="ja-JP" altLang="en-US" sz="1400" dirty="0">
                <a:latin typeface="Meiryo UI"/>
                <a:ea typeface="Meiryo UI"/>
              </a:rPr>
              <a:t>。</a:t>
            </a:r>
            <a:endParaRPr lang="en-US" altLang="ja-JP" sz="1400" dirty="0">
              <a:latin typeface="Meiryo UI"/>
              <a:ea typeface="Meiryo UI"/>
            </a:endParaRPr>
          </a:p>
        </p:txBody>
      </p:sp>
      <p:sp>
        <p:nvSpPr>
          <p:cNvPr id="7" name="テキスト ボックス 6">
            <a:extLst>
              <a:ext uri="{FF2B5EF4-FFF2-40B4-BE49-F238E27FC236}">
                <a16:creationId xmlns:a16="http://schemas.microsoft.com/office/drawing/2014/main" id="{CDEE42FF-33FE-FA30-8D98-395A1CD58435}"/>
              </a:ext>
            </a:extLst>
          </p:cNvPr>
          <p:cNvSpPr txBox="1"/>
          <p:nvPr/>
        </p:nvSpPr>
        <p:spPr>
          <a:xfrm>
            <a:off x="2141381" y="1758947"/>
            <a:ext cx="415498" cy="369332"/>
          </a:xfrm>
          <a:prstGeom prst="rect">
            <a:avLst/>
          </a:prstGeom>
          <a:noFill/>
        </p:spPr>
        <p:txBody>
          <a:bodyPr wrap="square" rtlCol="0">
            <a:spAutoFit/>
          </a:bodyPr>
          <a:lstStyle/>
          <a:p>
            <a:r>
              <a:rPr lang="ja-JP" altLang="en-US" sz="1800" dirty="0">
                <a:solidFill>
                  <a:srgbClr val="FF0000"/>
                </a:solidFill>
                <a:latin typeface="Meiryo UI"/>
                <a:ea typeface="Meiryo UI"/>
              </a:rPr>
              <a:t>①</a:t>
            </a:r>
            <a:endParaRPr kumimoji="1" lang="ja-JP" altLang="en-US" dirty="0"/>
          </a:p>
        </p:txBody>
      </p:sp>
      <p:sp>
        <p:nvSpPr>
          <p:cNvPr id="9" name="テキスト プレースホルダ 38">
            <a:extLst>
              <a:ext uri="{FF2B5EF4-FFF2-40B4-BE49-F238E27FC236}">
                <a16:creationId xmlns:a16="http://schemas.microsoft.com/office/drawing/2014/main" id="{756361FB-4B26-BB02-15CC-7C8837E9A628}"/>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申請内容最終確認</a:t>
            </a:r>
            <a:endParaRPr lang="en-US" altLang="ja-JP" sz="1400" b="1" dirty="0">
              <a:cs typeface="メイリオ" panose="020B0604030504040204" pitchFamily="50" charset="-128"/>
            </a:endParaRPr>
          </a:p>
        </p:txBody>
      </p:sp>
      <p:sp>
        <p:nvSpPr>
          <p:cNvPr id="12" name="正方形/長方形 11">
            <a:extLst>
              <a:ext uri="{FF2B5EF4-FFF2-40B4-BE49-F238E27FC236}">
                <a16:creationId xmlns:a16="http://schemas.microsoft.com/office/drawing/2014/main" id="{D25B7462-BFA9-B0D7-118F-C4FC5BB09686}"/>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申請する</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A152DED4-AC96-089D-37FA-39D64ABDBC21}"/>
              </a:ext>
            </a:extLst>
          </p:cNvPr>
          <p:cNvSpPr txBox="1"/>
          <p:nvPr/>
        </p:nvSpPr>
        <p:spPr>
          <a:xfrm>
            <a:off x="530103" y="3340358"/>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grpSp>
        <p:nvGrpSpPr>
          <p:cNvPr id="22" name="グループ化 21">
            <a:extLst>
              <a:ext uri="{FF2B5EF4-FFF2-40B4-BE49-F238E27FC236}">
                <a16:creationId xmlns:a16="http://schemas.microsoft.com/office/drawing/2014/main" id="{60D68CC7-1B78-AA22-AFDD-8CE46A9B8B72}"/>
              </a:ext>
            </a:extLst>
          </p:cNvPr>
          <p:cNvGrpSpPr/>
          <p:nvPr/>
        </p:nvGrpSpPr>
        <p:grpSpPr>
          <a:xfrm>
            <a:off x="530103" y="3853106"/>
            <a:ext cx="5213198" cy="178157"/>
            <a:chOff x="1055077" y="3418426"/>
            <a:chExt cx="7920111" cy="1118424"/>
          </a:xfrm>
          <a:noFill/>
        </p:grpSpPr>
        <p:sp>
          <p:nvSpPr>
            <p:cNvPr id="23" name="フリーフォーム: 図形 22">
              <a:extLst>
                <a:ext uri="{FF2B5EF4-FFF2-40B4-BE49-F238E27FC236}">
                  <a16:creationId xmlns:a16="http://schemas.microsoft.com/office/drawing/2014/main" id="{082EEE15-6CD9-35CC-9139-202EE45C1616}"/>
                </a:ext>
              </a:extLst>
            </p:cNvPr>
            <p:cNvSpPr/>
            <p:nvPr/>
          </p:nvSpPr>
          <p:spPr>
            <a:xfrm>
              <a:off x="1055077" y="3418426"/>
              <a:ext cx="7920111" cy="745616"/>
            </a:xfrm>
            <a:custGeom>
              <a:avLst/>
              <a:gdLst>
                <a:gd name="connsiteX0" fmla="*/ 0 w 7920111"/>
                <a:gd name="connsiteY0" fmla="*/ 717476 h 745616"/>
                <a:gd name="connsiteX1" fmla="*/ 717452 w 7920111"/>
                <a:gd name="connsiteY1" fmla="*/ 28159 h 745616"/>
                <a:gd name="connsiteX2" fmla="*/ 1434905 w 7920111"/>
                <a:gd name="connsiteY2" fmla="*/ 703408 h 745616"/>
                <a:gd name="connsiteX3" fmla="*/ 2138289 w 7920111"/>
                <a:gd name="connsiteY3" fmla="*/ 23 h 745616"/>
                <a:gd name="connsiteX4" fmla="*/ 2869809 w 7920111"/>
                <a:gd name="connsiteY4" fmla="*/ 731543 h 745616"/>
                <a:gd name="connsiteX5" fmla="*/ 3615397 w 7920111"/>
                <a:gd name="connsiteY5" fmla="*/ 23 h 745616"/>
                <a:gd name="connsiteX6" fmla="*/ 4318781 w 7920111"/>
                <a:gd name="connsiteY6" fmla="*/ 717476 h 745616"/>
                <a:gd name="connsiteX7" fmla="*/ 5050301 w 7920111"/>
                <a:gd name="connsiteY7" fmla="*/ 23 h 745616"/>
                <a:gd name="connsiteX8" fmla="*/ 5767754 w 7920111"/>
                <a:gd name="connsiteY8" fmla="*/ 731543 h 745616"/>
                <a:gd name="connsiteX9" fmla="*/ 6457071 w 7920111"/>
                <a:gd name="connsiteY9" fmla="*/ 28159 h 745616"/>
                <a:gd name="connsiteX10" fmla="*/ 7202658 w 7920111"/>
                <a:gd name="connsiteY10" fmla="*/ 745611 h 745616"/>
                <a:gd name="connsiteX11" fmla="*/ 7920111 w 7920111"/>
                <a:gd name="connsiteY11" fmla="*/ 14091 h 74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111" h="745616">
                  <a:moveTo>
                    <a:pt x="0" y="717476"/>
                  </a:moveTo>
                  <a:cubicBezTo>
                    <a:pt x="239150" y="373990"/>
                    <a:pt x="478301" y="30504"/>
                    <a:pt x="717452" y="28159"/>
                  </a:cubicBezTo>
                  <a:cubicBezTo>
                    <a:pt x="956603" y="25814"/>
                    <a:pt x="1198099" y="708097"/>
                    <a:pt x="1434905" y="703408"/>
                  </a:cubicBezTo>
                  <a:cubicBezTo>
                    <a:pt x="1671711" y="698719"/>
                    <a:pt x="1899138" y="-4666"/>
                    <a:pt x="2138289" y="23"/>
                  </a:cubicBezTo>
                  <a:cubicBezTo>
                    <a:pt x="2377440" y="4712"/>
                    <a:pt x="2623624" y="731543"/>
                    <a:pt x="2869809" y="731543"/>
                  </a:cubicBezTo>
                  <a:cubicBezTo>
                    <a:pt x="3115994" y="731543"/>
                    <a:pt x="3373902" y="2367"/>
                    <a:pt x="3615397" y="23"/>
                  </a:cubicBezTo>
                  <a:cubicBezTo>
                    <a:pt x="3856892" y="-2322"/>
                    <a:pt x="4079630" y="717476"/>
                    <a:pt x="4318781" y="717476"/>
                  </a:cubicBezTo>
                  <a:cubicBezTo>
                    <a:pt x="4557932" y="717476"/>
                    <a:pt x="4808806" y="-2321"/>
                    <a:pt x="5050301" y="23"/>
                  </a:cubicBezTo>
                  <a:cubicBezTo>
                    <a:pt x="5291796" y="2367"/>
                    <a:pt x="5533292" y="726854"/>
                    <a:pt x="5767754" y="731543"/>
                  </a:cubicBezTo>
                  <a:cubicBezTo>
                    <a:pt x="6002216" y="736232"/>
                    <a:pt x="6217920" y="25814"/>
                    <a:pt x="6457071" y="28159"/>
                  </a:cubicBezTo>
                  <a:cubicBezTo>
                    <a:pt x="6696222" y="30504"/>
                    <a:pt x="6958818" y="747956"/>
                    <a:pt x="7202658" y="745611"/>
                  </a:cubicBezTo>
                  <a:cubicBezTo>
                    <a:pt x="7446498" y="743266"/>
                    <a:pt x="7683304" y="378678"/>
                    <a:pt x="7920111" y="14091"/>
                  </a:cubicBezTo>
                </a:path>
              </a:pathLst>
            </a:custGeom>
            <a:grpFill/>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4" name="フリーフォーム: 図形 23">
              <a:extLst>
                <a:ext uri="{FF2B5EF4-FFF2-40B4-BE49-F238E27FC236}">
                  <a16:creationId xmlns:a16="http://schemas.microsoft.com/office/drawing/2014/main" id="{2FE0E7D7-6841-09F8-CBDE-6FCA4EC3291A}"/>
                </a:ext>
              </a:extLst>
            </p:cNvPr>
            <p:cNvSpPr/>
            <p:nvPr/>
          </p:nvSpPr>
          <p:spPr>
            <a:xfrm>
              <a:off x="1055077" y="3791234"/>
              <a:ext cx="7920111" cy="745616"/>
            </a:xfrm>
            <a:custGeom>
              <a:avLst/>
              <a:gdLst>
                <a:gd name="connsiteX0" fmla="*/ 0 w 7920111"/>
                <a:gd name="connsiteY0" fmla="*/ 717476 h 745616"/>
                <a:gd name="connsiteX1" fmla="*/ 717452 w 7920111"/>
                <a:gd name="connsiteY1" fmla="*/ 28159 h 745616"/>
                <a:gd name="connsiteX2" fmla="*/ 1434905 w 7920111"/>
                <a:gd name="connsiteY2" fmla="*/ 703408 h 745616"/>
                <a:gd name="connsiteX3" fmla="*/ 2138289 w 7920111"/>
                <a:gd name="connsiteY3" fmla="*/ 23 h 745616"/>
                <a:gd name="connsiteX4" fmla="*/ 2869809 w 7920111"/>
                <a:gd name="connsiteY4" fmla="*/ 731543 h 745616"/>
                <a:gd name="connsiteX5" fmla="*/ 3615397 w 7920111"/>
                <a:gd name="connsiteY5" fmla="*/ 23 h 745616"/>
                <a:gd name="connsiteX6" fmla="*/ 4318781 w 7920111"/>
                <a:gd name="connsiteY6" fmla="*/ 717476 h 745616"/>
                <a:gd name="connsiteX7" fmla="*/ 5050301 w 7920111"/>
                <a:gd name="connsiteY7" fmla="*/ 23 h 745616"/>
                <a:gd name="connsiteX8" fmla="*/ 5767754 w 7920111"/>
                <a:gd name="connsiteY8" fmla="*/ 731543 h 745616"/>
                <a:gd name="connsiteX9" fmla="*/ 6457071 w 7920111"/>
                <a:gd name="connsiteY9" fmla="*/ 28159 h 745616"/>
                <a:gd name="connsiteX10" fmla="*/ 7202658 w 7920111"/>
                <a:gd name="connsiteY10" fmla="*/ 745611 h 745616"/>
                <a:gd name="connsiteX11" fmla="*/ 7920111 w 7920111"/>
                <a:gd name="connsiteY11" fmla="*/ 14091 h 74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111" h="745616">
                  <a:moveTo>
                    <a:pt x="0" y="717476"/>
                  </a:moveTo>
                  <a:cubicBezTo>
                    <a:pt x="239150" y="373990"/>
                    <a:pt x="478301" y="30504"/>
                    <a:pt x="717452" y="28159"/>
                  </a:cubicBezTo>
                  <a:cubicBezTo>
                    <a:pt x="956603" y="25814"/>
                    <a:pt x="1198099" y="708097"/>
                    <a:pt x="1434905" y="703408"/>
                  </a:cubicBezTo>
                  <a:cubicBezTo>
                    <a:pt x="1671711" y="698719"/>
                    <a:pt x="1899138" y="-4666"/>
                    <a:pt x="2138289" y="23"/>
                  </a:cubicBezTo>
                  <a:cubicBezTo>
                    <a:pt x="2377440" y="4712"/>
                    <a:pt x="2623624" y="731543"/>
                    <a:pt x="2869809" y="731543"/>
                  </a:cubicBezTo>
                  <a:cubicBezTo>
                    <a:pt x="3115994" y="731543"/>
                    <a:pt x="3373902" y="2367"/>
                    <a:pt x="3615397" y="23"/>
                  </a:cubicBezTo>
                  <a:cubicBezTo>
                    <a:pt x="3856892" y="-2322"/>
                    <a:pt x="4079630" y="717476"/>
                    <a:pt x="4318781" y="717476"/>
                  </a:cubicBezTo>
                  <a:cubicBezTo>
                    <a:pt x="4557932" y="717476"/>
                    <a:pt x="4808806" y="-2321"/>
                    <a:pt x="5050301" y="23"/>
                  </a:cubicBezTo>
                  <a:cubicBezTo>
                    <a:pt x="5291796" y="2367"/>
                    <a:pt x="5533292" y="726854"/>
                    <a:pt x="5767754" y="731543"/>
                  </a:cubicBezTo>
                  <a:cubicBezTo>
                    <a:pt x="6002216" y="736232"/>
                    <a:pt x="6217920" y="25814"/>
                    <a:pt x="6457071" y="28159"/>
                  </a:cubicBezTo>
                  <a:cubicBezTo>
                    <a:pt x="6696222" y="30504"/>
                    <a:pt x="6958818" y="747956"/>
                    <a:pt x="7202658" y="745611"/>
                  </a:cubicBezTo>
                  <a:cubicBezTo>
                    <a:pt x="7446498" y="743266"/>
                    <a:pt x="7683304" y="378678"/>
                    <a:pt x="7920111" y="14091"/>
                  </a:cubicBezTo>
                </a:path>
              </a:pathLst>
            </a:custGeom>
            <a:grpFill/>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sp>
        <p:nvSpPr>
          <p:cNvPr id="2" name="テキスト ボックス 1">
            <a:extLst>
              <a:ext uri="{FF2B5EF4-FFF2-40B4-BE49-F238E27FC236}">
                <a16:creationId xmlns:a16="http://schemas.microsoft.com/office/drawing/2014/main" id="{B6293650-9B54-A27D-77E4-4A8D43F650A1}"/>
              </a:ext>
            </a:extLst>
          </p:cNvPr>
          <p:cNvSpPr txBox="1"/>
          <p:nvPr/>
        </p:nvSpPr>
        <p:spPr>
          <a:xfrm>
            <a:off x="2245677" y="5285911"/>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④</a:t>
            </a:r>
            <a:endParaRPr kumimoji="1" lang="ja-JP" altLang="en-US" dirty="0"/>
          </a:p>
        </p:txBody>
      </p:sp>
      <p:sp>
        <p:nvSpPr>
          <p:cNvPr id="8" name="テキスト ボックス 7">
            <a:extLst>
              <a:ext uri="{FF2B5EF4-FFF2-40B4-BE49-F238E27FC236}">
                <a16:creationId xmlns:a16="http://schemas.microsoft.com/office/drawing/2014/main" id="{BBE3C309-2867-7CDA-66A7-B1DE7CE1FD24}"/>
              </a:ext>
            </a:extLst>
          </p:cNvPr>
          <p:cNvSpPr txBox="1"/>
          <p:nvPr/>
        </p:nvSpPr>
        <p:spPr>
          <a:xfrm>
            <a:off x="2207419" y="6232486"/>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⑤</a:t>
            </a:r>
            <a:endParaRPr kumimoji="1" lang="ja-JP" altLang="en-US" dirty="0"/>
          </a:p>
        </p:txBody>
      </p:sp>
      <p:sp>
        <p:nvSpPr>
          <p:cNvPr id="3" name="正方形/長方形 2">
            <a:extLst>
              <a:ext uri="{FF2B5EF4-FFF2-40B4-BE49-F238E27FC236}">
                <a16:creationId xmlns:a16="http://schemas.microsoft.com/office/drawing/2014/main" id="{FB6677F5-DAE5-EFD3-664A-E8041880A374}"/>
              </a:ext>
            </a:extLst>
          </p:cNvPr>
          <p:cNvSpPr/>
          <p:nvPr/>
        </p:nvSpPr>
        <p:spPr>
          <a:xfrm>
            <a:off x="2368550" y="2774950"/>
            <a:ext cx="661284" cy="206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DCA3CF9D-C354-7A1B-24DA-45C747E9FC6C}"/>
              </a:ext>
            </a:extLst>
          </p:cNvPr>
          <p:cNvSpPr/>
          <p:nvPr/>
        </p:nvSpPr>
        <p:spPr>
          <a:xfrm>
            <a:off x="2349130" y="3139680"/>
            <a:ext cx="661284" cy="92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46035CEF-D79D-600F-67F0-DE34482663DE}"/>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申請内容最終確認画面です。入力内容に誤りがないことを確認し、様式</a:t>
            </a:r>
            <a:r>
              <a:rPr lang="en-US" altLang="ja-JP" sz="1400" dirty="0">
                <a:solidFill>
                  <a:schemeClr val="tx1"/>
                </a:solidFill>
                <a:latin typeface="Meiryo UI" panose="020B0604030504040204" pitchFamily="50" charset="-128"/>
                <a:ea typeface="Meiryo UI" panose="020B0604030504040204" pitchFamily="50" charset="-128"/>
              </a:rPr>
              <a:t>4</a:t>
            </a:r>
            <a:r>
              <a:rPr lang="ja-JP" altLang="en-US" sz="1400" dirty="0">
                <a:solidFill>
                  <a:schemeClr val="tx1"/>
                </a:solidFill>
                <a:latin typeface="Meiryo UI" panose="020B0604030504040204" pitchFamily="50" charset="-128"/>
                <a:ea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rPr>
              <a:t>10</a:t>
            </a:r>
            <a:r>
              <a:rPr lang="ja-JP" altLang="en-US" sz="1400" dirty="0">
                <a:solidFill>
                  <a:schemeClr val="tx1"/>
                </a:solidFill>
                <a:latin typeface="Meiryo UI" panose="020B0604030504040204" pitchFamily="50" charset="-128"/>
                <a:ea typeface="Meiryo UI" panose="020B0604030504040204" pitchFamily="50" charset="-128"/>
              </a:rPr>
              <a:t>の発行を依頼、発行され次第提出してください。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F9938DC1-DF05-8594-8872-B378E69B42E3}"/>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5" name="図 14" descr="図形&#10;&#10;低い精度で自動的に生成された説明">
            <a:extLst>
              <a:ext uri="{FF2B5EF4-FFF2-40B4-BE49-F238E27FC236}">
                <a16:creationId xmlns:a16="http://schemas.microsoft.com/office/drawing/2014/main" id="{38EBD1A7-BDC4-BD22-4459-EEA2674053A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3" name="角丸四角形 7">
            <a:extLst>
              <a:ext uri="{FF2B5EF4-FFF2-40B4-BE49-F238E27FC236}">
                <a16:creationId xmlns:a16="http://schemas.microsoft.com/office/drawing/2014/main" id="{06C74174-090C-FF77-E620-DA16E160D070}"/>
              </a:ext>
            </a:extLst>
          </p:cNvPr>
          <p:cNvSpPr/>
          <p:nvPr/>
        </p:nvSpPr>
        <p:spPr>
          <a:xfrm>
            <a:off x="871530" y="3437627"/>
            <a:ext cx="296870" cy="15875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8" name="角丸四角形 7">
            <a:extLst>
              <a:ext uri="{FF2B5EF4-FFF2-40B4-BE49-F238E27FC236}">
                <a16:creationId xmlns:a16="http://schemas.microsoft.com/office/drawing/2014/main" id="{835F08C4-FE0E-03DF-C3CB-2361B7870260}"/>
              </a:ext>
            </a:extLst>
          </p:cNvPr>
          <p:cNvSpPr/>
          <p:nvPr/>
        </p:nvSpPr>
        <p:spPr>
          <a:xfrm>
            <a:off x="2611660" y="5389953"/>
            <a:ext cx="924019" cy="18849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9" name="角丸四角形 7">
            <a:extLst>
              <a:ext uri="{FF2B5EF4-FFF2-40B4-BE49-F238E27FC236}">
                <a16:creationId xmlns:a16="http://schemas.microsoft.com/office/drawing/2014/main" id="{838FD2DE-8302-E6B0-1B1F-756C126D8F45}"/>
              </a:ext>
            </a:extLst>
          </p:cNvPr>
          <p:cNvSpPr/>
          <p:nvPr/>
        </p:nvSpPr>
        <p:spPr>
          <a:xfrm>
            <a:off x="2923956" y="6476885"/>
            <a:ext cx="295730" cy="18849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28" name="角丸四角形 7">
            <a:extLst>
              <a:ext uri="{FF2B5EF4-FFF2-40B4-BE49-F238E27FC236}">
                <a16:creationId xmlns:a16="http://schemas.microsoft.com/office/drawing/2014/main" id="{BBAA2D86-8602-A84F-A272-C85214054EC4}"/>
              </a:ext>
            </a:extLst>
          </p:cNvPr>
          <p:cNvSpPr/>
          <p:nvPr/>
        </p:nvSpPr>
        <p:spPr>
          <a:xfrm>
            <a:off x="2584975" y="6358694"/>
            <a:ext cx="950704" cy="8735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5B487838-D9C4-5821-C18E-1C95506B5C48}"/>
              </a:ext>
            </a:extLst>
          </p:cNvPr>
          <p:cNvSpPr txBox="1"/>
          <p:nvPr/>
        </p:nvSpPr>
        <p:spPr>
          <a:xfrm>
            <a:off x="2555868" y="6409629"/>
            <a:ext cx="373250" cy="369332"/>
          </a:xfrm>
          <a:prstGeom prst="rect">
            <a:avLst/>
          </a:prstGeom>
          <a:noFill/>
        </p:spPr>
        <p:txBody>
          <a:bodyPr wrap="square" rtlCol="0">
            <a:spAutoFit/>
          </a:bodyPr>
          <a:lstStyle/>
          <a:p>
            <a:r>
              <a:rPr lang="ja-JP" altLang="en-US" dirty="0">
                <a:solidFill>
                  <a:srgbClr val="FF0000"/>
                </a:solidFill>
                <a:latin typeface="Meiryo UI"/>
                <a:ea typeface="Meiryo UI"/>
              </a:rPr>
              <a:t>⑥</a:t>
            </a:r>
            <a:endParaRPr kumimoji="1" lang="ja-JP" altLang="en-US" dirty="0"/>
          </a:p>
        </p:txBody>
      </p:sp>
      <p:pic>
        <p:nvPicPr>
          <p:cNvPr id="1026" name="Picture 2">
            <a:extLst>
              <a:ext uri="{FF2B5EF4-FFF2-40B4-BE49-F238E27FC236}">
                <a16:creationId xmlns:a16="http://schemas.microsoft.com/office/drawing/2014/main" id="{C97405A9-CC30-D21E-DCE2-30B4D01C699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090" t="38996" r="11199" b="4016"/>
          <a:stretch/>
        </p:blipFill>
        <p:spPr bwMode="auto">
          <a:xfrm>
            <a:off x="1247865" y="4435397"/>
            <a:ext cx="3777674" cy="596822"/>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0B2312A2-CF04-4970-3B7E-7161366278C7}"/>
              </a:ext>
            </a:extLst>
          </p:cNvPr>
          <p:cNvSpPr txBox="1"/>
          <p:nvPr/>
        </p:nvSpPr>
        <p:spPr>
          <a:xfrm>
            <a:off x="2321877" y="4707138"/>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③</a:t>
            </a:r>
            <a:endParaRPr kumimoji="1" lang="ja-JP" altLang="en-US" dirty="0"/>
          </a:p>
        </p:txBody>
      </p:sp>
      <p:sp>
        <p:nvSpPr>
          <p:cNvPr id="16" name="角丸四角形 7">
            <a:extLst>
              <a:ext uri="{FF2B5EF4-FFF2-40B4-BE49-F238E27FC236}">
                <a16:creationId xmlns:a16="http://schemas.microsoft.com/office/drawing/2014/main" id="{111E02AC-CFAF-BDCA-2DA2-746052A88519}"/>
              </a:ext>
            </a:extLst>
          </p:cNvPr>
          <p:cNvSpPr/>
          <p:nvPr/>
        </p:nvSpPr>
        <p:spPr>
          <a:xfrm>
            <a:off x="2704171" y="4815671"/>
            <a:ext cx="758111" cy="18849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305647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4B7A380B-44A5-17FA-F8FA-CA2D014F112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3837" y="1246937"/>
            <a:ext cx="5131849" cy="2668451"/>
          </a:xfrm>
          <a:prstGeom prst="rect">
            <a:avLst/>
          </a:prstGeom>
        </p:spPr>
      </p:pic>
      <p:sp>
        <p:nvSpPr>
          <p:cNvPr id="6" name="テキスト ボックス 1">
            <a:extLst>
              <a:ext uri="{FF2B5EF4-FFF2-40B4-BE49-F238E27FC236}">
                <a16:creationId xmlns:a16="http://schemas.microsoft.com/office/drawing/2014/main" id="{260F88D1-F52B-70FB-0F43-BA2FE6EFFBFB}"/>
              </a:ext>
            </a:extLst>
          </p:cNvPr>
          <p:cNvSpPr txBox="1"/>
          <p:nvPr/>
        </p:nvSpPr>
        <p:spPr>
          <a:xfrm>
            <a:off x="6384848" y="1673823"/>
            <a:ext cx="5677878" cy="4616648"/>
          </a:xfrm>
          <a:prstGeom prst="rect">
            <a:avLst/>
          </a:prstGeom>
          <a:noFill/>
        </p:spPr>
        <p:txBody>
          <a:bodyPr wrap="square" lIns="91440" tIns="45720" rIns="91440" bIns="45720" rtlCol="0" anchor="t">
            <a:spAutoFit/>
          </a:bodyPr>
          <a:lstStyle/>
          <a:p>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panose="020B0604030504040204" pitchFamily="50" charset="-128"/>
                <a:ea typeface="Meiryo UI" panose="020B0604030504040204" pitchFamily="50" charset="-128"/>
              </a:rPr>
              <a:t>①</a:t>
            </a:r>
            <a:r>
              <a:rPr kumimoji="1" lang="ja-JP" altLang="en-US" sz="1400" dirty="0">
                <a:latin typeface="Meiryo UI" panose="020B0604030504040204" pitchFamily="50" charset="-128"/>
                <a:ea typeface="Meiryo UI" panose="020B0604030504040204" pitchFamily="50" charset="-128"/>
              </a:rPr>
              <a:t> 伴走支援コメントを参照したい場合は、マイページを開き「商工会・商工会　</a:t>
            </a:r>
            <a:endParaRPr kumimoji="1"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議所からのコメント」ボタンを押下してください。</a:t>
            </a:r>
            <a:endParaRPr kumimoji="1" lang="en-US" altLang="ja-JP" sz="14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伴走支援コメントには</a:t>
            </a:r>
            <a:r>
              <a:rPr kumimoji="1" lang="ja-JP" altLang="en-US" sz="1400" dirty="0">
                <a:latin typeface="Meiryo UI" panose="020B0604030504040204" pitchFamily="50" charset="-128"/>
                <a:ea typeface="Meiryo UI" panose="020B0604030504040204" pitchFamily="50" charset="-128"/>
              </a:rPr>
              <a:t>商工会</a:t>
            </a:r>
            <a:r>
              <a:rPr lang="ja-JP" altLang="en-US" sz="1400" dirty="0">
                <a:latin typeface="Meiryo UI" panose="020B0604030504040204" pitchFamily="50" charset="-128"/>
                <a:ea typeface="Meiryo UI" panose="020B0604030504040204" pitchFamily="50" charset="-128"/>
              </a:rPr>
              <a:t>より入力されたコメントと共に登録日時が</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表示されます。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③</a:t>
            </a:r>
            <a:r>
              <a:rPr lang="ja-JP" altLang="en-US" sz="1400" dirty="0">
                <a:latin typeface="Meiryo UI"/>
                <a:ea typeface="Meiryo UI"/>
              </a:rPr>
              <a:t> 伴走支援コメントを閉じる場合は、</a:t>
            </a:r>
            <a:r>
              <a:rPr kumimoji="1" lang="ja-JP" altLang="en-US" sz="1400" dirty="0">
                <a:latin typeface="Meiryo UI"/>
                <a:ea typeface="Meiryo UI"/>
              </a:rPr>
              <a:t>「閉じる」ボタンを</a:t>
            </a:r>
            <a:r>
              <a:rPr lang="ja-JP" sz="1400" dirty="0">
                <a:latin typeface="Meiryo UI"/>
                <a:ea typeface="Meiryo UI"/>
              </a:rPr>
              <a:t>クリック</a:t>
            </a:r>
            <a:r>
              <a:rPr kumimoji="1" lang="ja-JP" sz="1400" dirty="0">
                <a:latin typeface="Meiryo UI"/>
                <a:ea typeface="Meiryo UI"/>
              </a:rPr>
              <a:t>してください</a:t>
            </a:r>
            <a:r>
              <a:rPr kumimoji="1" lang="ja-JP" altLang="en-US" sz="1400" dirty="0">
                <a:latin typeface="Meiryo UI"/>
                <a:ea typeface="Meiryo UI"/>
              </a:rPr>
              <a:t>。</a:t>
            </a:r>
            <a:endParaRPr lang="en-US" altLang="ja-JP" sz="1400" dirty="0">
              <a:latin typeface="Meiryo UI"/>
              <a:ea typeface="Meiryo UI"/>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④</a:t>
            </a:r>
            <a:r>
              <a:rPr lang="ja-JP" altLang="en-US" sz="1400" dirty="0">
                <a:latin typeface="Meiryo UI"/>
                <a:ea typeface="Meiryo UI"/>
              </a:rPr>
              <a:t> 公募・交付申請書類の修正を行う場合は、マイページを開き「公募・交付</a:t>
            </a:r>
            <a:endParaRPr lang="en-US" altLang="ja-JP" sz="1400" dirty="0">
              <a:latin typeface="Meiryo UI"/>
              <a:ea typeface="Meiryo UI"/>
            </a:endParaRPr>
          </a:p>
          <a:p>
            <a:r>
              <a:rPr lang="ja-JP" altLang="en-US" sz="1400" dirty="0">
                <a:latin typeface="Meiryo UI"/>
                <a:ea typeface="Meiryo UI"/>
              </a:rPr>
              <a:t>　　申請」を</a:t>
            </a:r>
            <a:r>
              <a:rPr lang="ja-JP" sz="1400" dirty="0">
                <a:latin typeface="Meiryo UI"/>
                <a:ea typeface="Meiryo UI"/>
              </a:rPr>
              <a:t>クリック</a:t>
            </a:r>
            <a:r>
              <a:rPr kumimoji="1" lang="ja-JP" sz="1400" dirty="0">
                <a:latin typeface="Meiryo UI"/>
                <a:ea typeface="Meiryo UI"/>
              </a:rPr>
              <a:t>してください</a:t>
            </a:r>
            <a:r>
              <a:rPr lang="ja-JP" altLang="en-US" sz="1400" dirty="0">
                <a:latin typeface="Meiryo UI"/>
                <a:ea typeface="Meiryo UI"/>
              </a:rPr>
              <a:t>。</a:t>
            </a:r>
            <a:endParaRPr lang="en-US" altLang="ja-JP" sz="1400" dirty="0">
              <a:latin typeface="Meiryo UI"/>
              <a:ea typeface="Meiryo UI"/>
            </a:endParaRPr>
          </a:p>
          <a:p>
            <a:endParaRPr lang="en-US" altLang="ja-JP" sz="1400" dirty="0">
              <a:latin typeface="Meiryo UI"/>
              <a:ea typeface="Meiryo UI"/>
            </a:endParaRPr>
          </a:p>
          <a:p>
            <a:r>
              <a:rPr lang="ja-JP" altLang="en-US" sz="1400" dirty="0">
                <a:solidFill>
                  <a:srgbClr val="FF0000"/>
                </a:solidFill>
                <a:latin typeface="Meiryo UI"/>
                <a:ea typeface="Meiryo UI"/>
              </a:rPr>
              <a:t>⑤</a:t>
            </a:r>
            <a:r>
              <a:rPr lang="ja-JP" altLang="en-US" sz="1400" dirty="0">
                <a:latin typeface="Meiryo UI"/>
                <a:ea typeface="Meiryo UI"/>
              </a:rPr>
              <a:t> 各ステータス（</a:t>
            </a:r>
            <a:r>
              <a:rPr lang="ja-JP" altLang="en-US" sz="1400" dirty="0">
                <a:effectLst/>
                <a:latin typeface="Meiryo UI" panose="020B0604030504040204" pitchFamily="50" charset="-128"/>
                <a:ea typeface="Meiryo UI" panose="020B0604030504040204" pitchFamily="50" charset="-128"/>
              </a:rPr>
              <a:t>依頼先確認ステータス、様式</a:t>
            </a:r>
            <a:r>
              <a:rPr lang="en-US" altLang="ja-JP" sz="1400" dirty="0">
                <a:effectLst/>
                <a:latin typeface="Meiryo UI" panose="020B0604030504040204" pitchFamily="50" charset="-128"/>
                <a:ea typeface="Meiryo UI" panose="020B0604030504040204" pitchFamily="50" charset="-128"/>
              </a:rPr>
              <a:t>4</a:t>
            </a:r>
            <a:r>
              <a:rPr lang="ja-JP" altLang="en-US" sz="1400" dirty="0">
                <a:effectLst/>
                <a:latin typeface="Meiryo UI" panose="020B0604030504040204" pitchFamily="50" charset="-128"/>
                <a:ea typeface="Meiryo UI" panose="020B0604030504040204" pitchFamily="50" charset="-128"/>
              </a:rPr>
              <a:t>発行ステータス、様式</a:t>
            </a:r>
            <a:r>
              <a:rPr lang="en-US" altLang="ja-JP" sz="1400" dirty="0">
                <a:effectLst/>
                <a:latin typeface="Meiryo UI" panose="020B0604030504040204" pitchFamily="50" charset="-128"/>
                <a:ea typeface="Meiryo UI" panose="020B0604030504040204" pitchFamily="50" charset="-128"/>
              </a:rPr>
              <a:t>10</a:t>
            </a:r>
            <a:r>
              <a:rPr lang="ja-JP" altLang="en-US" sz="1400" dirty="0">
                <a:effectLst/>
                <a:latin typeface="Meiryo UI" panose="020B0604030504040204" pitchFamily="50" charset="-128"/>
                <a:ea typeface="Meiryo UI" panose="020B0604030504040204" pitchFamily="50" charset="-128"/>
              </a:rPr>
              <a:t>発</a:t>
            </a:r>
            <a:endParaRPr lang="en-US" altLang="ja-JP" sz="1400" dirty="0">
              <a:effectLst/>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dirty="0">
                <a:effectLst/>
                <a:latin typeface="Meiryo UI" panose="020B0604030504040204" pitchFamily="50" charset="-128"/>
                <a:ea typeface="Meiryo UI" panose="020B0604030504040204" pitchFamily="50" charset="-128"/>
              </a:rPr>
              <a:t>行ステータス</a:t>
            </a:r>
            <a:r>
              <a:rPr lang="ja-JP" altLang="en-US" sz="1400" dirty="0">
                <a:latin typeface="Meiryo UI"/>
                <a:ea typeface="Meiryo UI"/>
              </a:rPr>
              <a:t>）の状況が表示されます。</a:t>
            </a:r>
            <a:endParaRPr lang="en-US" altLang="ja-JP" sz="1400" dirty="0">
              <a:latin typeface="Meiryo UI"/>
              <a:ea typeface="Meiryo UI"/>
            </a:endParaRPr>
          </a:p>
          <a:p>
            <a:r>
              <a:rPr lang="en-US" altLang="ja-JP" sz="1200" dirty="0">
                <a:latin typeface="Meiryo UI"/>
                <a:ea typeface="Meiryo UI"/>
              </a:rPr>
              <a:t>※</a:t>
            </a:r>
            <a:r>
              <a:rPr lang="ja-JP" altLang="en-US" sz="1200" dirty="0">
                <a:latin typeface="Meiryo UI"/>
                <a:ea typeface="Meiryo UI"/>
              </a:rPr>
              <a:t>依頼先確認ステータス：「確認中」「修正確認中」</a:t>
            </a:r>
            <a:endParaRPr lang="en-US" altLang="ja-JP" sz="1200" dirty="0">
              <a:latin typeface="Meiryo UI"/>
              <a:ea typeface="Meiryo UI"/>
            </a:endParaRPr>
          </a:p>
          <a:p>
            <a:endParaRPr lang="en-US" altLang="ja-JP" sz="1200" dirty="0">
              <a:latin typeface="Meiryo UI"/>
              <a:ea typeface="Meiryo UI"/>
            </a:endParaRPr>
          </a:p>
          <a:p>
            <a:r>
              <a:rPr lang="en-US" altLang="ja-JP" sz="1200" dirty="0">
                <a:latin typeface="Meiryo UI"/>
                <a:ea typeface="Meiryo UI"/>
              </a:rPr>
              <a:t>※</a:t>
            </a:r>
            <a:r>
              <a:rPr lang="ja-JP" altLang="en-US" sz="1200" dirty="0">
                <a:effectLst/>
                <a:latin typeface="Meiryo UI" panose="020B0604030504040204" pitchFamily="50" charset="-128"/>
                <a:ea typeface="Meiryo UI" panose="020B0604030504040204" pitchFamily="50" charset="-128"/>
              </a:rPr>
              <a:t>様式</a:t>
            </a:r>
            <a:r>
              <a:rPr lang="en-US" altLang="ja-JP" sz="1200" dirty="0">
                <a:effectLst/>
                <a:latin typeface="Meiryo UI" panose="020B0604030504040204" pitchFamily="50" charset="-128"/>
                <a:ea typeface="Meiryo UI" panose="020B0604030504040204" pitchFamily="50" charset="-128"/>
              </a:rPr>
              <a:t>4</a:t>
            </a:r>
            <a:r>
              <a:rPr lang="ja-JP" altLang="en-US" sz="1200" dirty="0">
                <a:effectLst/>
                <a:latin typeface="Meiryo UI" panose="020B0604030504040204" pitchFamily="50" charset="-128"/>
                <a:ea typeface="Meiryo UI" panose="020B0604030504040204" pitchFamily="50" charset="-128"/>
              </a:rPr>
              <a:t>発行ステータス</a:t>
            </a:r>
            <a:r>
              <a:rPr lang="ja-JP" altLang="en-US" sz="1200" dirty="0">
                <a:latin typeface="Meiryo UI"/>
                <a:ea typeface="Meiryo UI"/>
              </a:rPr>
              <a:t>：下書き・完了は「商工会対応中」発行済みは「発行済み」と表示されます。</a:t>
            </a:r>
            <a:endParaRPr lang="en-US" altLang="ja-JP" sz="1200" dirty="0">
              <a:latin typeface="Meiryo UI"/>
              <a:ea typeface="Meiryo UI"/>
            </a:endParaRPr>
          </a:p>
          <a:p>
            <a:endParaRPr lang="en-US" altLang="ja-JP" sz="1200" dirty="0">
              <a:latin typeface="Meiryo UI"/>
              <a:ea typeface="Meiryo UI"/>
            </a:endParaRPr>
          </a:p>
          <a:p>
            <a:r>
              <a:rPr lang="en-US" altLang="ja-JP" sz="1200" dirty="0">
                <a:latin typeface="Meiryo UI"/>
                <a:ea typeface="Meiryo UI"/>
              </a:rPr>
              <a:t>※</a:t>
            </a:r>
            <a:r>
              <a:rPr lang="ja-JP" altLang="en-US" sz="1200" dirty="0">
                <a:effectLst/>
                <a:latin typeface="Meiryo UI" panose="020B0604030504040204" pitchFamily="50" charset="-128"/>
                <a:ea typeface="Meiryo UI" panose="020B0604030504040204" pitchFamily="50" charset="-128"/>
              </a:rPr>
              <a:t>様式</a:t>
            </a:r>
            <a:r>
              <a:rPr lang="en-US" altLang="ja-JP" sz="1200" dirty="0">
                <a:latin typeface="Meiryo UI" panose="020B0604030504040204" pitchFamily="50" charset="-128"/>
                <a:ea typeface="Meiryo UI" panose="020B0604030504040204" pitchFamily="50" charset="-128"/>
              </a:rPr>
              <a:t>10</a:t>
            </a:r>
            <a:r>
              <a:rPr lang="ja-JP" altLang="en-US" sz="1200" dirty="0">
                <a:effectLst/>
                <a:latin typeface="Meiryo UI" panose="020B0604030504040204" pitchFamily="50" charset="-128"/>
                <a:ea typeface="Meiryo UI" panose="020B0604030504040204" pitchFamily="50" charset="-128"/>
              </a:rPr>
              <a:t>発行ステータス：対象外の場合はハイフンで表示されます。その他は</a:t>
            </a:r>
            <a:r>
              <a:rPr lang="ja-JP" altLang="en-US" sz="1200" dirty="0">
                <a:latin typeface="Meiryo UI" panose="020B0604030504040204" pitchFamily="50" charset="-128"/>
                <a:ea typeface="Meiryo UI" panose="020B0604030504040204" pitchFamily="50" charset="-128"/>
              </a:rPr>
              <a:t>様式</a:t>
            </a:r>
            <a:r>
              <a:rPr lang="en-US" altLang="ja-JP" sz="1200" dirty="0">
                <a:latin typeface="Meiryo UI" panose="020B0604030504040204" pitchFamily="50" charset="-128"/>
                <a:ea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rPr>
              <a:t>発行ステータスと同様の表示</a:t>
            </a:r>
            <a:r>
              <a:rPr lang="ja-JP" altLang="en-US" sz="1200" dirty="0">
                <a:latin typeface="Meiryo UI"/>
                <a:ea typeface="Meiryo UI"/>
              </a:rPr>
              <a:t>となります。</a:t>
            </a:r>
            <a:endParaRPr lang="en-US" altLang="ja-JP" sz="12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p:txBody>
      </p:sp>
      <p:sp>
        <p:nvSpPr>
          <p:cNvPr id="9" name="テキスト プレースホルダ 38">
            <a:extLst>
              <a:ext uri="{FF2B5EF4-FFF2-40B4-BE49-F238E27FC236}">
                <a16:creationId xmlns:a16="http://schemas.microsoft.com/office/drawing/2014/main" id="{756361FB-4B26-BB02-15CC-7C8837E9A628}"/>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様式添付</a:t>
            </a:r>
            <a:endParaRPr lang="en-US" altLang="ja-JP" sz="1400" b="1" dirty="0">
              <a:solidFill>
                <a:srgbClr val="FF0000"/>
              </a:solidFill>
              <a:cs typeface="メイリオ" panose="020B0604030504040204" pitchFamily="50" charset="-128"/>
            </a:endParaRPr>
          </a:p>
        </p:txBody>
      </p:sp>
      <p:sp>
        <p:nvSpPr>
          <p:cNvPr id="12" name="正方形/長方形 11">
            <a:extLst>
              <a:ext uri="{FF2B5EF4-FFF2-40B4-BE49-F238E27FC236}">
                <a16:creationId xmlns:a16="http://schemas.microsoft.com/office/drawing/2014/main" id="{D25B7462-BFA9-B0D7-118F-C4FC5BB09686}"/>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コメント確認</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5315BA77-9784-633F-4C11-C6D039DFB954}"/>
              </a:ext>
            </a:extLst>
          </p:cNvPr>
          <p:cNvSpPr txBox="1"/>
          <p:nvPr/>
        </p:nvSpPr>
        <p:spPr>
          <a:xfrm>
            <a:off x="1183885" y="3002702"/>
            <a:ext cx="436034" cy="369332"/>
          </a:xfrm>
          <a:prstGeom prst="rect">
            <a:avLst/>
          </a:prstGeom>
          <a:noFill/>
        </p:spPr>
        <p:txBody>
          <a:bodyPr wrap="square">
            <a:spAutoFit/>
          </a:bodyPr>
          <a:lstStyle/>
          <a:p>
            <a:r>
              <a:rPr lang="ja-JP" altLang="en-US" dirty="0">
                <a:solidFill>
                  <a:srgbClr val="FF0000"/>
                </a:solidFill>
                <a:latin typeface="Meiryo UI"/>
                <a:ea typeface="Meiryo UI"/>
              </a:rPr>
              <a:t>①</a:t>
            </a:r>
            <a:endParaRPr kumimoji="1" lang="ja-JP" altLang="en-US" dirty="0"/>
          </a:p>
        </p:txBody>
      </p:sp>
      <p:sp>
        <p:nvSpPr>
          <p:cNvPr id="15" name="正方形/長方形 14">
            <a:extLst>
              <a:ext uri="{FF2B5EF4-FFF2-40B4-BE49-F238E27FC236}">
                <a16:creationId xmlns:a16="http://schemas.microsoft.com/office/drawing/2014/main" id="{0694D1D8-BA85-0D98-D27E-CB9C80D985B6}"/>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商工会・商工会議所よりコメントが入力された後のトップ画面です。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81C3DAD1-F091-8A59-819A-2A31EEC2CDDC}"/>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7" name="図 16" descr="図形&#10;&#10;低い精度で自動的に生成された説明">
            <a:extLst>
              <a:ext uri="{FF2B5EF4-FFF2-40B4-BE49-F238E27FC236}">
                <a16:creationId xmlns:a16="http://schemas.microsoft.com/office/drawing/2014/main" id="{B8AF6A1E-FE5B-EF9F-B045-0B419660B3D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7" name="テキスト ボックス 6">
            <a:extLst>
              <a:ext uri="{FF2B5EF4-FFF2-40B4-BE49-F238E27FC236}">
                <a16:creationId xmlns:a16="http://schemas.microsoft.com/office/drawing/2014/main" id="{C4E385C5-B351-BC74-148C-949BFE1CFEA4}"/>
              </a:ext>
            </a:extLst>
          </p:cNvPr>
          <p:cNvSpPr txBox="1"/>
          <p:nvPr/>
        </p:nvSpPr>
        <p:spPr>
          <a:xfrm>
            <a:off x="265820" y="3284857"/>
            <a:ext cx="436034" cy="369332"/>
          </a:xfrm>
          <a:prstGeom prst="rect">
            <a:avLst/>
          </a:prstGeom>
          <a:noFill/>
        </p:spPr>
        <p:txBody>
          <a:bodyPr wrap="square">
            <a:spAutoFit/>
          </a:bodyPr>
          <a:lstStyle/>
          <a:p>
            <a:r>
              <a:rPr lang="ja-JP" altLang="en-US" dirty="0">
                <a:solidFill>
                  <a:srgbClr val="FF0000"/>
                </a:solidFill>
                <a:latin typeface="Meiryo UI"/>
                <a:ea typeface="Meiryo UI"/>
              </a:rPr>
              <a:t>④</a:t>
            </a:r>
            <a:endParaRPr kumimoji="1" lang="ja-JP" altLang="en-US" dirty="0"/>
          </a:p>
        </p:txBody>
      </p:sp>
      <p:sp>
        <p:nvSpPr>
          <p:cNvPr id="14" name="角丸四角形 7">
            <a:extLst>
              <a:ext uri="{FF2B5EF4-FFF2-40B4-BE49-F238E27FC236}">
                <a16:creationId xmlns:a16="http://schemas.microsoft.com/office/drawing/2014/main" id="{A7EAF49D-FF16-8890-1C2F-65694FB67F02}"/>
              </a:ext>
            </a:extLst>
          </p:cNvPr>
          <p:cNvSpPr/>
          <p:nvPr/>
        </p:nvSpPr>
        <p:spPr>
          <a:xfrm>
            <a:off x="756026" y="3381371"/>
            <a:ext cx="505619" cy="265247"/>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1" name="角丸四角形 7">
            <a:extLst>
              <a:ext uri="{FF2B5EF4-FFF2-40B4-BE49-F238E27FC236}">
                <a16:creationId xmlns:a16="http://schemas.microsoft.com/office/drawing/2014/main" id="{DBCF401D-FC21-8A15-0790-2E61ECBA9E7D}"/>
              </a:ext>
            </a:extLst>
          </p:cNvPr>
          <p:cNvSpPr/>
          <p:nvPr/>
        </p:nvSpPr>
        <p:spPr>
          <a:xfrm>
            <a:off x="1261645" y="3324234"/>
            <a:ext cx="960556" cy="367684"/>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grpSp>
        <p:nvGrpSpPr>
          <p:cNvPr id="27" name="グループ化 26">
            <a:extLst>
              <a:ext uri="{FF2B5EF4-FFF2-40B4-BE49-F238E27FC236}">
                <a16:creationId xmlns:a16="http://schemas.microsoft.com/office/drawing/2014/main" id="{4AE121F3-FADF-FCA3-A840-7E51F1504056}"/>
              </a:ext>
            </a:extLst>
          </p:cNvPr>
          <p:cNvGrpSpPr/>
          <p:nvPr/>
        </p:nvGrpSpPr>
        <p:grpSpPr>
          <a:xfrm>
            <a:off x="850757" y="4393939"/>
            <a:ext cx="4430600" cy="2135993"/>
            <a:chOff x="-3939553" y="4559312"/>
            <a:chExt cx="3589392" cy="1703043"/>
          </a:xfrm>
        </p:grpSpPr>
        <p:grpSp>
          <p:nvGrpSpPr>
            <p:cNvPr id="25" name="グループ化 24">
              <a:extLst>
                <a:ext uri="{FF2B5EF4-FFF2-40B4-BE49-F238E27FC236}">
                  <a16:creationId xmlns:a16="http://schemas.microsoft.com/office/drawing/2014/main" id="{90389666-8FA7-5583-6A26-B89A3CDD458C}"/>
                </a:ext>
              </a:extLst>
            </p:cNvPr>
            <p:cNvGrpSpPr/>
            <p:nvPr/>
          </p:nvGrpSpPr>
          <p:grpSpPr>
            <a:xfrm>
              <a:off x="-3939553" y="4559312"/>
              <a:ext cx="3589392" cy="1703043"/>
              <a:chOff x="-3939553" y="4559312"/>
              <a:chExt cx="3589392" cy="1703043"/>
            </a:xfrm>
          </p:grpSpPr>
          <p:pic>
            <p:nvPicPr>
              <p:cNvPr id="23" name="図 22">
                <a:extLst>
                  <a:ext uri="{FF2B5EF4-FFF2-40B4-BE49-F238E27FC236}">
                    <a16:creationId xmlns:a16="http://schemas.microsoft.com/office/drawing/2014/main" id="{5C4CD15C-ABDD-6E47-90D1-3B456EDB799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39553" y="4559312"/>
                <a:ext cx="3589392" cy="1703043"/>
              </a:xfrm>
              <a:prstGeom prst="rect">
                <a:avLst/>
              </a:prstGeom>
            </p:spPr>
          </p:pic>
          <p:sp>
            <p:nvSpPr>
              <p:cNvPr id="24" name="正方形/長方形 23">
                <a:extLst>
                  <a:ext uri="{FF2B5EF4-FFF2-40B4-BE49-F238E27FC236}">
                    <a16:creationId xmlns:a16="http://schemas.microsoft.com/office/drawing/2014/main" id="{0F51CE4F-310A-3EAD-D693-E4C4F4994525}"/>
                  </a:ext>
                </a:extLst>
              </p:cNvPr>
              <p:cNvSpPr/>
              <p:nvPr/>
            </p:nvSpPr>
            <p:spPr>
              <a:xfrm>
                <a:off x="-3211657" y="5359408"/>
                <a:ext cx="1066800" cy="102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500" dirty="0">
                  <a:solidFill>
                    <a:schemeClr val="tx1"/>
                  </a:solidFill>
                  <a:latin typeface="Meiryo UI" panose="020B0604030504040204" pitchFamily="50" charset="-128"/>
                  <a:ea typeface="Meiryo UI" panose="020B0604030504040204" pitchFamily="50" charset="-128"/>
                </a:endParaRPr>
              </a:p>
            </p:txBody>
          </p:sp>
        </p:grpSp>
        <p:sp>
          <p:nvSpPr>
            <p:cNvPr id="26" name="テキスト ボックス 25">
              <a:extLst>
                <a:ext uri="{FF2B5EF4-FFF2-40B4-BE49-F238E27FC236}">
                  <a16:creationId xmlns:a16="http://schemas.microsoft.com/office/drawing/2014/main" id="{4A71D47B-C316-F6A0-5772-0AFC28B35FAB}"/>
                </a:ext>
              </a:extLst>
            </p:cNvPr>
            <p:cNvSpPr txBox="1"/>
            <p:nvPr/>
          </p:nvSpPr>
          <p:spPr>
            <a:xfrm>
              <a:off x="-3267962" y="5338677"/>
              <a:ext cx="2204720" cy="196314"/>
            </a:xfrm>
            <a:prstGeom prst="rect">
              <a:avLst/>
            </a:prstGeom>
            <a:noFill/>
          </p:spPr>
          <p:txBody>
            <a:bodyPr wrap="square" rtlCol="0">
              <a:spAutoFit/>
            </a:bodyPr>
            <a:lstStyle/>
            <a:p>
              <a:r>
                <a:rPr lang="en-US" altLang="ja-JP" sz="500" dirty="0">
                  <a:solidFill>
                    <a:schemeClr val="tx1"/>
                  </a:solidFill>
                  <a:latin typeface="Meiryo UI" panose="020B0604030504040204" pitchFamily="50" charset="-128"/>
                  <a:ea typeface="Meiryo UI" panose="020B0604030504040204" pitchFamily="50" charset="-128"/>
                </a:rPr>
                <a:t>Comment for </a:t>
              </a:r>
              <a:r>
                <a:rPr lang="en-US" altLang="ja-JP" sz="500" dirty="0" err="1">
                  <a:solidFill>
                    <a:schemeClr val="tx1"/>
                  </a:solidFill>
                  <a:latin typeface="Meiryo UI" panose="020B0604030504040204" pitchFamily="50" charset="-128"/>
                  <a:ea typeface="Meiryo UI" panose="020B0604030504040204" pitchFamily="50" charset="-128"/>
                </a:rPr>
                <a:t>Jigyoshya</a:t>
              </a:r>
              <a:endParaRPr kumimoji="1" lang="ja-JP" altLang="en-US" sz="500" dirty="0">
                <a:solidFill>
                  <a:schemeClr val="tx1"/>
                </a:solidFill>
                <a:latin typeface="Meiryo UI" panose="020B0604030504040204" pitchFamily="50" charset="-128"/>
                <a:ea typeface="Meiryo UI" panose="020B0604030504040204" pitchFamily="50" charset="-128"/>
              </a:endParaRPr>
            </a:p>
            <a:p>
              <a:endParaRPr kumimoji="1" lang="ja-JP" altLang="en-US" sz="500" dirty="0"/>
            </a:p>
          </p:txBody>
        </p:sp>
      </p:grpSp>
      <p:sp>
        <p:nvSpPr>
          <p:cNvPr id="30" name="角丸四角形 7">
            <a:extLst>
              <a:ext uri="{FF2B5EF4-FFF2-40B4-BE49-F238E27FC236}">
                <a16:creationId xmlns:a16="http://schemas.microsoft.com/office/drawing/2014/main" id="{9B674A10-D92D-4E9F-62E0-1A71D2EE47A9}"/>
              </a:ext>
            </a:extLst>
          </p:cNvPr>
          <p:cNvSpPr/>
          <p:nvPr/>
        </p:nvSpPr>
        <p:spPr>
          <a:xfrm>
            <a:off x="2222201" y="3156939"/>
            <a:ext cx="2725719" cy="53497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FF33E1B3-FAE4-5240-2653-4A8928767DD6}"/>
              </a:ext>
            </a:extLst>
          </p:cNvPr>
          <p:cNvSpPr txBox="1"/>
          <p:nvPr/>
        </p:nvSpPr>
        <p:spPr>
          <a:xfrm>
            <a:off x="2139812" y="2796750"/>
            <a:ext cx="454661" cy="369332"/>
          </a:xfrm>
          <a:prstGeom prst="rect">
            <a:avLst/>
          </a:prstGeom>
          <a:noFill/>
        </p:spPr>
        <p:txBody>
          <a:bodyPr wrap="square">
            <a:spAutoFit/>
          </a:bodyPr>
          <a:lstStyle/>
          <a:p>
            <a:r>
              <a:rPr kumimoji="1" lang="ja-JP" altLang="en-US" dirty="0">
                <a:solidFill>
                  <a:srgbClr val="FF0000"/>
                </a:solidFill>
                <a:latin typeface="Meiryo UI"/>
                <a:ea typeface="Meiryo UI"/>
              </a:rPr>
              <a:t>⑤</a:t>
            </a:r>
            <a:endParaRPr kumimoji="1" lang="ja-JP" altLang="en-US" dirty="0"/>
          </a:p>
        </p:txBody>
      </p:sp>
      <p:sp>
        <p:nvSpPr>
          <p:cNvPr id="8" name="テキスト ボックス 7">
            <a:extLst>
              <a:ext uri="{FF2B5EF4-FFF2-40B4-BE49-F238E27FC236}">
                <a16:creationId xmlns:a16="http://schemas.microsoft.com/office/drawing/2014/main" id="{50D6A719-770A-41E5-21B1-2AACEC6336D5}"/>
              </a:ext>
            </a:extLst>
          </p:cNvPr>
          <p:cNvSpPr txBox="1"/>
          <p:nvPr/>
        </p:nvSpPr>
        <p:spPr>
          <a:xfrm>
            <a:off x="1232744" y="5240099"/>
            <a:ext cx="357264" cy="369332"/>
          </a:xfrm>
          <a:prstGeom prst="rect">
            <a:avLst/>
          </a:prstGeom>
          <a:noFill/>
        </p:spPr>
        <p:txBody>
          <a:bodyPr wrap="square">
            <a:spAutoFit/>
          </a:bodyPr>
          <a:lstStyle/>
          <a:p>
            <a:r>
              <a:rPr kumimoji="1" lang="ja-JP" altLang="en-US" dirty="0">
                <a:solidFill>
                  <a:srgbClr val="FF0000"/>
                </a:solidFill>
                <a:latin typeface="Meiryo UI"/>
                <a:ea typeface="Meiryo UI"/>
              </a:rPr>
              <a:t>②</a:t>
            </a:r>
            <a:endParaRPr kumimoji="1" lang="ja-JP" altLang="en-US" dirty="0"/>
          </a:p>
        </p:txBody>
      </p:sp>
      <p:sp>
        <p:nvSpPr>
          <p:cNvPr id="4" name="角丸四角形 7">
            <a:extLst>
              <a:ext uri="{FF2B5EF4-FFF2-40B4-BE49-F238E27FC236}">
                <a16:creationId xmlns:a16="http://schemas.microsoft.com/office/drawing/2014/main" id="{24DABE7B-5858-B749-02D0-57D9D31C4499}"/>
              </a:ext>
            </a:extLst>
          </p:cNvPr>
          <p:cNvSpPr/>
          <p:nvPr/>
        </p:nvSpPr>
        <p:spPr>
          <a:xfrm>
            <a:off x="1619919" y="5086779"/>
            <a:ext cx="2845402" cy="675973"/>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4FDBF74F-0329-5022-68DA-3C77E0A1E7F6}"/>
              </a:ext>
            </a:extLst>
          </p:cNvPr>
          <p:cNvSpPr txBox="1"/>
          <p:nvPr/>
        </p:nvSpPr>
        <p:spPr>
          <a:xfrm>
            <a:off x="2495040" y="5727771"/>
            <a:ext cx="372845" cy="369332"/>
          </a:xfrm>
          <a:prstGeom prst="rect">
            <a:avLst/>
          </a:prstGeom>
          <a:noFill/>
        </p:spPr>
        <p:txBody>
          <a:bodyPr wrap="square">
            <a:spAutoFit/>
          </a:bodyPr>
          <a:lstStyle/>
          <a:p>
            <a:r>
              <a:rPr lang="ja-JP" altLang="en-US" dirty="0">
                <a:solidFill>
                  <a:srgbClr val="FF0000"/>
                </a:solidFill>
                <a:latin typeface="Meiryo UI"/>
                <a:ea typeface="Meiryo UI"/>
              </a:rPr>
              <a:t>③</a:t>
            </a:r>
            <a:endParaRPr kumimoji="1" lang="ja-JP" altLang="en-US" dirty="0"/>
          </a:p>
        </p:txBody>
      </p:sp>
      <p:sp>
        <p:nvSpPr>
          <p:cNvPr id="13" name="角丸四角形 7">
            <a:extLst>
              <a:ext uri="{FF2B5EF4-FFF2-40B4-BE49-F238E27FC236}">
                <a16:creationId xmlns:a16="http://schemas.microsoft.com/office/drawing/2014/main" id="{4A07E35A-02C7-307E-D3AB-76E98BC7CD9D}"/>
              </a:ext>
            </a:extLst>
          </p:cNvPr>
          <p:cNvSpPr/>
          <p:nvPr/>
        </p:nvSpPr>
        <p:spPr>
          <a:xfrm>
            <a:off x="2832325" y="5819890"/>
            <a:ext cx="440284" cy="185094"/>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cxnSp>
        <p:nvCxnSpPr>
          <p:cNvPr id="19" name="直線矢印コネクタ 18">
            <a:extLst>
              <a:ext uri="{FF2B5EF4-FFF2-40B4-BE49-F238E27FC236}">
                <a16:creationId xmlns:a16="http://schemas.microsoft.com/office/drawing/2014/main" id="{4D809013-4297-4429-3BF1-BDB81D26D80B}"/>
              </a:ext>
            </a:extLst>
          </p:cNvPr>
          <p:cNvCxnSpPr>
            <a:cxnSpLocks/>
          </p:cNvCxnSpPr>
          <p:nvPr/>
        </p:nvCxnSpPr>
        <p:spPr>
          <a:xfrm>
            <a:off x="1749242" y="3727198"/>
            <a:ext cx="390570" cy="126835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5493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53AED1C-7F49-81E3-822D-37339929C32D}"/>
              </a:ext>
            </a:extLst>
          </p:cNvPr>
          <p:cNvSpPr/>
          <p:nvPr/>
        </p:nvSpPr>
        <p:spPr>
          <a:xfrm>
            <a:off x="156243" y="109871"/>
            <a:ext cx="10348992"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申請システムを利用した電子申請の流れ</a:t>
            </a:r>
            <a:r>
              <a:rPr lang="ja-JP" altLang="en-US" sz="2200" b="1" dirty="0">
                <a:solidFill>
                  <a:srgbClr val="FF0000"/>
                </a:solidFill>
                <a:latin typeface="Meiryo UI" panose="020B0604030504040204" pitchFamily="50" charset="-128"/>
                <a:ea typeface="Meiryo UI" panose="020B0604030504040204" pitchFamily="50" charset="-128"/>
              </a:rPr>
              <a:t>（商工会地区の場合）</a:t>
            </a:r>
          </a:p>
        </p:txBody>
      </p:sp>
      <p:sp>
        <p:nvSpPr>
          <p:cNvPr id="5" name="テキスト ボックス 4">
            <a:extLst>
              <a:ext uri="{FF2B5EF4-FFF2-40B4-BE49-F238E27FC236}">
                <a16:creationId xmlns:a16="http://schemas.microsoft.com/office/drawing/2014/main" id="{7277EDC7-E5B8-37F6-11FE-C35EB2088FD6}"/>
              </a:ext>
            </a:extLst>
          </p:cNvPr>
          <p:cNvSpPr txBox="1"/>
          <p:nvPr/>
        </p:nvSpPr>
        <p:spPr>
          <a:xfrm>
            <a:off x="6346398" y="1437171"/>
            <a:ext cx="5617001" cy="5253487"/>
          </a:xfrm>
          <a:prstGeom prst="rect">
            <a:avLst/>
          </a:prstGeom>
          <a:noFill/>
        </p:spPr>
        <p:txBody>
          <a:bodyPr wrap="square" lIns="91440" tIns="45720" rIns="91440" bIns="45720" rtlCol="0" anchor="t">
            <a:noAutofit/>
          </a:bodyPr>
          <a:lstStyle>
            <a:defPPr>
              <a:defRPr lang="ja-JP"/>
            </a:defPPr>
            <a:lvl1pPr>
              <a:defRPr sz="1400">
                <a:latin typeface="Meiryo UI" panose="020B0604030504040204" pitchFamily="50" charset="-128"/>
                <a:ea typeface="Meiryo UI" panose="020B0604030504040204" pitchFamily="50" charset="-128"/>
              </a:defRPr>
            </a:lvl1pPr>
          </a:lstStyle>
          <a:p>
            <a:pPr marL="228600" indent="-228600">
              <a:lnSpc>
                <a:spcPct val="150000"/>
              </a:lnSpc>
              <a:spcBef>
                <a:spcPts val="600"/>
              </a:spcBef>
              <a:buFont typeface="+mj-lt"/>
              <a:buAutoNum type="arabicPeriod"/>
            </a:pPr>
            <a:r>
              <a:rPr lang="ja-JP" altLang="en-US" sz="1200" dirty="0"/>
              <a:t>最新の公募要領をホームページで確認します。</a:t>
            </a:r>
            <a:endParaRPr lang="en-US" altLang="ja-JP" sz="1200" dirty="0"/>
          </a:p>
          <a:p>
            <a:pPr lvl="1">
              <a:lnSpc>
                <a:spcPct val="150000"/>
              </a:lnSpc>
              <a:spcBef>
                <a:spcPts val="600"/>
              </a:spcBef>
            </a:pPr>
            <a:r>
              <a:rPr lang="en-US" altLang="ja-JP" sz="1200" dirty="0">
                <a:latin typeface="Meiryo UI" panose="020B0604030504040204" pitchFamily="50" charset="-128"/>
                <a:ea typeface="Meiryo UI" panose="020B0604030504040204" pitchFamily="50" charset="-128"/>
              </a:rPr>
              <a:t>URL:</a:t>
            </a:r>
            <a:r>
              <a:rPr lang="en-US" altLang="ja-JP" sz="1200" dirty="0">
                <a:latin typeface="Meiryo UI" panose="020B0604030504040204" pitchFamily="50" charset="-128"/>
                <a:ea typeface="Meiryo UI" panose="020B0604030504040204" pitchFamily="50" charset="-128"/>
                <a:hlinkClick r:id="rId2"/>
              </a:rPr>
              <a:t>https://www.shokokai.or.jp/jizokuka_r1h/</a:t>
            </a:r>
            <a:endParaRPr lang="en-US" altLang="ja-JP" sz="1200" dirty="0">
              <a:latin typeface="Meiryo UI" panose="020B0604030504040204" pitchFamily="50" charset="-128"/>
              <a:ea typeface="Meiryo UI" panose="020B0604030504040204" pitchFamily="50" charset="-128"/>
            </a:endParaRPr>
          </a:p>
          <a:p>
            <a:pPr marL="228600" indent="-228600">
              <a:lnSpc>
                <a:spcPct val="150000"/>
              </a:lnSpc>
              <a:spcBef>
                <a:spcPts val="600"/>
              </a:spcBef>
              <a:buFont typeface="+mj-lt"/>
              <a:buAutoNum type="arabicPeriod"/>
            </a:pPr>
            <a:r>
              <a:rPr lang="ja-JP" altLang="en-US" sz="1200" dirty="0"/>
              <a:t>Ｇビズ</a:t>
            </a:r>
            <a:r>
              <a:rPr lang="en-US" altLang="ja-JP" sz="1200" dirty="0"/>
              <a:t>ID</a:t>
            </a:r>
            <a:r>
              <a:rPr lang="ja-JP" altLang="en-US" sz="1200" dirty="0"/>
              <a:t>の申請・取得を行います。申請には</a:t>
            </a:r>
            <a:r>
              <a:rPr lang="en-US" altLang="ja-JP" sz="1200" dirty="0"/>
              <a:t>G</a:t>
            </a:r>
            <a:r>
              <a:rPr lang="ja-JP" altLang="en-US" sz="1200" dirty="0"/>
              <a:t>ビズ</a:t>
            </a:r>
            <a:r>
              <a:rPr lang="en-US" altLang="ja-JP" sz="1200" dirty="0"/>
              <a:t>ID</a:t>
            </a:r>
            <a:r>
              <a:rPr lang="ja-JP" altLang="en-US" sz="1200" dirty="0"/>
              <a:t>が必要です。</a:t>
            </a:r>
            <a:endParaRPr lang="en-US" altLang="ja-JP" sz="1200" dirty="0"/>
          </a:p>
          <a:p>
            <a:pPr lvl="1">
              <a:lnSpc>
                <a:spcPct val="150000"/>
              </a:lnSpc>
              <a:spcBef>
                <a:spcPts val="600"/>
              </a:spcBef>
            </a:pPr>
            <a:r>
              <a:rPr lang="en-US" altLang="ja-JP" sz="1200" dirty="0">
                <a:latin typeface="Meiryo UI"/>
                <a:ea typeface="Meiryo UI"/>
              </a:rPr>
              <a:t>URL:</a:t>
            </a:r>
            <a:r>
              <a:rPr lang="en-US" altLang="ja-JP" sz="1200" dirty="0">
                <a:latin typeface="Meiryo UI"/>
                <a:ea typeface="Meiryo UI"/>
                <a:hlinkClick r:id="rId3"/>
              </a:rPr>
              <a:t>https://gbiz-id.go.jp/</a:t>
            </a:r>
            <a:endParaRPr lang="en-US" altLang="ja-JP" sz="1200" dirty="0">
              <a:latin typeface="Meiryo UI"/>
              <a:ea typeface="Meiryo UI"/>
            </a:endParaRPr>
          </a:p>
          <a:p>
            <a:pPr marL="228600" indent="-228600">
              <a:lnSpc>
                <a:spcPct val="150000"/>
              </a:lnSpc>
              <a:spcBef>
                <a:spcPts val="600"/>
              </a:spcBef>
              <a:buFont typeface="+mj-lt"/>
              <a:buAutoNum type="arabicPeriod"/>
            </a:pPr>
            <a:r>
              <a:rPr lang="ja-JP" altLang="en-US" sz="1200" dirty="0">
                <a:latin typeface="Meiryo UI"/>
                <a:ea typeface="Meiryo UI"/>
              </a:rPr>
              <a:t>本手引きを確認します。</a:t>
            </a:r>
            <a:endParaRPr lang="en-US" altLang="ja-JP" sz="1200" dirty="0">
              <a:latin typeface="Meiryo UI"/>
              <a:ea typeface="Meiryo UI"/>
            </a:endParaRPr>
          </a:p>
          <a:p>
            <a:pPr marL="228600" indent="-228600">
              <a:lnSpc>
                <a:spcPct val="150000"/>
              </a:lnSpc>
              <a:spcBef>
                <a:spcPts val="600"/>
              </a:spcBef>
              <a:buFont typeface="+mj-lt"/>
              <a:buAutoNum type="arabicPeriod"/>
            </a:pPr>
            <a:r>
              <a:rPr lang="ja-JP" altLang="en-US" sz="1200" dirty="0">
                <a:latin typeface="Meiryo UI"/>
                <a:ea typeface="Meiryo UI"/>
              </a:rPr>
              <a:t>申請システムにログインし、申請に必要となる情報を入力します。</a:t>
            </a:r>
          </a:p>
          <a:p>
            <a:pPr marL="228600" indent="-228600">
              <a:lnSpc>
                <a:spcPct val="150000"/>
              </a:lnSpc>
              <a:spcBef>
                <a:spcPts val="600"/>
              </a:spcBef>
              <a:buFont typeface="+mj-lt"/>
              <a:buAutoNum type="arabicPeriod"/>
            </a:pPr>
            <a:r>
              <a:rPr lang="ja-JP" altLang="en-US" sz="1200" dirty="0">
                <a:latin typeface="Meiryo UI"/>
                <a:ea typeface="Meiryo UI"/>
              </a:rPr>
              <a:t>様式</a:t>
            </a:r>
            <a:r>
              <a:rPr lang="en-US" altLang="ja-JP" sz="1200" dirty="0">
                <a:latin typeface="Meiryo UI"/>
                <a:ea typeface="Meiryo UI"/>
              </a:rPr>
              <a:t>4</a:t>
            </a:r>
            <a:r>
              <a:rPr lang="ja-JP" altLang="en-US" sz="1200" dirty="0">
                <a:latin typeface="Meiryo UI"/>
                <a:ea typeface="Meiryo UI"/>
              </a:rPr>
              <a:t>「事業支援計画書」の発行依頼を行います。事業承継加点の付与を希望する事業者は、併せて様式</a:t>
            </a:r>
            <a:r>
              <a:rPr lang="en-US" altLang="ja-JP" sz="1200" dirty="0">
                <a:latin typeface="Meiryo UI"/>
                <a:ea typeface="Meiryo UI"/>
              </a:rPr>
              <a:t>10</a:t>
            </a:r>
            <a:r>
              <a:rPr lang="ja-JP" altLang="en-US" sz="1200" dirty="0">
                <a:latin typeface="Meiryo UI"/>
                <a:ea typeface="Meiryo UI"/>
              </a:rPr>
              <a:t>「事業承継診断票」の発行依頼も行います。</a:t>
            </a:r>
            <a:endParaRPr lang="en-US" altLang="ja-JP" sz="1200" dirty="0">
              <a:latin typeface="Meiryo UI"/>
              <a:ea typeface="Meiryo UI"/>
            </a:endParaRPr>
          </a:p>
          <a:p>
            <a:pPr marL="228600" indent="-228600">
              <a:lnSpc>
                <a:spcPct val="150000"/>
              </a:lnSpc>
              <a:spcBef>
                <a:spcPts val="600"/>
              </a:spcBef>
              <a:buFont typeface="+mj-lt"/>
              <a:buAutoNum type="arabicPeriod"/>
            </a:pPr>
            <a:r>
              <a:rPr lang="ja-JP" sz="1200" dirty="0">
                <a:latin typeface="Meiryo UI"/>
                <a:ea typeface="Meiryo UI"/>
              </a:rPr>
              <a:t>商工会が</a:t>
            </a:r>
            <a:r>
              <a:rPr lang="ja-JP" altLang="en-US" sz="1200" dirty="0">
                <a:latin typeface="Meiryo UI"/>
                <a:ea typeface="Meiryo UI"/>
              </a:rPr>
              <a:t>システム上で入力内容を確認し、事業計画の内容や提出書類の過不足等についてコメントを入力しますので、コメントを確認し必要に応じて入力内容を修正します。</a:t>
            </a:r>
            <a:endParaRPr lang="en-US" altLang="ja-JP" sz="1200" dirty="0">
              <a:latin typeface="Meiryo UI"/>
              <a:ea typeface="Meiryo UI"/>
            </a:endParaRPr>
          </a:p>
          <a:p>
            <a:pPr marL="228600" indent="-228600">
              <a:lnSpc>
                <a:spcPct val="150000"/>
              </a:lnSpc>
              <a:spcBef>
                <a:spcPts val="600"/>
              </a:spcBef>
              <a:buFont typeface="+mj-lt"/>
              <a:buAutoNum type="arabicPeriod"/>
            </a:pPr>
            <a:r>
              <a:rPr lang="ja-JP" altLang="en-US" sz="1200" dirty="0">
                <a:latin typeface="Meiryo UI"/>
                <a:ea typeface="Meiryo UI"/>
              </a:rPr>
              <a:t>様式４「</a:t>
            </a:r>
            <a:r>
              <a:rPr lang="zh-TW" altLang="en-US" sz="1200" dirty="0">
                <a:latin typeface="Meiryo UI"/>
                <a:ea typeface="Meiryo UI"/>
              </a:rPr>
              <a:t>事業支援計画書</a:t>
            </a:r>
            <a:r>
              <a:rPr lang="ja-JP" altLang="en-US" sz="1200" dirty="0">
                <a:latin typeface="Meiryo UI"/>
                <a:ea typeface="Meiryo UI"/>
              </a:rPr>
              <a:t>」がシステム上で発行されますので、残りの入力項目をすべて記載し、公募申請を提出します。</a:t>
            </a:r>
          </a:p>
          <a:p>
            <a:pPr>
              <a:lnSpc>
                <a:spcPct val="150000"/>
              </a:lnSpc>
              <a:spcBef>
                <a:spcPts val="600"/>
              </a:spcBef>
            </a:pPr>
            <a:endParaRPr lang="en-US" altLang="ja-JP" sz="1200" dirty="0">
              <a:latin typeface="Meiryo UI"/>
              <a:ea typeface="Meiryo UI"/>
            </a:endParaRPr>
          </a:p>
          <a:p>
            <a:pPr>
              <a:lnSpc>
                <a:spcPct val="150000"/>
              </a:lnSpc>
              <a:spcBef>
                <a:spcPts val="600"/>
              </a:spcBef>
            </a:pPr>
            <a:r>
              <a:rPr lang="ja-JP" altLang="en-US" sz="1200" dirty="0">
                <a:latin typeface="Meiryo UI"/>
                <a:ea typeface="Meiryo UI"/>
              </a:rPr>
              <a:t>申請締切後、審査が行われます。</a:t>
            </a:r>
            <a:br>
              <a:rPr lang="ja-JP" altLang="en-US" sz="1200" dirty="0">
                <a:latin typeface="Meiryo UI"/>
                <a:ea typeface="Meiryo UI"/>
              </a:rPr>
            </a:br>
            <a:r>
              <a:rPr lang="ja-JP" altLang="en-US" sz="1200" dirty="0">
                <a:latin typeface="Meiryo UI"/>
                <a:ea typeface="Meiryo UI"/>
              </a:rPr>
              <a:t>採択結果の発表後、採択通知書及び交付決定通知はマイページより閲覧可能です。</a:t>
            </a:r>
            <a:endParaRPr lang="en-US" altLang="ja-JP" sz="1200" dirty="0">
              <a:latin typeface="Meiryo UI"/>
              <a:ea typeface="Meiryo UI"/>
            </a:endParaRPr>
          </a:p>
        </p:txBody>
      </p:sp>
      <p:sp>
        <p:nvSpPr>
          <p:cNvPr id="7" name="角丸四角形 94">
            <a:extLst>
              <a:ext uri="{FF2B5EF4-FFF2-40B4-BE49-F238E27FC236}">
                <a16:creationId xmlns:a16="http://schemas.microsoft.com/office/drawing/2014/main" id="{F974769D-EE61-53AE-AA2D-643E3BF26DA6}"/>
              </a:ext>
            </a:extLst>
          </p:cNvPr>
          <p:cNvSpPr/>
          <p:nvPr/>
        </p:nvSpPr>
        <p:spPr>
          <a:xfrm>
            <a:off x="1829602" y="956872"/>
            <a:ext cx="2383206" cy="294357"/>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b="1">
                <a:latin typeface="Meiryo UI" panose="020B0604030504040204" pitchFamily="50" charset="-128"/>
                <a:ea typeface="Meiryo UI" panose="020B0604030504040204" pitchFamily="50" charset="-128"/>
              </a:rPr>
              <a:t>公募申請</a:t>
            </a:r>
          </a:p>
        </p:txBody>
      </p:sp>
      <p:sp>
        <p:nvSpPr>
          <p:cNvPr id="9" name="フローチャート: 処理 8">
            <a:extLst>
              <a:ext uri="{FF2B5EF4-FFF2-40B4-BE49-F238E27FC236}">
                <a16:creationId xmlns:a16="http://schemas.microsoft.com/office/drawing/2014/main" id="{335141B9-94F0-7660-F144-84812186E870}"/>
              </a:ext>
            </a:extLst>
          </p:cNvPr>
          <p:cNvSpPr/>
          <p:nvPr/>
        </p:nvSpPr>
        <p:spPr>
          <a:xfrm>
            <a:off x="1829602" y="4544749"/>
            <a:ext cx="2579786"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45720" rIns="108000" bIns="45720" numCol="1" spcCol="0" rtlCol="0" fromWordArt="0" anchor="ctr" anchorCtr="0" forceAA="0" compatLnSpc="1">
            <a:prstTxWarp prst="textNoShape">
              <a:avLst/>
            </a:prstTxWarp>
            <a:no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rPr>
              <a:t>5</a:t>
            </a:r>
            <a:r>
              <a:rPr kumimoji="1" lang="ja-JP" altLang="en-US" sz="1400" b="1" dirty="0">
                <a:solidFill>
                  <a:schemeClr val="tx1"/>
                </a:solidFill>
                <a:latin typeface="Meiryo UI" panose="020B0604030504040204" pitchFamily="50" charset="-128"/>
                <a:ea typeface="Meiryo UI" panose="020B0604030504040204" pitchFamily="50" charset="-128"/>
              </a:rPr>
              <a:t>．様式</a:t>
            </a:r>
            <a:r>
              <a:rPr kumimoji="1" lang="en-US" altLang="ja-JP" sz="1400" b="1" dirty="0">
                <a:solidFill>
                  <a:schemeClr val="tx1"/>
                </a:solidFill>
                <a:latin typeface="Meiryo UI" panose="020B0604030504040204" pitchFamily="50" charset="-128"/>
                <a:ea typeface="Meiryo UI" panose="020B0604030504040204" pitchFamily="50" charset="-128"/>
              </a:rPr>
              <a:t>4</a:t>
            </a:r>
            <a:r>
              <a:rPr kumimoji="1" lang="ja-JP" altLang="en-US" sz="1400" b="1" dirty="0">
                <a:solidFill>
                  <a:schemeClr val="tx1"/>
                </a:solidFill>
                <a:latin typeface="Meiryo UI" panose="020B0604030504040204" pitchFamily="50" charset="-128"/>
                <a:ea typeface="Meiryo UI" panose="020B0604030504040204" pitchFamily="50" charset="-128"/>
              </a:rPr>
              <a:t>、</a:t>
            </a:r>
            <a:r>
              <a:rPr kumimoji="1" lang="en-US" altLang="ja-JP" sz="1400" b="1" dirty="0">
                <a:solidFill>
                  <a:schemeClr val="tx1"/>
                </a:solidFill>
                <a:latin typeface="Meiryo UI" panose="020B0604030504040204" pitchFamily="50" charset="-128"/>
                <a:ea typeface="Meiryo UI" panose="020B0604030504040204" pitchFamily="50" charset="-128"/>
              </a:rPr>
              <a:t>10</a:t>
            </a:r>
            <a:r>
              <a:rPr kumimoji="1" lang="ja-JP" altLang="en-US" sz="1400" b="1" dirty="0">
                <a:solidFill>
                  <a:schemeClr val="tx1"/>
                </a:solidFill>
                <a:latin typeface="Meiryo UI" panose="020B0604030504040204" pitchFamily="50" charset="-128"/>
                <a:ea typeface="Meiryo UI" panose="020B0604030504040204" pitchFamily="50" charset="-128"/>
              </a:rPr>
              <a:t>発行依頼</a:t>
            </a:r>
          </a:p>
        </p:txBody>
      </p:sp>
      <p:sp>
        <p:nvSpPr>
          <p:cNvPr id="11" name="フローチャート: 処理 10">
            <a:extLst>
              <a:ext uri="{FF2B5EF4-FFF2-40B4-BE49-F238E27FC236}">
                <a16:creationId xmlns:a16="http://schemas.microsoft.com/office/drawing/2014/main" id="{75E112CE-7A0B-DB56-84E0-BCE867D837B1}"/>
              </a:ext>
            </a:extLst>
          </p:cNvPr>
          <p:cNvSpPr/>
          <p:nvPr/>
        </p:nvSpPr>
        <p:spPr>
          <a:xfrm>
            <a:off x="1826175" y="1652769"/>
            <a:ext cx="2579786" cy="302252"/>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kumimoji="1" lang="en-US" altLang="ja-JP" sz="1400" b="1" dirty="0">
                <a:solidFill>
                  <a:schemeClr val="tx1"/>
                </a:solidFill>
                <a:latin typeface="Meiryo UI" panose="020B0604030504040204" pitchFamily="50" charset="-128"/>
                <a:ea typeface="Meiryo UI" panose="020B0604030504040204" pitchFamily="50" charset="-128"/>
              </a:rPr>
              <a:t>1</a:t>
            </a:r>
            <a:r>
              <a:rPr kumimoji="1" lang="ja-JP" altLang="en-US" sz="1400" b="1">
                <a:solidFill>
                  <a:schemeClr val="tx1"/>
                </a:solidFill>
                <a:latin typeface="Meiryo UI" panose="020B0604030504040204" pitchFamily="50" charset="-128"/>
                <a:ea typeface="Meiryo UI" panose="020B0604030504040204" pitchFamily="50" charset="-128"/>
              </a:rPr>
              <a:t>．公募</a:t>
            </a:r>
            <a:r>
              <a:rPr lang="ja-JP" altLang="en-US" sz="1400" b="1">
                <a:solidFill>
                  <a:schemeClr val="tx1"/>
                </a:solidFill>
                <a:latin typeface="Meiryo UI" panose="020B0604030504040204" pitchFamily="50" charset="-128"/>
                <a:ea typeface="Meiryo UI" panose="020B0604030504040204" pitchFamily="50" charset="-128"/>
              </a:rPr>
              <a:t>要領</a:t>
            </a:r>
            <a:r>
              <a:rPr kumimoji="1" lang="ja-JP" altLang="en-US" sz="1400" b="1">
                <a:solidFill>
                  <a:schemeClr val="tx1"/>
                </a:solidFill>
                <a:latin typeface="Meiryo UI" panose="020B0604030504040204" pitchFamily="50" charset="-128"/>
                <a:ea typeface="Meiryo UI" panose="020B0604030504040204" pitchFamily="50" charset="-128"/>
              </a:rPr>
              <a:t>の確認</a:t>
            </a:r>
          </a:p>
        </p:txBody>
      </p:sp>
      <p:cxnSp>
        <p:nvCxnSpPr>
          <p:cNvPr id="12" name="直線矢印コネクタ 11">
            <a:extLst>
              <a:ext uri="{FF2B5EF4-FFF2-40B4-BE49-F238E27FC236}">
                <a16:creationId xmlns:a16="http://schemas.microsoft.com/office/drawing/2014/main" id="{B9708C4E-F395-191C-BC75-63D02DFB3C2C}"/>
              </a:ext>
            </a:extLst>
          </p:cNvPr>
          <p:cNvCxnSpPr>
            <a:cxnSpLocks/>
            <a:stCxn id="25" idx="2"/>
            <a:endCxn id="17" idx="0"/>
          </p:cNvCxnSpPr>
          <p:nvPr/>
        </p:nvCxnSpPr>
        <p:spPr>
          <a:xfrm>
            <a:off x="3116066" y="3393885"/>
            <a:ext cx="2"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直線矢印コネクタ 12">
            <a:extLst>
              <a:ext uri="{FF2B5EF4-FFF2-40B4-BE49-F238E27FC236}">
                <a16:creationId xmlns:a16="http://schemas.microsoft.com/office/drawing/2014/main" id="{E3781B60-A4BF-0176-844B-DB51DD15F14C}"/>
              </a:ext>
            </a:extLst>
          </p:cNvPr>
          <p:cNvCxnSpPr>
            <a:cxnSpLocks/>
            <a:stCxn id="17" idx="2"/>
            <a:endCxn id="9" idx="0"/>
          </p:cNvCxnSpPr>
          <p:nvPr/>
        </p:nvCxnSpPr>
        <p:spPr>
          <a:xfrm>
            <a:off x="3116068" y="4113317"/>
            <a:ext cx="3427"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フローチャート: 処理 15">
            <a:extLst>
              <a:ext uri="{FF2B5EF4-FFF2-40B4-BE49-F238E27FC236}">
                <a16:creationId xmlns:a16="http://schemas.microsoft.com/office/drawing/2014/main" id="{88F54C91-0B91-0937-67F3-2EB0847551CE}"/>
              </a:ext>
            </a:extLst>
          </p:cNvPr>
          <p:cNvSpPr/>
          <p:nvPr/>
        </p:nvSpPr>
        <p:spPr>
          <a:xfrm>
            <a:off x="1825502" y="5264181"/>
            <a:ext cx="2579785" cy="460381"/>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kumimoji="1" lang="en-US" altLang="ja-JP" sz="1400" b="1" dirty="0">
                <a:solidFill>
                  <a:schemeClr val="tx1"/>
                </a:solidFill>
                <a:latin typeface="Meiryo UI" panose="020B0604030504040204" pitchFamily="50" charset="-128"/>
                <a:ea typeface="Meiryo UI" panose="020B0604030504040204" pitchFamily="50" charset="-128"/>
              </a:rPr>
              <a:t>6</a:t>
            </a:r>
            <a:r>
              <a:rPr kumimoji="1" lang="ja-JP" altLang="en-US" sz="1400" b="1" dirty="0">
                <a:solidFill>
                  <a:schemeClr val="tx1"/>
                </a:solidFill>
                <a:latin typeface="Meiryo UI" panose="020B0604030504040204" pitchFamily="50" charset="-128"/>
                <a:ea typeface="Meiryo UI" panose="020B0604030504040204" pitchFamily="50" charset="-128"/>
              </a:rPr>
              <a:t>．システム上で商工会コメント確認・入力内容修正</a:t>
            </a:r>
          </a:p>
        </p:txBody>
      </p:sp>
      <p:sp>
        <p:nvSpPr>
          <p:cNvPr id="17" name="フローチャート: 処理 9">
            <a:extLst>
              <a:ext uri="{FF2B5EF4-FFF2-40B4-BE49-F238E27FC236}">
                <a16:creationId xmlns:a16="http://schemas.microsoft.com/office/drawing/2014/main" id="{466B24A7-5285-8CD3-4EAA-F9EBDDF59FBE}"/>
              </a:ext>
            </a:extLst>
          </p:cNvPr>
          <p:cNvSpPr/>
          <p:nvPr/>
        </p:nvSpPr>
        <p:spPr>
          <a:xfrm>
            <a:off x="1826175" y="3825317"/>
            <a:ext cx="2579785"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rPr>
              <a:t>4</a:t>
            </a:r>
            <a:r>
              <a:rPr lang="ja-JP" altLang="en-US" sz="1400" b="1" dirty="0">
                <a:solidFill>
                  <a:schemeClr val="tx1"/>
                </a:solidFill>
                <a:latin typeface="Meiryo UI" panose="020B0604030504040204" pitchFamily="50" charset="-128"/>
                <a:ea typeface="Meiryo UI" panose="020B0604030504040204" pitchFamily="50" charset="-128"/>
              </a:rPr>
              <a:t>．申請情報入力</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18" name="フローチャート: 処理 48">
            <a:extLst>
              <a:ext uri="{FF2B5EF4-FFF2-40B4-BE49-F238E27FC236}">
                <a16:creationId xmlns:a16="http://schemas.microsoft.com/office/drawing/2014/main" id="{102BB3BF-EDAA-AE70-DD93-207392A78195}"/>
              </a:ext>
            </a:extLst>
          </p:cNvPr>
          <p:cNvSpPr/>
          <p:nvPr/>
        </p:nvSpPr>
        <p:spPr>
          <a:xfrm>
            <a:off x="1826173" y="2386453"/>
            <a:ext cx="2579786"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rPr>
              <a:t>2</a:t>
            </a:r>
            <a:r>
              <a:rPr lang="ja-JP" altLang="en-US" sz="1400" b="1" dirty="0">
                <a:solidFill>
                  <a:schemeClr val="tx1"/>
                </a:solidFill>
                <a:latin typeface="Meiryo UI" panose="020B0604030504040204" pitchFamily="50" charset="-128"/>
                <a:ea typeface="Meiryo UI" panose="020B0604030504040204" pitchFamily="50" charset="-128"/>
              </a:rPr>
              <a:t>．</a:t>
            </a:r>
            <a:r>
              <a:rPr lang="en-US" altLang="ja-JP" sz="1400" b="1" dirty="0">
                <a:solidFill>
                  <a:schemeClr val="tx1"/>
                </a:solidFill>
                <a:latin typeface="Meiryo UI" panose="020B0604030504040204" pitchFamily="50" charset="-128"/>
                <a:ea typeface="Meiryo UI" panose="020B0604030504040204" pitchFamily="50" charset="-128"/>
              </a:rPr>
              <a:t>G</a:t>
            </a:r>
            <a:r>
              <a:rPr lang="ja-JP" altLang="en-US" sz="1400" b="1" dirty="0">
                <a:solidFill>
                  <a:schemeClr val="tx1"/>
                </a:solidFill>
                <a:latin typeface="Meiryo UI" panose="020B0604030504040204" pitchFamily="50" charset="-128"/>
                <a:ea typeface="Meiryo UI" panose="020B0604030504040204" pitchFamily="50" charset="-128"/>
              </a:rPr>
              <a:t>ビズ</a:t>
            </a:r>
            <a:r>
              <a:rPr lang="en-US" altLang="ja-JP" sz="1400" b="1" dirty="0">
                <a:solidFill>
                  <a:schemeClr val="tx1"/>
                </a:solidFill>
                <a:latin typeface="Meiryo UI" panose="020B0604030504040204" pitchFamily="50" charset="-128"/>
                <a:ea typeface="Meiryo UI" panose="020B0604030504040204" pitchFamily="50" charset="-128"/>
              </a:rPr>
              <a:t>ID</a:t>
            </a:r>
            <a:r>
              <a:rPr lang="ja-JP" altLang="en-US" sz="1400" b="1" dirty="0">
                <a:solidFill>
                  <a:schemeClr val="tx1"/>
                </a:solidFill>
                <a:latin typeface="Meiryo UI" panose="020B0604030504040204" pitchFamily="50" charset="-128"/>
                <a:ea typeface="Meiryo UI" panose="020B0604030504040204" pitchFamily="50" charset="-128"/>
              </a:rPr>
              <a:t>申請・取得</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cxnSp>
        <p:nvCxnSpPr>
          <p:cNvPr id="20" name="直線矢印コネクタ 26">
            <a:extLst>
              <a:ext uri="{FF2B5EF4-FFF2-40B4-BE49-F238E27FC236}">
                <a16:creationId xmlns:a16="http://schemas.microsoft.com/office/drawing/2014/main" id="{FE1243CD-6ADC-FC75-A71F-FF69B481EBF6}"/>
              </a:ext>
            </a:extLst>
          </p:cNvPr>
          <p:cNvCxnSpPr>
            <a:cxnSpLocks/>
            <a:stCxn id="11" idx="2"/>
            <a:endCxn id="18" idx="0"/>
          </p:cNvCxnSpPr>
          <p:nvPr/>
        </p:nvCxnSpPr>
        <p:spPr>
          <a:xfrm flipH="1">
            <a:off x="3116066" y="1955021"/>
            <a:ext cx="2"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直線矢印コネクタ 78">
            <a:extLst>
              <a:ext uri="{FF2B5EF4-FFF2-40B4-BE49-F238E27FC236}">
                <a16:creationId xmlns:a16="http://schemas.microsoft.com/office/drawing/2014/main" id="{80AFCB97-9E2A-A645-0772-382442237E86}"/>
              </a:ext>
            </a:extLst>
          </p:cNvPr>
          <p:cNvCxnSpPr>
            <a:cxnSpLocks/>
            <a:stCxn id="18" idx="2"/>
            <a:endCxn id="25" idx="0"/>
          </p:cNvCxnSpPr>
          <p:nvPr/>
        </p:nvCxnSpPr>
        <p:spPr>
          <a:xfrm>
            <a:off x="3116066" y="2674453"/>
            <a:ext cx="0"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フローチャート: 処理 42">
            <a:extLst>
              <a:ext uri="{FF2B5EF4-FFF2-40B4-BE49-F238E27FC236}">
                <a16:creationId xmlns:a16="http://schemas.microsoft.com/office/drawing/2014/main" id="{91B5A5ED-D0B2-AF80-1536-3E4DCEBDBFE6}"/>
              </a:ext>
            </a:extLst>
          </p:cNvPr>
          <p:cNvSpPr/>
          <p:nvPr/>
        </p:nvSpPr>
        <p:spPr>
          <a:xfrm>
            <a:off x="1826173" y="3105885"/>
            <a:ext cx="2579786"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rPr>
              <a:t>3</a:t>
            </a:r>
            <a:r>
              <a:rPr lang="ja-JP" altLang="en-US" sz="1400" b="1" dirty="0">
                <a:solidFill>
                  <a:schemeClr val="tx1"/>
                </a:solidFill>
                <a:latin typeface="Meiryo UI" panose="020B0604030504040204" pitchFamily="50" charset="-128"/>
                <a:ea typeface="Meiryo UI" panose="020B0604030504040204" pitchFamily="50" charset="-128"/>
              </a:rPr>
              <a:t>．電子申請手引きの確認</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6BD1A4CF-9C23-F9C8-1EA4-739257256761}"/>
              </a:ext>
            </a:extLst>
          </p:cNvPr>
          <p:cNvSpPr txBox="1"/>
          <p:nvPr/>
        </p:nvSpPr>
        <p:spPr>
          <a:xfrm>
            <a:off x="1445655" y="1485126"/>
            <a:ext cx="569387" cy="323165"/>
          </a:xfrm>
          <a:prstGeom prst="rect">
            <a:avLst/>
          </a:prstGeom>
          <a:solidFill>
            <a:schemeClr val="bg1"/>
          </a:solidFill>
          <a:ln w="12700">
            <a:solidFill>
              <a:srgbClr val="FF0000"/>
            </a:solidFill>
          </a:ln>
        </p:spPr>
        <p:txBody>
          <a:bodyPr wrap="none" rtlCol="0">
            <a:spAutoFit/>
          </a:bodyPr>
          <a:lstStyle/>
          <a:p>
            <a:r>
              <a:rPr lang="ja-JP" altLang="en-US" sz="1500">
                <a:solidFill>
                  <a:srgbClr val="FF0000"/>
                </a:solidFill>
                <a:latin typeface="Meiryo UI" panose="020B0604030504040204" pitchFamily="50" charset="-128"/>
                <a:ea typeface="Meiryo UI" panose="020B0604030504040204" pitchFamily="50" charset="-128"/>
              </a:rPr>
              <a:t>重要</a:t>
            </a:r>
            <a:endParaRPr kumimoji="1" lang="ja-JP" altLang="en-US" sz="1500">
              <a:solidFill>
                <a:srgbClr val="FF0000"/>
              </a:solidFill>
              <a:latin typeface="Meiryo UI" panose="020B0604030504040204" pitchFamily="50" charset="-128"/>
              <a:ea typeface="Meiryo UI" panose="020B0604030504040204" pitchFamily="50" charset="-128"/>
            </a:endParaRPr>
          </a:p>
        </p:txBody>
      </p:sp>
      <p:grpSp>
        <p:nvGrpSpPr>
          <p:cNvPr id="28" name="グループ化 27">
            <a:extLst>
              <a:ext uri="{FF2B5EF4-FFF2-40B4-BE49-F238E27FC236}">
                <a16:creationId xmlns:a16="http://schemas.microsoft.com/office/drawing/2014/main" id="{607AB860-499B-DACF-5B38-D93A5F473274}"/>
              </a:ext>
            </a:extLst>
          </p:cNvPr>
          <p:cNvGrpSpPr/>
          <p:nvPr/>
        </p:nvGrpSpPr>
        <p:grpSpPr>
          <a:xfrm>
            <a:off x="6346398" y="734768"/>
            <a:ext cx="4374137" cy="523220"/>
            <a:chOff x="5479623" y="751433"/>
            <a:chExt cx="4374137" cy="523220"/>
          </a:xfrm>
        </p:grpSpPr>
        <p:sp>
          <p:nvSpPr>
            <p:cNvPr id="29" name="テキスト ボックス 28">
              <a:extLst>
                <a:ext uri="{FF2B5EF4-FFF2-40B4-BE49-F238E27FC236}">
                  <a16:creationId xmlns:a16="http://schemas.microsoft.com/office/drawing/2014/main" id="{F5D9221C-8A27-1578-6CF6-8F6BB3FA5E65}"/>
                </a:ext>
              </a:extLst>
            </p:cNvPr>
            <p:cNvSpPr txBox="1"/>
            <p:nvPr/>
          </p:nvSpPr>
          <p:spPr>
            <a:xfrm>
              <a:off x="6096000" y="751433"/>
              <a:ext cx="3757760" cy="523220"/>
            </a:xfrm>
            <a:prstGeom prst="rect">
              <a:avLst/>
            </a:prstGeom>
            <a:solidFill>
              <a:schemeClr val="bg1"/>
            </a:solidFill>
            <a:ln w="12700">
              <a:noFill/>
            </a:ln>
          </p:spPr>
          <p:txBody>
            <a:bodyPr wrap="none" rtlCol="0">
              <a:spAutoFit/>
            </a:bodyPr>
            <a:lstStyle>
              <a:defPPr>
                <a:defRPr lang="ja-JP"/>
              </a:defPPr>
              <a:lvl1pPr>
                <a:defRPr sz="1500">
                  <a:solidFill>
                    <a:srgbClr val="FF0000"/>
                  </a:solidFill>
                  <a:latin typeface="Meiryo UI" panose="020B0604030504040204" pitchFamily="50" charset="-128"/>
                  <a:ea typeface="Meiryo UI" panose="020B0604030504040204" pitchFamily="50" charset="-128"/>
                </a:defRPr>
              </a:lvl1pPr>
            </a:lstStyle>
            <a:p>
              <a:r>
                <a:rPr lang="ja-JP" altLang="en-US" sz="1400" b="1" dirty="0"/>
                <a:t>公募要領を必ず熟読ください。</a:t>
              </a:r>
              <a:endParaRPr lang="en-US" altLang="ja-JP" sz="1400" b="1" dirty="0"/>
            </a:p>
            <a:p>
              <a:r>
                <a:rPr lang="en-US" altLang="ja-JP" sz="1400" b="1" dirty="0"/>
                <a:t>※</a:t>
              </a:r>
              <a:r>
                <a:rPr lang="ja-JP" altLang="en-US" sz="1400" b="1" dirty="0"/>
                <a:t>申請のために必要な情報が記載されています。</a:t>
              </a:r>
              <a:endParaRPr lang="en-US" altLang="ja-JP" sz="1400" b="1" dirty="0"/>
            </a:p>
          </p:txBody>
        </p:sp>
        <p:sp>
          <p:nvSpPr>
            <p:cNvPr id="30" name="テキスト ボックス 29">
              <a:extLst>
                <a:ext uri="{FF2B5EF4-FFF2-40B4-BE49-F238E27FC236}">
                  <a16:creationId xmlns:a16="http://schemas.microsoft.com/office/drawing/2014/main" id="{5DEA28E9-32A7-0424-AA21-3A459A8CD2A3}"/>
                </a:ext>
              </a:extLst>
            </p:cNvPr>
            <p:cNvSpPr txBox="1"/>
            <p:nvPr/>
          </p:nvSpPr>
          <p:spPr>
            <a:xfrm>
              <a:off x="5479623" y="819649"/>
              <a:ext cx="543739" cy="307777"/>
            </a:xfrm>
            <a:prstGeom prst="rect">
              <a:avLst/>
            </a:prstGeom>
            <a:solidFill>
              <a:schemeClr val="bg1"/>
            </a:solidFill>
            <a:ln w="12700">
              <a:solidFill>
                <a:srgbClr val="FF0000"/>
              </a:solidFill>
            </a:ln>
          </p:spPr>
          <p:txBody>
            <a:bodyPr wrap="none" rtlCol="0">
              <a:spAutoFit/>
            </a:bodyPr>
            <a:lstStyle/>
            <a:p>
              <a:r>
                <a:rPr lang="ja-JP" altLang="en-US" sz="1400" b="1" dirty="0">
                  <a:solidFill>
                    <a:srgbClr val="FF0000"/>
                  </a:solidFill>
                  <a:latin typeface="Meiryo UI" panose="020B0604030504040204" pitchFamily="50" charset="-128"/>
                  <a:ea typeface="Meiryo UI" panose="020B0604030504040204" pitchFamily="50" charset="-128"/>
                </a:rPr>
                <a:t>重要</a:t>
              </a:r>
              <a:endParaRPr kumimoji="1" lang="ja-JP" altLang="en-US" sz="1400" b="1" dirty="0">
                <a:solidFill>
                  <a:srgbClr val="FF0000"/>
                </a:solidFill>
                <a:latin typeface="Meiryo UI" panose="020B0604030504040204" pitchFamily="50" charset="-128"/>
                <a:ea typeface="Meiryo UI" panose="020B0604030504040204" pitchFamily="50" charset="-128"/>
              </a:endParaRPr>
            </a:p>
          </p:txBody>
        </p:sp>
      </p:grpSp>
      <p:sp>
        <p:nvSpPr>
          <p:cNvPr id="95" name="フローチャート: 処理 94">
            <a:extLst>
              <a:ext uri="{FF2B5EF4-FFF2-40B4-BE49-F238E27FC236}">
                <a16:creationId xmlns:a16="http://schemas.microsoft.com/office/drawing/2014/main" id="{DADB4D52-83FE-E296-4CE7-4CF7DC7E57F7}"/>
              </a:ext>
            </a:extLst>
          </p:cNvPr>
          <p:cNvSpPr/>
          <p:nvPr/>
        </p:nvSpPr>
        <p:spPr>
          <a:xfrm>
            <a:off x="1825503" y="6155994"/>
            <a:ext cx="2579785"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kumimoji="1" lang="en-US" altLang="ja-JP" sz="1400" b="1" dirty="0">
                <a:solidFill>
                  <a:schemeClr val="tx1"/>
                </a:solidFill>
                <a:latin typeface="Meiryo UI" panose="020B0604030504040204" pitchFamily="50" charset="-128"/>
                <a:ea typeface="Meiryo UI" panose="020B0604030504040204" pitchFamily="50" charset="-128"/>
              </a:rPr>
              <a:t>7</a:t>
            </a:r>
            <a:r>
              <a:rPr kumimoji="1" lang="ja-JP" altLang="en-US" sz="1400" b="1" dirty="0">
                <a:solidFill>
                  <a:schemeClr val="tx1"/>
                </a:solidFill>
                <a:latin typeface="Meiryo UI" panose="020B0604030504040204" pitchFamily="50" charset="-128"/>
                <a:ea typeface="Meiryo UI" panose="020B0604030504040204" pitchFamily="50" charset="-128"/>
              </a:rPr>
              <a:t>．補助金申請</a:t>
            </a:r>
          </a:p>
        </p:txBody>
      </p:sp>
      <p:cxnSp>
        <p:nvCxnSpPr>
          <p:cNvPr id="6" name="直線矢印コネクタ 5">
            <a:extLst>
              <a:ext uri="{FF2B5EF4-FFF2-40B4-BE49-F238E27FC236}">
                <a16:creationId xmlns:a16="http://schemas.microsoft.com/office/drawing/2014/main" id="{F211FC1C-98B5-9C37-53C3-096EB53CEDBB}"/>
              </a:ext>
            </a:extLst>
          </p:cNvPr>
          <p:cNvCxnSpPr>
            <a:cxnSpLocks/>
            <a:stCxn id="9" idx="2"/>
            <a:endCxn id="16" idx="0"/>
          </p:cNvCxnSpPr>
          <p:nvPr/>
        </p:nvCxnSpPr>
        <p:spPr>
          <a:xfrm flipH="1">
            <a:off x="3115395" y="4832749"/>
            <a:ext cx="4100"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直線矢印コネクタ 14">
            <a:extLst>
              <a:ext uri="{FF2B5EF4-FFF2-40B4-BE49-F238E27FC236}">
                <a16:creationId xmlns:a16="http://schemas.microsoft.com/office/drawing/2014/main" id="{F23C4891-0653-129D-2B41-3B18278A1872}"/>
              </a:ext>
            </a:extLst>
          </p:cNvPr>
          <p:cNvCxnSpPr>
            <a:cxnSpLocks/>
            <a:stCxn id="16" idx="2"/>
            <a:endCxn id="95" idx="0"/>
          </p:cNvCxnSpPr>
          <p:nvPr/>
        </p:nvCxnSpPr>
        <p:spPr>
          <a:xfrm>
            <a:off x="3115395" y="5724562"/>
            <a:ext cx="1"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583755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26583A57-C26C-8F8A-5C68-5D29DF9B9CF1}"/>
              </a:ext>
            </a:extLst>
          </p:cNvPr>
          <p:cNvPicPr>
            <a:picLocks noChangeAspect="1"/>
          </p:cNvPicPr>
          <p:nvPr/>
        </p:nvPicPr>
        <p:blipFill>
          <a:blip r:embed="rId2"/>
          <a:stretch>
            <a:fillRect/>
          </a:stretch>
        </p:blipFill>
        <p:spPr>
          <a:xfrm>
            <a:off x="469939" y="1144845"/>
            <a:ext cx="3100121" cy="1599987"/>
          </a:xfrm>
          <a:prstGeom prst="rect">
            <a:avLst/>
          </a:prstGeom>
        </p:spPr>
      </p:pic>
      <p:sp>
        <p:nvSpPr>
          <p:cNvPr id="6" name="テキスト ボックス 1">
            <a:extLst>
              <a:ext uri="{FF2B5EF4-FFF2-40B4-BE49-F238E27FC236}">
                <a16:creationId xmlns:a16="http://schemas.microsoft.com/office/drawing/2014/main" id="{260F88D1-F52B-70FB-0F43-BA2FE6EFFBFB}"/>
              </a:ext>
            </a:extLst>
          </p:cNvPr>
          <p:cNvSpPr txBox="1"/>
          <p:nvPr/>
        </p:nvSpPr>
        <p:spPr>
          <a:xfrm>
            <a:off x="6186039" y="1526599"/>
            <a:ext cx="5825146" cy="3539430"/>
          </a:xfrm>
          <a:prstGeom prst="rect">
            <a:avLst/>
          </a:prstGeom>
          <a:noFill/>
        </p:spPr>
        <p:txBody>
          <a:bodyPr wrap="square" rtlCol="0">
            <a:spAutoFit/>
          </a:bodyPr>
          <a:lstStyle/>
          <a:p>
            <a:r>
              <a:rPr kumimoji="1"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solidFill>
                  <a:srgbClr val="000000"/>
                </a:solidFill>
                <a:latin typeface="Meiryo UI" panose="020B0604030504040204" pitchFamily="50" charset="-128"/>
                <a:ea typeface="Meiryo UI" panose="020B0604030504040204" pitchFamily="50" charset="-128"/>
              </a:rPr>
              <a:t>申請一覧の</a:t>
            </a:r>
            <a:r>
              <a:rPr kumimoji="1" lang="ja-JP" altLang="en-US" sz="1400" dirty="0">
                <a:latin typeface="Meiryo UI" panose="020B0604030504040204" pitchFamily="50" charset="-128"/>
                <a:ea typeface="Meiryo UI" panose="020B0604030504040204" pitchFamily="50" charset="-128"/>
              </a:rPr>
              <a:t>「公募・交付申請」を押下してください。</a:t>
            </a:r>
            <a:endParaRPr kumimoji="1" lang="en-US" altLang="ja-JP" sz="14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様式</a:t>
            </a:r>
            <a:r>
              <a:rPr lang="en-US" altLang="ja-JP" sz="1200" dirty="0">
                <a:latin typeface="Meiryo UI" panose="020B0604030504040204" pitchFamily="50" charset="-128"/>
                <a:ea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依頼先変更時も「公募・交付申請」を押下し、申請内容確認画面より修正してください。</a:t>
            </a:r>
            <a:endParaRPr lang="en-US" altLang="ja-JP" sz="12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申請を再開する場合は、「申請を再開する」ボタン</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をクリックしてください。</a:t>
            </a:r>
            <a:br>
              <a:rPr lang="en-US" altLang="ja-JP" sz="1400" dirty="0">
                <a:latin typeface="Meiryo UI" panose="020B0604030504040204" pitchFamily="50" charset="-128"/>
                <a:ea typeface="Meiryo UI" panose="020B0604030504040204" pitchFamily="50" charset="-128"/>
              </a:rPr>
            </a:b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入力を再開した際、入力未完了のページから表示されます。</a:t>
            </a:r>
            <a:br>
              <a:rPr lang="en-US" altLang="ja-JP" sz="1200" dirty="0">
                <a:latin typeface="Meiryo UI" panose="020B0604030504040204" pitchFamily="50" charset="-128"/>
                <a:ea typeface="Meiryo UI" panose="020B0604030504040204" pitchFamily="50" charset="-128"/>
              </a:rPr>
            </a:br>
            <a:r>
              <a:rPr lang="en-US" altLang="ja-JP" sz="1200" dirty="0">
                <a:effectLst/>
                <a:latin typeface="Meiryo UI" panose="020B0604030504040204" pitchFamily="50" charset="-128"/>
                <a:ea typeface="Meiryo UI" panose="020B0604030504040204" pitchFamily="50" charset="-128"/>
              </a:rPr>
              <a:t>※</a:t>
            </a:r>
            <a:r>
              <a:rPr lang="ja-JP" altLang="en-US" sz="1200" dirty="0">
                <a:effectLst/>
                <a:latin typeface="Meiryo UI" panose="020B0604030504040204" pitchFamily="50" charset="-128"/>
                <a:ea typeface="Meiryo UI" panose="020B0604030504040204" pitchFamily="50" charset="-128"/>
              </a:rPr>
              <a:t>入力をすでに完了しているページの修正を行う場合は、以下の点にご注意ください。</a:t>
            </a:r>
            <a:endParaRPr lang="en-US" altLang="ja-JP" sz="1200" dirty="0">
              <a:effectLst/>
              <a:latin typeface="Meiryo UI" panose="020B0604030504040204" pitchFamily="50" charset="-128"/>
              <a:ea typeface="Meiryo UI" panose="020B0604030504040204" pitchFamily="50" charset="-128"/>
            </a:endParaRPr>
          </a:p>
          <a:p>
            <a:r>
              <a:rPr lang="ja-JP" altLang="en-US" sz="1200" dirty="0">
                <a:effectLst/>
                <a:latin typeface="Meiryo UI" panose="020B0604030504040204" pitchFamily="50" charset="-128"/>
                <a:ea typeface="Meiryo UI" panose="020B0604030504040204" pitchFamily="50" charset="-128"/>
              </a:rPr>
              <a:t>入力再開画面で「戻る」ボタンを押下すると、申請内容確認画面へ遷移します。入力再開画面で</a:t>
            </a:r>
            <a:r>
              <a:rPr lang="ja-JP" altLang="en-US" sz="1200" dirty="0">
                <a:latin typeface="Meiryo UI" panose="020B0604030504040204" pitchFamily="50" charset="-128"/>
                <a:ea typeface="Meiryo UI" panose="020B0604030504040204" pitchFamily="50" charset="-128"/>
              </a:rPr>
              <a:t>一度</a:t>
            </a:r>
            <a:r>
              <a:rPr lang="ja-JP" altLang="en-US" sz="1200" dirty="0">
                <a:effectLst/>
                <a:latin typeface="Meiryo UI" panose="020B0604030504040204" pitchFamily="50" charset="-128"/>
                <a:ea typeface="Meiryo UI" panose="020B0604030504040204" pitchFamily="50" charset="-128"/>
              </a:rPr>
              <a:t>「次へ」ボタンを押下して次の画面へ移動した上で、「戻る」ボタンを複数回押下することで以前のページに移動できます。</a:t>
            </a:r>
            <a:endParaRPr lang="en-US" altLang="ja-JP" sz="12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様式４、</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発行依頼後、様式４、</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発行後、商工会からコメントがある場合は「修正」ボタンが表示されます。また、「最終確認画面へ」ボタンを押下後も、「修正」ボタンが表示されます。</a:t>
            </a:r>
            <a:endParaRPr lang="en-US" altLang="ja-JP" sz="12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kumimoji="1" lang="ja-JP" altLang="en-US" dirty="0"/>
          </a:p>
        </p:txBody>
      </p:sp>
      <p:sp>
        <p:nvSpPr>
          <p:cNvPr id="9" name="テキスト プレースホルダ 38">
            <a:extLst>
              <a:ext uri="{FF2B5EF4-FFF2-40B4-BE49-F238E27FC236}">
                <a16:creationId xmlns:a16="http://schemas.microsoft.com/office/drawing/2014/main" id="{756361FB-4B26-BB02-15CC-7C8837E9A628}"/>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様式添付</a:t>
            </a:r>
            <a:endParaRPr lang="en-US" altLang="ja-JP" sz="1400" b="1" dirty="0">
              <a:solidFill>
                <a:srgbClr val="FF0000"/>
              </a:solidFill>
              <a:cs typeface="メイリオ" panose="020B0604030504040204" pitchFamily="50" charset="-128"/>
            </a:endParaRPr>
          </a:p>
        </p:txBody>
      </p:sp>
      <p:sp>
        <p:nvSpPr>
          <p:cNvPr id="12" name="正方形/長方形 11">
            <a:extLst>
              <a:ext uri="{FF2B5EF4-FFF2-40B4-BE49-F238E27FC236}">
                <a16:creationId xmlns:a16="http://schemas.microsoft.com/office/drawing/2014/main" id="{D25B7462-BFA9-B0D7-118F-C4FC5BB09686}"/>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申請情報の一時保存及び申請再開</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F8C7F30F-B16A-CA7E-E6C2-478B2E8B6CC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0815" y="2844568"/>
            <a:ext cx="4823548" cy="1787674"/>
          </a:xfrm>
          <a:prstGeom prst="rect">
            <a:avLst/>
          </a:prstGeom>
        </p:spPr>
      </p:pic>
      <p:pic>
        <p:nvPicPr>
          <p:cNvPr id="21" name="図 20">
            <a:extLst>
              <a:ext uri="{FF2B5EF4-FFF2-40B4-BE49-F238E27FC236}">
                <a16:creationId xmlns:a16="http://schemas.microsoft.com/office/drawing/2014/main" id="{2A51BFE9-9BCF-E66F-3A6C-3049D03BCD9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1815" y="4831713"/>
            <a:ext cx="4936284" cy="2059719"/>
          </a:xfrm>
          <a:prstGeom prst="rect">
            <a:avLst/>
          </a:prstGeom>
        </p:spPr>
      </p:pic>
      <p:grpSp>
        <p:nvGrpSpPr>
          <p:cNvPr id="7" name="グループ化 6">
            <a:extLst>
              <a:ext uri="{FF2B5EF4-FFF2-40B4-BE49-F238E27FC236}">
                <a16:creationId xmlns:a16="http://schemas.microsoft.com/office/drawing/2014/main" id="{74ECF3D9-093B-CD43-400F-AA5DEA1DC458}"/>
              </a:ext>
            </a:extLst>
          </p:cNvPr>
          <p:cNvGrpSpPr/>
          <p:nvPr/>
        </p:nvGrpSpPr>
        <p:grpSpPr>
          <a:xfrm>
            <a:off x="256172" y="4720882"/>
            <a:ext cx="4672833" cy="249278"/>
            <a:chOff x="1055077" y="3418426"/>
            <a:chExt cx="7920111" cy="1118424"/>
          </a:xfrm>
          <a:noFill/>
        </p:grpSpPr>
        <p:sp>
          <p:nvSpPr>
            <p:cNvPr id="8" name="フリーフォーム: 図形 7">
              <a:extLst>
                <a:ext uri="{FF2B5EF4-FFF2-40B4-BE49-F238E27FC236}">
                  <a16:creationId xmlns:a16="http://schemas.microsoft.com/office/drawing/2014/main" id="{D65AE7E6-FE0A-336C-EADC-9489FFA54C97}"/>
                </a:ext>
              </a:extLst>
            </p:cNvPr>
            <p:cNvSpPr/>
            <p:nvPr/>
          </p:nvSpPr>
          <p:spPr>
            <a:xfrm>
              <a:off x="1055077" y="3418426"/>
              <a:ext cx="7920111" cy="745616"/>
            </a:xfrm>
            <a:custGeom>
              <a:avLst/>
              <a:gdLst>
                <a:gd name="connsiteX0" fmla="*/ 0 w 7920111"/>
                <a:gd name="connsiteY0" fmla="*/ 717476 h 745616"/>
                <a:gd name="connsiteX1" fmla="*/ 717452 w 7920111"/>
                <a:gd name="connsiteY1" fmla="*/ 28159 h 745616"/>
                <a:gd name="connsiteX2" fmla="*/ 1434905 w 7920111"/>
                <a:gd name="connsiteY2" fmla="*/ 703408 h 745616"/>
                <a:gd name="connsiteX3" fmla="*/ 2138289 w 7920111"/>
                <a:gd name="connsiteY3" fmla="*/ 23 h 745616"/>
                <a:gd name="connsiteX4" fmla="*/ 2869809 w 7920111"/>
                <a:gd name="connsiteY4" fmla="*/ 731543 h 745616"/>
                <a:gd name="connsiteX5" fmla="*/ 3615397 w 7920111"/>
                <a:gd name="connsiteY5" fmla="*/ 23 h 745616"/>
                <a:gd name="connsiteX6" fmla="*/ 4318781 w 7920111"/>
                <a:gd name="connsiteY6" fmla="*/ 717476 h 745616"/>
                <a:gd name="connsiteX7" fmla="*/ 5050301 w 7920111"/>
                <a:gd name="connsiteY7" fmla="*/ 23 h 745616"/>
                <a:gd name="connsiteX8" fmla="*/ 5767754 w 7920111"/>
                <a:gd name="connsiteY8" fmla="*/ 731543 h 745616"/>
                <a:gd name="connsiteX9" fmla="*/ 6457071 w 7920111"/>
                <a:gd name="connsiteY9" fmla="*/ 28159 h 745616"/>
                <a:gd name="connsiteX10" fmla="*/ 7202658 w 7920111"/>
                <a:gd name="connsiteY10" fmla="*/ 745611 h 745616"/>
                <a:gd name="connsiteX11" fmla="*/ 7920111 w 7920111"/>
                <a:gd name="connsiteY11" fmla="*/ 14091 h 74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111" h="745616">
                  <a:moveTo>
                    <a:pt x="0" y="717476"/>
                  </a:moveTo>
                  <a:cubicBezTo>
                    <a:pt x="239150" y="373990"/>
                    <a:pt x="478301" y="30504"/>
                    <a:pt x="717452" y="28159"/>
                  </a:cubicBezTo>
                  <a:cubicBezTo>
                    <a:pt x="956603" y="25814"/>
                    <a:pt x="1198099" y="708097"/>
                    <a:pt x="1434905" y="703408"/>
                  </a:cubicBezTo>
                  <a:cubicBezTo>
                    <a:pt x="1671711" y="698719"/>
                    <a:pt x="1899138" y="-4666"/>
                    <a:pt x="2138289" y="23"/>
                  </a:cubicBezTo>
                  <a:cubicBezTo>
                    <a:pt x="2377440" y="4712"/>
                    <a:pt x="2623624" y="731543"/>
                    <a:pt x="2869809" y="731543"/>
                  </a:cubicBezTo>
                  <a:cubicBezTo>
                    <a:pt x="3115994" y="731543"/>
                    <a:pt x="3373902" y="2367"/>
                    <a:pt x="3615397" y="23"/>
                  </a:cubicBezTo>
                  <a:cubicBezTo>
                    <a:pt x="3856892" y="-2322"/>
                    <a:pt x="4079630" y="717476"/>
                    <a:pt x="4318781" y="717476"/>
                  </a:cubicBezTo>
                  <a:cubicBezTo>
                    <a:pt x="4557932" y="717476"/>
                    <a:pt x="4808806" y="-2321"/>
                    <a:pt x="5050301" y="23"/>
                  </a:cubicBezTo>
                  <a:cubicBezTo>
                    <a:pt x="5291796" y="2367"/>
                    <a:pt x="5533292" y="726854"/>
                    <a:pt x="5767754" y="731543"/>
                  </a:cubicBezTo>
                  <a:cubicBezTo>
                    <a:pt x="6002216" y="736232"/>
                    <a:pt x="6217920" y="25814"/>
                    <a:pt x="6457071" y="28159"/>
                  </a:cubicBezTo>
                  <a:cubicBezTo>
                    <a:pt x="6696222" y="30504"/>
                    <a:pt x="6958818" y="747956"/>
                    <a:pt x="7202658" y="745611"/>
                  </a:cubicBezTo>
                  <a:cubicBezTo>
                    <a:pt x="7446498" y="743266"/>
                    <a:pt x="7683304" y="378678"/>
                    <a:pt x="7920111" y="14091"/>
                  </a:cubicBezTo>
                </a:path>
              </a:pathLst>
            </a:custGeom>
            <a:grpFill/>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0" name="フリーフォーム: 図形 9">
              <a:extLst>
                <a:ext uri="{FF2B5EF4-FFF2-40B4-BE49-F238E27FC236}">
                  <a16:creationId xmlns:a16="http://schemas.microsoft.com/office/drawing/2014/main" id="{458D1719-BDA3-A654-8EB2-35B5D3C0CD92}"/>
                </a:ext>
              </a:extLst>
            </p:cNvPr>
            <p:cNvSpPr/>
            <p:nvPr/>
          </p:nvSpPr>
          <p:spPr>
            <a:xfrm>
              <a:off x="1055077" y="3791234"/>
              <a:ext cx="7920111" cy="745616"/>
            </a:xfrm>
            <a:custGeom>
              <a:avLst/>
              <a:gdLst>
                <a:gd name="connsiteX0" fmla="*/ 0 w 7920111"/>
                <a:gd name="connsiteY0" fmla="*/ 717476 h 745616"/>
                <a:gd name="connsiteX1" fmla="*/ 717452 w 7920111"/>
                <a:gd name="connsiteY1" fmla="*/ 28159 h 745616"/>
                <a:gd name="connsiteX2" fmla="*/ 1434905 w 7920111"/>
                <a:gd name="connsiteY2" fmla="*/ 703408 h 745616"/>
                <a:gd name="connsiteX3" fmla="*/ 2138289 w 7920111"/>
                <a:gd name="connsiteY3" fmla="*/ 23 h 745616"/>
                <a:gd name="connsiteX4" fmla="*/ 2869809 w 7920111"/>
                <a:gd name="connsiteY4" fmla="*/ 731543 h 745616"/>
                <a:gd name="connsiteX5" fmla="*/ 3615397 w 7920111"/>
                <a:gd name="connsiteY5" fmla="*/ 23 h 745616"/>
                <a:gd name="connsiteX6" fmla="*/ 4318781 w 7920111"/>
                <a:gd name="connsiteY6" fmla="*/ 717476 h 745616"/>
                <a:gd name="connsiteX7" fmla="*/ 5050301 w 7920111"/>
                <a:gd name="connsiteY7" fmla="*/ 23 h 745616"/>
                <a:gd name="connsiteX8" fmla="*/ 5767754 w 7920111"/>
                <a:gd name="connsiteY8" fmla="*/ 731543 h 745616"/>
                <a:gd name="connsiteX9" fmla="*/ 6457071 w 7920111"/>
                <a:gd name="connsiteY9" fmla="*/ 28159 h 745616"/>
                <a:gd name="connsiteX10" fmla="*/ 7202658 w 7920111"/>
                <a:gd name="connsiteY10" fmla="*/ 745611 h 745616"/>
                <a:gd name="connsiteX11" fmla="*/ 7920111 w 7920111"/>
                <a:gd name="connsiteY11" fmla="*/ 14091 h 74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111" h="745616">
                  <a:moveTo>
                    <a:pt x="0" y="717476"/>
                  </a:moveTo>
                  <a:cubicBezTo>
                    <a:pt x="239150" y="373990"/>
                    <a:pt x="478301" y="30504"/>
                    <a:pt x="717452" y="28159"/>
                  </a:cubicBezTo>
                  <a:cubicBezTo>
                    <a:pt x="956603" y="25814"/>
                    <a:pt x="1198099" y="708097"/>
                    <a:pt x="1434905" y="703408"/>
                  </a:cubicBezTo>
                  <a:cubicBezTo>
                    <a:pt x="1671711" y="698719"/>
                    <a:pt x="1899138" y="-4666"/>
                    <a:pt x="2138289" y="23"/>
                  </a:cubicBezTo>
                  <a:cubicBezTo>
                    <a:pt x="2377440" y="4712"/>
                    <a:pt x="2623624" y="731543"/>
                    <a:pt x="2869809" y="731543"/>
                  </a:cubicBezTo>
                  <a:cubicBezTo>
                    <a:pt x="3115994" y="731543"/>
                    <a:pt x="3373902" y="2367"/>
                    <a:pt x="3615397" y="23"/>
                  </a:cubicBezTo>
                  <a:cubicBezTo>
                    <a:pt x="3856892" y="-2322"/>
                    <a:pt x="4079630" y="717476"/>
                    <a:pt x="4318781" y="717476"/>
                  </a:cubicBezTo>
                  <a:cubicBezTo>
                    <a:pt x="4557932" y="717476"/>
                    <a:pt x="4808806" y="-2321"/>
                    <a:pt x="5050301" y="23"/>
                  </a:cubicBezTo>
                  <a:cubicBezTo>
                    <a:pt x="5291796" y="2367"/>
                    <a:pt x="5533292" y="726854"/>
                    <a:pt x="5767754" y="731543"/>
                  </a:cubicBezTo>
                  <a:cubicBezTo>
                    <a:pt x="6002216" y="736232"/>
                    <a:pt x="6217920" y="25814"/>
                    <a:pt x="6457071" y="28159"/>
                  </a:cubicBezTo>
                  <a:cubicBezTo>
                    <a:pt x="6696222" y="30504"/>
                    <a:pt x="6958818" y="747956"/>
                    <a:pt x="7202658" y="745611"/>
                  </a:cubicBezTo>
                  <a:cubicBezTo>
                    <a:pt x="7446498" y="743266"/>
                    <a:pt x="7683304" y="378678"/>
                    <a:pt x="7920111" y="14091"/>
                  </a:cubicBezTo>
                </a:path>
              </a:pathLst>
            </a:custGeom>
            <a:grpFill/>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sp>
        <p:nvSpPr>
          <p:cNvPr id="22" name="テキスト ボックス 21">
            <a:extLst>
              <a:ext uri="{FF2B5EF4-FFF2-40B4-BE49-F238E27FC236}">
                <a16:creationId xmlns:a16="http://schemas.microsoft.com/office/drawing/2014/main" id="{F1F9EB08-6A5A-8F47-0732-EBF4629D7F03}"/>
              </a:ext>
            </a:extLst>
          </p:cNvPr>
          <p:cNvSpPr txBox="1"/>
          <p:nvPr/>
        </p:nvSpPr>
        <p:spPr>
          <a:xfrm>
            <a:off x="107360" y="2141597"/>
            <a:ext cx="436034" cy="369332"/>
          </a:xfrm>
          <a:prstGeom prst="rect">
            <a:avLst/>
          </a:prstGeom>
          <a:noFill/>
        </p:spPr>
        <p:txBody>
          <a:bodyPr wrap="square">
            <a:spAutoFit/>
          </a:bodyPr>
          <a:lstStyle/>
          <a:p>
            <a:r>
              <a:rPr lang="ja-JP" altLang="en-US" sz="1800" dirty="0">
                <a:solidFill>
                  <a:srgbClr val="FF0000"/>
                </a:solidFill>
                <a:latin typeface="Meiryo UI"/>
                <a:ea typeface="Meiryo UI"/>
              </a:rPr>
              <a:t>①</a:t>
            </a:r>
            <a:endParaRPr kumimoji="1" lang="ja-JP" altLang="en-US" dirty="0"/>
          </a:p>
        </p:txBody>
      </p:sp>
      <p:sp>
        <p:nvSpPr>
          <p:cNvPr id="23" name="テキスト ボックス 22">
            <a:extLst>
              <a:ext uri="{FF2B5EF4-FFF2-40B4-BE49-F238E27FC236}">
                <a16:creationId xmlns:a16="http://schemas.microsoft.com/office/drawing/2014/main" id="{D65E8913-67DC-9BE5-1511-8B5B0B1D6311}"/>
              </a:ext>
            </a:extLst>
          </p:cNvPr>
          <p:cNvSpPr txBox="1"/>
          <p:nvPr/>
        </p:nvSpPr>
        <p:spPr>
          <a:xfrm>
            <a:off x="1881978" y="5857545"/>
            <a:ext cx="436034" cy="369332"/>
          </a:xfrm>
          <a:prstGeom prst="rect">
            <a:avLst/>
          </a:prstGeom>
          <a:noFill/>
        </p:spPr>
        <p:txBody>
          <a:bodyPr wrap="square">
            <a:spAutoFit/>
          </a:bodyPr>
          <a:lstStyle/>
          <a:p>
            <a:r>
              <a:rPr kumimoji="1" lang="ja-JP" altLang="en-US" dirty="0">
                <a:solidFill>
                  <a:srgbClr val="FF0000"/>
                </a:solidFill>
                <a:latin typeface="Meiryo UI"/>
                <a:ea typeface="Meiryo UI"/>
              </a:rPr>
              <a:t>②</a:t>
            </a:r>
            <a:endParaRPr kumimoji="1" lang="ja-JP" altLang="en-US" dirty="0"/>
          </a:p>
        </p:txBody>
      </p:sp>
      <p:sp>
        <p:nvSpPr>
          <p:cNvPr id="2" name="角丸四角形 7">
            <a:extLst>
              <a:ext uri="{FF2B5EF4-FFF2-40B4-BE49-F238E27FC236}">
                <a16:creationId xmlns:a16="http://schemas.microsoft.com/office/drawing/2014/main" id="{370251DA-BEB0-53A2-8458-4162DBF35B36}"/>
              </a:ext>
            </a:extLst>
          </p:cNvPr>
          <p:cNvSpPr/>
          <p:nvPr/>
        </p:nvSpPr>
        <p:spPr>
          <a:xfrm>
            <a:off x="469939" y="2230789"/>
            <a:ext cx="436034" cy="19094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4" name="角丸四角形 7">
            <a:extLst>
              <a:ext uri="{FF2B5EF4-FFF2-40B4-BE49-F238E27FC236}">
                <a16:creationId xmlns:a16="http://schemas.microsoft.com/office/drawing/2014/main" id="{92A67BF1-8F11-145F-DADC-7526F37BD311}"/>
              </a:ext>
            </a:extLst>
          </p:cNvPr>
          <p:cNvSpPr/>
          <p:nvPr/>
        </p:nvSpPr>
        <p:spPr>
          <a:xfrm>
            <a:off x="2223923" y="5904752"/>
            <a:ext cx="579042" cy="27491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id="{03881302-65A6-4824-03A9-3C22B903E78F}"/>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入力途中の申請について再開する場合の操作です。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9C4B9E25-4BAD-6DEF-A039-338250FB83E5}"/>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4" name="図 13" descr="図形&#10;&#10;低い精度で自動的に生成された説明">
            <a:extLst>
              <a:ext uri="{FF2B5EF4-FFF2-40B4-BE49-F238E27FC236}">
                <a16:creationId xmlns:a16="http://schemas.microsoft.com/office/drawing/2014/main" id="{4934E2AA-4701-4C32-53C5-396C9757A02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3" name="テキスト プレースホルダ 38">
            <a:extLst>
              <a:ext uri="{FF2B5EF4-FFF2-40B4-BE49-F238E27FC236}">
                <a16:creationId xmlns:a16="http://schemas.microsoft.com/office/drawing/2014/main" id="{88B33E7D-8500-1FF2-8F4D-1C58361321F1}"/>
              </a:ext>
            </a:extLst>
          </p:cNvPr>
          <p:cNvSpPr txBox="1">
            <a:spLocks/>
          </p:cNvSpPr>
          <p:nvPr/>
        </p:nvSpPr>
        <p:spPr>
          <a:xfrm>
            <a:off x="6361320" y="4887067"/>
            <a:ext cx="5574508" cy="1079884"/>
          </a:xfrm>
          <a:prstGeom prst="rect">
            <a:avLst/>
          </a:prstGeom>
          <a:solidFill>
            <a:schemeClr val="accent4">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1200" b="1" u="sng" dirty="0">
                <a:solidFill>
                  <a:srgbClr val="FF0000"/>
                </a:solidFill>
                <a:latin typeface="Meiryo UI" panose="020B0604030504040204" pitchFamily="50" charset="-128"/>
                <a:ea typeface="Meiryo UI" panose="020B0604030504040204" pitchFamily="50" charset="-128"/>
              </a:rPr>
              <a:t>各ページの「次へ」をクリックすると記載内容が一時保存されます。</a:t>
            </a:r>
            <a:endParaRPr lang="en-US" altLang="ja-JP" sz="1200" b="1" u="sng" dirty="0">
              <a:solidFill>
                <a:srgbClr val="FF0000"/>
              </a:solidFill>
              <a:latin typeface="Meiryo UI" panose="020B0604030504040204" pitchFamily="50" charset="-128"/>
              <a:ea typeface="Meiryo UI" panose="020B0604030504040204" pitchFamily="50" charset="-128"/>
            </a:endParaRPr>
          </a:p>
          <a:p>
            <a:pPr marL="90488" indent="-90488">
              <a:buNone/>
            </a:pPr>
            <a:r>
              <a:rPr lang="en-US" altLang="ja-JP" sz="1200" b="1" dirty="0">
                <a:solidFill>
                  <a:srgbClr val="FF0000"/>
                </a:solidFill>
              </a:rPr>
              <a:t>※</a:t>
            </a:r>
            <a:r>
              <a:rPr lang="ja-JP" altLang="en-US" sz="1200" b="1" dirty="0">
                <a:solidFill>
                  <a:srgbClr val="FF0000"/>
                </a:solidFill>
              </a:rPr>
              <a:t>必須項目が空欄の場合は次のページに行くことができませんので、ご注意ください。</a:t>
            </a:r>
            <a:endParaRPr lang="en-US" altLang="ja-JP" sz="1200" b="1" dirty="0">
              <a:solidFill>
                <a:srgbClr val="FF0000"/>
              </a:solidFill>
            </a:endParaRPr>
          </a:p>
          <a:p>
            <a:pPr marL="90488" indent="-90488">
              <a:buNone/>
            </a:pPr>
            <a:r>
              <a:rPr lang="en-US" altLang="ja-JP" sz="1200" b="1" dirty="0">
                <a:solidFill>
                  <a:srgbClr val="FF0000"/>
                </a:solidFill>
                <a:latin typeface="Meiryo UI" panose="020B0604030504040204" pitchFamily="50" charset="-128"/>
                <a:ea typeface="Meiryo UI" panose="020B0604030504040204" pitchFamily="50" charset="-128"/>
              </a:rPr>
              <a:t>※</a:t>
            </a:r>
            <a:r>
              <a:rPr lang="ja-JP" altLang="en-US" sz="1200" b="1" dirty="0">
                <a:solidFill>
                  <a:srgbClr val="FF0000"/>
                </a:solidFill>
                <a:latin typeface="Meiryo UI" panose="020B0604030504040204" pitchFamily="50" charset="-128"/>
                <a:ea typeface="Meiryo UI" panose="020B0604030504040204" pitchFamily="50" charset="-128"/>
              </a:rPr>
              <a:t>画面イメージは</a:t>
            </a:r>
            <a:r>
              <a:rPr lang="en-US" altLang="ja-JP" sz="1200" b="1" dirty="0">
                <a:solidFill>
                  <a:srgbClr val="FF0000"/>
                </a:solidFill>
                <a:latin typeface="Meiryo UI" panose="020B0604030504040204" pitchFamily="50" charset="-128"/>
                <a:ea typeface="Meiryo UI" panose="020B0604030504040204" pitchFamily="50" charset="-128"/>
              </a:rPr>
              <a:t>P.10</a:t>
            </a:r>
            <a:r>
              <a:rPr lang="ja-JP" altLang="en-US" sz="1200" b="1" dirty="0">
                <a:solidFill>
                  <a:srgbClr val="FF0000"/>
                </a:solidFill>
                <a:latin typeface="Meiryo UI" panose="020B0604030504040204" pitchFamily="50" charset="-128"/>
                <a:ea typeface="Meiryo UI" panose="020B0604030504040204" pitchFamily="50" charset="-128"/>
              </a:rPr>
              <a:t>をご確認ください</a:t>
            </a:r>
          </a:p>
        </p:txBody>
      </p:sp>
    </p:spTree>
    <p:extLst>
      <p:ext uri="{BB962C8B-B14F-4D97-AF65-F5344CB8AC3E}">
        <p14:creationId xmlns:p14="http://schemas.microsoft.com/office/powerpoint/2010/main" val="31146143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4F4E8C54-2BC8-F3CA-156A-4D81C52535A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4795" y="2660759"/>
            <a:ext cx="5410373" cy="997705"/>
          </a:xfrm>
          <a:prstGeom prst="rect">
            <a:avLst/>
          </a:prstGeom>
        </p:spPr>
      </p:pic>
      <p:sp>
        <p:nvSpPr>
          <p:cNvPr id="4" name="正方形/長方形 3">
            <a:extLst>
              <a:ext uri="{FF2B5EF4-FFF2-40B4-BE49-F238E27FC236}">
                <a16:creationId xmlns:a16="http://schemas.microsoft.com/office/drawing/2014/main" id="{77034696-CB47-07AB-7652-2B95909F029C}"/>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a:solidFill>
                  <a:srgbClr val="0070C0"/>
                </a:solidFill>
                <a:latin typeface="Meiryo UI" panose="020B0604030504040204" pitchFamily="50" charset="-128"/>
                <a:ea typeface="Meiryo UI" panose="020B0604030504040204" pitchFamily="50" charset="-128"/>
              </a:rPr>
              <a:t>ログアウト</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7" name="角丸四角形 7">
            <a:extLst>
              <a:ext uri="{FF2B5EF4-FFF2-40B4-BE49-F238E27FC236}">
                <a16:creationId xmlns:a16="http://schemas.microsoft.com/office/drawing/2014/main" id="{F0DE1372-657E-32A5-36AF-65DE73FF7359}"/>
              </a:ext>
            </a:extLst>
          </p:cNvPr>
          <p:cNvSpPr/>
          <p:nvPr/>
        </p:nvSpPr>
        <p:spPr>
          <a:xfrm>
            <a:off x="5095842" y="2757045"/>
            <a:ext cx="540000" cy="13330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1532CED3-389B-81AF-5D20-F7239771CF66}"/>
              </a:ext>
            </a:extLst>
          </p:cNvPr>
          <p:cNvSpPr txBox="1"/>
          <p:nvPr/>
        </p:nvSpPr>
        <p:spPr>
          <a:xfrm>
            <a:off x="4993808" y="2387713"/>
            <a:ext cx="415498" cy="369332"/>
          </a:xfrm>
          <a:prstGeom prst="rect">
            <a:avLst/>
          </a:prstGeom>
          <a:noFill/>
        </p:spPr>
        <p:txBody>
          <a:bodyPr wrap="none" rtlCol="0">
            <a:spAutoFit/>
          </a:bodyPr>
          <a:lstStyle/>
          <a:p>
            <a:r>
              <a:rPr lang="ja-JP" altLang="en-US" sz="1800" dirty="0">
                <a:solidFill>
                  <a:srgbClr val="FF0000"/>
                </a:solidFill>
                <a:latin typeface="Meiryo UI"/>
                <a:ea typeface="Meiryo UI"/>
              </a:rPr>
              <a:t>①</a:t>
            </a:r>
            <a:endParaRPr kumimoji="1" lang="ja-JP" altLang="en-US" dirty="0"/>
          </a:p>
        </p:txBody>
      </p:sp>
      <p:sp>
        <p:nvSpPr>
          <p:cNvPr id="9" name="テキスト ボックス 8">
            <a:extLst>
              <a:ext uri="{FF2B5EF4-FFF2-40B4-BE49-F238E27FC236}">
                <a16:creationId xmlns:a16="http://schemas.microsoft.com/office/drawing/2014/main" id="{769DD0B0-0033-1B3D-8EB4-A6A8656C2EBA}"/>
              </a:ext>
            </a:extLst>
          </p:cNvPr>
          <p:cNvSpPr txBox="1"/>
          <p:nvPr/>
        </p:nvSpPr>
        <p:spPr>
          <a:xfrm>
            <a:off x="6420653" y="3008361"/>
            <a:ext cx="4624552" cy="307777"/>
          </a:xfrm>
          <a:prstGeom prst="rect">
            <a:avLst/>
          </a:prstGeom>
          <a:noFill/>
        </p:spPr>
        <p:txBody>
          <a:bodyPr wrap="square" rtlCol="0">
            <a:spAutoFit/>
          </a:bodyPr>
          <a:lstStyle/>
          <a:p>
            <a:r>
              <a:rPr kumimoji="1" lang="ja-JP" altLang="en-US" sz="1400" dirty="0">
                <a:solidFill>
                  <a:srgbClr val="FF0000"/>
                </a:solidFill>
                <a:latin typeface="Meiryo UI" panose="020B0604030504040204" pitchFamily="50" charset="-128"/>
                <a:ea typeface="Meiryo UI" panose="020B0604030504040204" pitchFamily="50" charset="-128"/>
              </a:rPr>
              <a:t>①</a:t>
            </a:r>
            <a:r>
              <a:rPr kumimoji="1" lang="ja-JP" altLang="en-US" sz="1400" dirty="0">
                <a:latin typeface="Meiryo UI" panose="020B0604030504040204" pitchFamily="50" charset="-128"/>
                <a:ea typeface="Meiryo UI" panose="020B0604030504040204" pitchFamily="50" charset="-128"/>
              </a:rPr>
              <a:t> ログアウトする際は、「ログアウト」をクリックしてください。</a:t>
            </a:r>
          </a:p>
        </p:txBody>
      </p:sp>
    </p:spTree>
    <p:extLst>
      <p:ext uri="{BB962C8B-B14F-4D97-AF65-F5344CB8AC3E}">
        <p14:creationId xmlns:p14="http://schemas.microsoft.com/office/powerpoint/2010/main" val="23692114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図 43">
            <a:extLst>
              <a:ext uri="{FF2B5EF4-FFF2-40B4-BE49-F238E27FC236}">
                <a16:creationId xmlns:a16="http://schemas.microsoft.com/office/drawing/2014/main" id="{83AC8577-0810-58F7-D61E-FE2CC67F7DA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1600" y="764859"/>
            <a:ext cx="4367258" cy="2630596"/>
          </a:xfrm>
          <a:prstGeom prst="rect">
            <a:avLst/>
          </a:prstGeom>
        </p:spPr>
      </p:pic>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印刷・</a:t>
            </a:r>
            <a:r>
              <a:rPr lang="en-US" altLang="ja-JP" sz="2200" b="1" dirty="0">
                <a:solidFill>
                  <a:srgbClr val="0070C0"/>
                </a:solidFill>
                <a:latin typeface="Meiryo UI" panose="020B0604030504040204" pitchFamily="50" charset="-128"/>
                <a:ea typeface="Meiryo UI" panose="020B0604030504040204" pitchFamily="50" charset="-128"/>
              </a:rPr>
              <a:t>PDF</a:t>
            </a:r>
            <a:r>
              <a:rPr lang="ja-JP" altLang="en-US" sz="2200" b="1" dirty="0">
                <a:solidFill>
                  <a:srgbClr val="0070C0"/>
                </a:solidFill>
                <a:latin typeface="Meiryo UI" panose="020B0604030504040204" pitchFamily="50" charset="-128"/>
                <a:ea typeface="Meiryo UI" panose="020B0604030504040204" pitchFamily="50" charset="-128"/>
              </a:rPr>
              <a:t>化</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E99272E5-412E-2519-0EFA-8838A82A5C4F}"/>
              </a:ext>
            </a:extLst>
          </p:cNvPr>
          <p:cNvSpPr/>
          <p:nvPr/>
        </p:nvSpPr>
        <p:spPr>
          <a:xfrm>
            <a:off x="6403876" y="2270838"/>
            <a:ext cx="5432524" cy="523220"/>
          </a:xfrm>
          <a:prstGeom prst="rect">
            <a:avLst/>
          </a:prstGeom>
        </p:spPr>
        <p:txBody>
          <a:bodyPr wrap="square" lIns="91440" tIns="45720" rIns="91440" bIns="45720" anchor="t">
            <a:spAutoFit/>
          </a:bodyPr>
          <a:lstStyle/>
          <a:p>
            <a:r>
              <a:rPr lang="ja-JP" altLang="en-US" sz="1400" dirty="0">
                <a:solidFill>
                  <a:srgbClr val="FF0000"/>
                </a:solidFill>
                <a:latin typeface="Meiryo UI"/>
                <a:ea typeface="Meiryo UI"/>
              </a:rPr>
              <a:t>①</a:t>
            </a:r>
            <a:r>
              <a:rPr lang="ja-JP" altLang="en-US" sz="1400" dirty="0">
                <a:latin typeface="Meiryo UI"/>
                <a:ea typeface="Meiryo UI"/>
              </a:rPr>
              <a:t> ブラウザ右上の設定</a:t>
            </a:r>
            <a:r>
              <a:rPr lang="en-US" altLang="ja-JP" sz="1400" dirty="0">
                <a:latin typeface="Meiryo UI"/>
                <a:ea typeface="Meiryo UI"/>
              </a:rPr>
              <a:t>(</a:t>
            </a:r>
            <a:r>
              <a:rPr lang="ja-JP" altLang="en-US" sz="1400" dirty="0">
                <a:latin typeface="Meiryo UI"/>
                <a:ea typeface="Meiryo UI"/>
              </a:rPr>
              <a:t>縦に</a:t>
            </a:r>
            <a:r>
              <a:rPr lang="en-US" altLang="ja-JP" sz="1400" dirty="0">
                <a:latin typeface="Meiryo UI"/>
                <a:ea typeface="Meiryo UI"/>
              </a:rPr>
              <a:t>3</a:t>
            </a:r>
            <a:r>
              <a:rPr lang="ja-JP" altLang="en-US" sz="1400" dirty="0">
                <a:latin typeface="Meiryo UI"/>
                <a:ea typeface="Meiryo UI"/>
              </a:rPr>
              <a:t>つの点が並んだアイコン</a:t>
            </a:r>
            <a:r>
              <a:rPr lang="en-US" altLang="ja-JP" sz="1400" dirty="0">
                <a:latin typeface="Meiryo UI"/>
                <a:ea typeface="Meiryo UI"/>
              </a:rPr>
              <a:t>)</a:t>
            </a:r>
            <a:r>
              <a:rPr lang="ja-JP" altLang="en-US" sz="1400" dirty="0">
                <a:latin typeface="Meiryo UI"/>
                <a:ea typeface="Meiryo UI"/>
              </a:rPr>
              <a:t>を</a:t>
            </a:r>
            <a:r>
              <a:rPr lang="ja-JP" altLang="en-US" sz="1400" dirty="0">
                <a:latin typeface="Meiryo UI"/>
                <a:ea typeface="Meiryo UI"/>
                <a:cs typeface="+mn-lt"/>
              </a:rPr>
              <a:t>クリック</a:t>
            </a:r>
            <a:r>
              <a:rPr lang="ja-JP" altLang="en-US" sz="1400" dirty="0">
                <a:latin typeface="Meiryo UI"/>
                <a:ea typeface="Meiryo UI"/>
              </a:rPr>
              <a:t>してしてくだ</a:t>
            </a:r>
            <a:endParaRPr lang="en-US" altLang="ja-JP" sz="1400" dirty="0">
              <a:latin typeface="Meiryo UI"/>
              <a:ea typeface="Meiryo UI"/>
            </a:endParaRPr>
          </a:p>
          <a:p>
            <a:r>
              <a:rPr lang="en-US" altLang="ja-JP" sz="1400" dirty="0">
                <a:latin typeface="Meiryo UI"/>
                <a:ea typeface="Meiryo UI"/>
              </a:rPr>
              <a:t>    </a:t>
            </a:r>
            <a:r>
              <a:rPr lang="ja-JP" altLang="en-US" sz="1400" dirty="0">
                <a:latin typeface="Meiryo UI"/>
                <a:ea typeface="Meiryo UI"/>
              </a:rPr>
              <a:t>さい。</a:t>
            </a:r>
            <a:endParaRPr lang="en-US" altLang="ja-JP" sz="1400" dirty="0">
              <a:latin typeface="Meiryo UI"/>
              <a:ea typeface="Meiryo UI"/>
            </a:endParaRPr>
          </a:p>
        </p:txBody>
      </p:sp>
      <p:sp>
        <p:nvSpPr>
          <p:cNvPr id="11" name="正方形/長方形 10">
            <a:extLst>
              <a:ext uri="{FF2B5EF4-FFF2-40B4-BE49-F238E27FC236}">
                <a16:creationId xmlns:a16="http://schemas.microsoft.com/office/drawing/2014/main" id="{95C20798-B50F-D4DA-DD40-283745F9DD68}"/>
              </a:ext>
            </a:extLst>
          </p:cNvPr>
          <p:cNvSpPr/>
          <p:nvPr/>
        </p:nvSpPr>
        <p:spPr>
          <a:xfrm>
            <a:off x="6403876" y="3982696"/>
            <a:ext cx="4854090" cy="307777"/>
          </a:xfrm>
          <a:prstGeom prst="rect">
            <a:avLst/>
          </a:prstGeom>
        </p:spPr>
        <p:txBody>
          <a:bodyPr wrap="square">
            <a:spAutoFit/>
          </a:bodyPr>
          <a:lstStyle/>
          <a:p>
            <a:r>
              <a:rPr lang="ja-JP" altLang="en-US" sz="1400">
                <a:solidFill>
                  <a:srgbClr val="FF0000"/>
                </a:solidFill>
                <a:latin typeface="Meiryo UI" panose="020B0604030504040204" pitchFamily="50" charset="-128"/>
                <a:ea typeface="Meiryo UI" panose="020B0604030504040204" pitchFamily="50" charset="-128"/>
              </a:rPr>
              <a:t>③</a:t>
            </a:r>
            <a:r>
              <a:rPr lang="ja-JP" altLang="en-US" sz="1400" dirty="0">
                <a:latin typeface="Meiryo UI" panose="020B0604030504040204" pitchFamily="50" charset="-128"/>
                <a:ea typeface="Meiryo UI" panose="020B0604030504040204" pitchFamily="50" charset="-128"/>
              </a:rPr>
              <a:t> </a:t>
            </a:r>
            <a:r>
              <a:rPr lang="ja-JP" altLang="en-US" sz="1400">
                <a:latin typeface="Meiryo UI" panose="020B0604030504040204" pitchFamily="50" charset="-128"/>
                <a:ea typeface="Meiryo UI" panose="020B0604030504040204" pitchFamily="50" charset="-128"/>
              </a:rPr>
              <a:t>送信先「</a:t>
            </a:r>
            <a:r>
              <a:rPr lang="en-US" altLang="ja-JP" sz="1400">
                <a:latin typeface="Meiryo UI" panose="020B0604030504040204" pitchFamily="50" charset="-128"/>
                <a:ea typeface="Meiryo UI" panose="020B0604030504040204" pitchFamily="50" charset="-128"/>
              </a:rPr>
              <a:t>PDF</a:t>
            </a:r>
            <a:r>
              <a:rPr lang="ja-JP" altLang="en-US" sz="1400">
                <a:latin typeface="Meiryo UI" panose="020B0604030504040204" pitchFamily="50" charset="-128"/>
                <a:ea typeface="Meiryo UI" panose="020B0604030504040204" pitchFamily="50" charset="-128"/>
              </a:rPr>
              <a:t>に保存」を選択してください。</a:t>
            </a:r>
            <a:endParaRPr lang="en-US" altLang="ja-JP" sz="1400">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1B831535-3DCC-1CB2-DC54-AE7C40327D8C}"/>
              </a:ext>
            </a:extLst>
          </p:cNvPr>
          <p:cNvSpPr/>
          <p:nvPr/>
        </p:nvSpPr>
        <p:spPr>
          <a:xfrm>
            <a:off x="6355263" y="1439822"/>
            <a:ext cx="5035137" cy="531940"/>
          </a:xfrm>
          <a:prstGeom prst="rect">
            <a:avLst/>
          </a:prstGeom>
          <a:solidFill>
            <a:schemeClr val="accent4">
              <a:lumMod val="20000"/>
              <a:lumOff val="80000"/>
            </a:schemeClr>
          </a:solidFill>
          <a:ln>
            <a:noFill/>
          </a:ln>
        </p:spPr>
        <p:txBody>
          <a:bodyPr wrap="square">
            <a:spAutoFit/>
          </a:bodyPr>
          <a:lstStyle/>
          <a:p>
            <a:pPr>
              <a:lnSpc>
                <a:spcPts val="1800"/>
              </a:lnSpc>
            </a:pPr>
            <a:r>
              <a:rPr lang="en-US" altLang="ja-JP" sz="1200" dirty="0">
                <a:solidFill>
                  <a:srgbClr val="FF0000"/>
                </a:solidFill>
                <a:latin typeface="Meiryo UI" panose="020B0604030504040204" pitchFamily="50" charset="-128"/>
                <a:ea typeface="Meiryo UI" panose="020B0604030504040204" pitchFamily="50" charset="-128"/>
              </a:rPr>
              <a:t>※</a:t>
            </a:r>
            <a:r>
              <a:rPr lang="ja-JP" altLang="en-US" sz="1200" dirty="0">
                <a:solidFill>
                  <a:srgbClr val="FF0000"/>
                </a:solidFill>
                <a:latin typeface="Meiryo UI" panose="020B0604030504040204" pitchFamily="50" charset="-128"/>
                <a:ea typeface="Meiryo UI" panose="020B0604030504040204" pitchFamily="50" charset="-128"/>
              </a:rPr>
              <a:t>申請内容を印刷したい場合、</a:t>
            </a:r>
            <a:r>
              <a:rPr lang="en-US" altLang="ja-JP" sz="1200" dirty="0">
                <a:solidFill>
                  <a:srgbClr val="FF0000"/>
                </a:solidFill>
                <a:latin typeface="Meiryo UI" panose="020B0604030504040204" pitchFamily="50" charset="-128"/>
                <a:ea typeface="Meiryo UI" panose="020B0604030504040204" pitchFamily="50" charset="-128"/>
              </a:rPr>
              <a:t>PDF</a:t>
            </a:r>
            <a:r>
              <a:rPr lang="ja-JP" altLang="en-US" sz="1200" dirty="0">
                <a:solidFill>
                  <a:srgbClr val="FF0000"/>
                </a:solidFill>
                <a:latin typeface="Meiryo UI" panose="020B0604030504040204" pitchFamily="50" charset="-128"/>
                <a:ea typeface="Meiryo UI" panose="020B0604030504040204" pitchFamily="50" charset="-128"/>
              </a:rPr>
              <a:t>出力後に印刷してください。</a:t>
            </a:r>
            <a:endParaRPr lang="en-US" altLang="ja-JP" sz="1200" dirty="0">
              <a:solidFill>
                <a:srgbClr val="FF0000"/>
              </a:solidFill>
              <a:latin typeface="Meiryo UI" panose="020B0604030504040204" pitchFamily="50" charset="-128"/>
              <a:ea typeface="Meiryo UI" panose="020B0604030504040204" pitchFamily="50" charset="-128"/>
            </a:endParaRPr>
          </a:p>
          <a:p>
            <a:pPr>
              <a:lnSpc>
                <a:spcPts val="1800"/>
              </a:lnSpc>
            </a:pPr>
            <a:r>
              <a:rPr lang="ja-JP" altLang="en-US" sz="1200" dirty="0">
                <a:solidFill>
                  <a:srgbClr val="FF0000"/>
                </a:solidFill>
                <a:latin typeface="Meiryo UI" panose="020B0604030504040204" pitchFamily="50" charset="-128"/>
                <a:ea typeface="Meiryo UI" panose="020B0604030504040204" pitchFamily="50" charset="-128"/>
              </a:rPr>
              <a:t>  ブラウザは、</a:t>
            </a:r>
            <a:r>
              <a:rPr lang="en-US" altLang="ja-JP" sz="1200" dirty="0">
                <a:solidFill>
                  <a:srgbClr val="FF0000"/>
                </a:solidFill>
                <a:latin typeface="Meiryo UI" panose="020B0604030504040204" pitchFamily="50" charset="-128"/>
                <a:ea typeface="Meiryo UI" panose="020B0604030504040204" pitchFamily="50" charset="-128"/>
              </a:rPr>
              <a:t>PDF</a:t>
            </a:r>
            <a:r>
              <a:rPr lang="ja-JP" altLang="en-US" sz="1200" dirty="0">
                <a:solidFill>
                  <a:srgbClr val="FF0000"/>
                </a:solidFill>
                <a:latin typeface="Meiryo UI" panose="020B0604030504040204" pitchFamily="50" charset="-128"/>
                <a:ea typeface="Meiryo UI" panose="020B0604030504040204" pitchFamily="50" charset="-128"/>
              </a:rPr>
              <a:t>出力が正確にされる</a:t>
            </a:r>
            <a:r>
              <a:rPr lang="ja-JP" altLang="en-US" sz="1200" b="1" dirty="0">
                <a:solidFill>
                  <a:srgbClr val="FF0000"/>
                </a:solidFill>
                <a:latin typeface="Meiryo UI" panose="020B0604030504040204" pitchFamily="50" charset="-128"/>
                <a:ea typeface="Meiryo UI" panose="020B0604030504040204" pitchFamily="50" charset="-128"/>
              </a:rPr>
              <a:t>「</a:t>
            </a:r>
            <a:r>
              <a:rPr lang="en-US" altLang="ja-JP" sz="1200" b="1" dirty="0">
                <a:solidFill>
                  <a:srgbClr val="FF0000"/>
                </a:solidFill>
                <a:latin typeface="Meiryo UI" panose="020B0604030504040204" pitchFamily="50" charset="-128"/>
                <a:ea typeface="Meiryo UI" panose="020B0604030504040204" pitchFamily="50" charset="-128"/>
              </a:rPr>
              <a:t>Google</a:t>
            </a:r>
            <a:r>
              <a:rPr lang="ja-JP" altLang="en-US" sz="1200" b="1" dirty="0">
                <a:solidFill>
                  <a:srgbClr val="FF0000"/>
                </a:solidFill>
                <a:latin typeface="Meiryo UI" panose="020B0604030504040204" pitchFamily="50" charset="-128"/>
                <a:ea typeface="Meiryo UI" panose="020B0604030504040204" pitchFamily="50" charset="-128"/>
              </a:rPr>
              <a:t> </a:t>
            </a:r>
            <a:r>
              <a:rPr lang="en-US" altLang="ja-JP" sz="1200" b="1" dirty="0">
                <a:solidFill>
                  <a:srgbClr val="FF0000"/>
                </a:solidFill>
                <a:latin typeface="Meiryo UI" panose="020B0604030504040204" pitchFamily="50" charset="-128"/>
                <a:ea typeface="Meiryo UI" panose="020B0604030504040204" pitchFamily="50" charset="-128"/>
              </a:rPr>
              <a:t>Chrome</a:t>
            </a:r>
            <a:r>
              <a:rPr lang="ja-JP" altLang="en-US" sz="1200" b="1" dirty="0">
                <a:solidFill>
                  <a:srgbClr val="FF0000"/>
                </a:solidFill>
                <a:latin typeface="Meiryo UI" panose="020B0604030504040204" pitchFamily="50" charset="-128"/>
                <a:ea typeface="Meiryo UI" panose="020B0604030504040204" pitchFamily="50" charset="-128"/>
              </a:rPr>
              <a:t>」</a:t>
            </a:r>
            <a:r>
              <a:rPr lang="ja-JP" altLang="en-US" sz="1200" dirty="0">
                <a:solidFill>
                  <a:srgbClr val="FF0000"/>
                </a:solidFill>
                <a:latin typeface="Meiryo UI" panose="020B0604030504040204" pitchFamily="50" charset="-128"/>
                <a:ea typeface="Meiryo UI" panose="020B0604030504040204" pitchFamily="50" charset="-128"/>
              </a:rPr>
              <a:t>を推奨しております。</a:t>
            </a:r>
            <a:endParaRPr lang="en-US" altLang="ja-JP" sz="1200" dirty="0">
              <a:solidFill>
                <a:srgbClr val="FF0000"/>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12A9ABA2-56AB-D0F3-2F2B-129F4114E8E5}"/>
              </a:ext>
            </a:extLst>
          </p:cNvPr>
          <p:cNvSpPr/>
          <p:nvPr/>
        </p:nvSpPr>
        <p:spPr>
          <a:xfrm>
            <a:off x="6381094" y="3087678"/>
            <a:ext cx="4854090" cy="307777"/>
          </a:xfrm>
          <a:prstGeom prst="rect">
            <a:avLst/>
          </a:prstGeom>
        </p:spPr>
        <p:txBody>
          <a:bodyPr wrap="square" lIns="91440" tIns="45720" rIns="91440" bIns="45720" anchor="t">
            <a:spAutoFit/>
          </a:bodyPr>
          <a:lstStyle/>
          <a:p>
            <a:r>
              <a:rPr lang="ja-JP" altLang="en-US" sz="1400">
                <a:solidFill>
                  <a:srgbClr val="FF0000"/>
                </a:solidFill>
                <a:latin typeface="Meiryo UI"/>
                <a:ea typeface="Meiryo UI"/>
              </a:rPr>
              <a:t>②</a:t>
            </a:r>
            <a:r>
              <a:rPr lang="ja-JP" altLang="en-US" sz="1400">
                <a:latin typeface="Meiryo UI"/>
                <a:ea typeface="Meiryo UI"/>
              </a:rPr>
              <a:t> ウィンドウ内の「印刷」を</a:t>
            </a:r>
            <a:r>
              <a:rPr lang="ja-JP" sz="1400">
                <a:latin typeface="Meiryo UI"/>
                <a:ea typeface="Meiryo UI"/>
              </a:rPr>
              <a:t>クリックしてしてください</a:t>
            </a:r>
            <a:r>
              <a:rPr lang="ja-JP" altLang="en-US" sz="1400">
                <a:latin typeface="Meiryo UI"/>
                <a:ea typeface="Meiryo UI"/>
              </a:rPr>
              <a:t>。</a:t>
            </a:r>
            <a:endParaRPr lang="en-US" altLang="ja-JP" sz="1400">
              <a:latin typeface="Meiryo UI"/>
              <a:ea typeface="Meiryo UI"/>
            </a:endParaRPr>
          </a:p>
        </p:txBody>
      </p:sp>
      <p:pic>
        <p:nvPicPr>
          <p:cNvPr id="40" name="図 39">
            <a:extLst>
              <a:ext uri="{FF2B5EF4-FFF2-40B4-BE49-F238E27FC236}">
                <a16:creationId xmlns:a16="http://schemas.microsoft.com/office/drawing/2014/main" id="{906C8BD9-095B-515B-109A-E4975AE3E4F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6802" y="3777832"/>
            <a:ext cx="4648967" cy="2970297"/>
          </a:xfrm>
          <a:prstGeom prst="rect">
            <a:avLst/>
          </a:prstGeom>
        </p:spPr>
      </p:pic>
      <p:grpSp>
        <p:nvGrpSpPr>
          <p:cNvPr id="17" name="グループ化 16">
            <a:extLst>
              <a:ext uri="{FF2B5EF4-FFF2-40B4-BE49-F238E27FC236}">
                <a16:creationId xmlns:a16="http://schemas.microsoft.com/office/drawing/2014/main" id="{FF5FBCB2-8219-B60A-2A6C-19A44BDDAE8B}"/>
              </a:ext>
            </a:extLst>
          </p:cNvPr>
          <p:cNvGrpSpPr/>
          <p:nvPr/>
        </p:nvGrpSpPr>
        <p:grpSpPr>
          <a:xfrm>
            <a:off x="3947803" y="4244915"/>
            <a:ext cx="1189180" cy="2503222"/>
            <a:chOff x="3863112" y="4164050"/>
            <a:chExt cx="1189180" cy="2427547"/>
          </a:xfrm>
        </p:grpSpPr>
        <p:sp>
          <p:nvSpPr>
            <p:cNvPr id="19" name="角丸四角形 15">
              <a:extLst>
                <a:ext uri="{FF2B5EF4-FFF2-40B4-BE49-F238E27FC236}">
                  <a16:creationId xmlns:a16="http://schemas.microsoft.com/office/drawing/2014/main" id="{B5918F87-9500-CA46-2960-A1C3752E9C6B}"/>
                </a:ext>
              </a:extLst>
            </p:cNvPr>
            <p:cNvSpPr/>
            <p:nvPr/>
          </p:nvSpPr>
          <p:spPr>
            <a:xfrm>
              <a:off x="3863112" y="4164050"/>
              <a:ext cx="1189180" cy="177041"/>
            </a:xfrm>
            <a:prstGeom prst="roundRect">
              <a:avLst>
                <a:gd name="adj" fmla="val 13284"/>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kumimoji="1" lang="ja-JP" altLang="en-US" sz="2400" dirty="0">
                <a:latin typeface="Meiryo UI" panose="020B0604030504040204" pitchFamily="50" charset="-128"/>
                <a:ea typeface="Meiryo UI" panose="020B0604030504040204" pitchFamily="50" charset="-128"/>
              </a:endParaRPr>
            </a:p>
          </p:txBody>
        </p:sp>
        <p:sp>
          <p:nvSpPr>
            <p:cNvPr id="20" name="角丸四角形 15">
              <a:extLst>
                <a:ext uri="{FF2B5EF4-FFF2-40B4-BE49-F238E27FC236}">
                  <a16:creationId xmlns:a16="http://schemas.microsoft.com/office/drawing/2014/main" id="{6FB61C3E-9C9A-268C-5FEE-746DBE3E9B62}"/>
                </a:ext>
              </a:extLst>
            </p:cNvPr>
            <p:cNvSpPr/>
            <p:nvPr/>
          </p:nvSpPr>
          <p:spPr>
            <a:xfrm>
              <a:off x="3987426" y="6314598"/>
              <a:ext cx="521799" cy="276999"/>
            </a:xfrm>
            <a:prstGeom prst="roundRect">
              <a:avLst>
                <a:gd name="adj" fmla="val 13284"/>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kumimoji="1" lang="ja-JP" altLang="en-US" sz="2400" dirty="0">
                <a:latin typeface="Meiryo UI" panose="020B0604030504040204" pitchFamily="50" charset="-128"/>
                <a:ea typeface="Meiryo UI" panose="020B0604030504040204" pitchFamily="50" charset="-128"/>
              </a:endParaRPr>
            </a:p>
          </p:txBody>
        </p:sp>
      </p:grpSp>
      <p:cxnSp>
        <p:nvCxnSpPr>
          <p:cNvPr id="21" name="直線矢印コネクタ 14">
            <a:extLst>
              <a:ext uri="{FF2B5EF4-FFF2-40B4-BE49-F238E27FC236}">
                <a16:creationId xmlns:a16="http://schemas.microsoft.com/office/drawing/2014/main" id="{D438B9F3-2BBF-2B66-C114-8A66CC48D0B9}"/>
              </a:ext>
            </a:extLst>
          </p:cNvPr>
          <p:cNvCxnSpPr>
            <a:cxnSpLocks/>
            <a:stCxn id="26" idx="1"/>
          </p:cNvCxnSpPr>
          <p:nvPr/>
        </p:nvCxnSpPr>
        <p:spPr>
          <a:xfrm flipH="1">
            <a:off x="4710545" y="4993701"/>
            <a:ext cx="1693331" cy="1347121"/>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14">
            <a:extLst>
              <a:ext uri="{FF2B5EF4-FFF2-40B4-BE49-F238E27FC236}">
                <a16:creationId xmlns:a16="http://schemas.microsoft.com/office/drawing/2014/main" id="{FA124E61-0B7A-8604-FFEC-5E03F155CE8A}"/>
              </a:ext>
            </a:extLst>
          </p:cNvPr>
          <p:cNvCxnSpPr>
            <a:cxnSpLocks/>
            <a:stCxn id="11" idx="1"/>
          </p:cNvCxnSpPr>
          <p:nvPr/>
        </p:nvCxnSpPr>
        <p:spPr>
          <a:xfrm flipH="1">
            <a:off x="5241304" y="4136585"/>
            <a:ext cx="1162572" cy="182967"/>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8FC405C6-7A6A-4D0C-DD95-8A650F671CA8}"/>
              </a:ext>
            </a:extLst>
          </p:cNvPr>
          <p:cNvSpPr txBox="1"/>
          <p:nvPr/>
        </p:nvSpPr>
        <p:spPr>
          <a:xfrm>
            <a:off x="6309604" y="1050257"/>
            <a:ext cx="4910368" cy="307777"/>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申請内容の印刷や</a:t>
            </a:r>
            <a:r>
              <a:rPr lang="en-US" altLang="ja-JP" sz="1400" dirty="0">
                <a:latin typeface="Meiryo UI" panose="020B0604030504040204" pitchFamily="50" charset="-128"/>
                <a:ea typeface="Meiryo UI" panose="020B0604030504040204" pitchFamily="50" charset="-128"/>
              </a:rPr>
              <a:t>PDF</a:t>
            </a:r>
            <a:r>
              <a:rPr lang="ja-JP" altLang="en-US" sz="1400" dirty="0">
                <a:latin typeface="Meiryo UI" panose="020B0604030504040204" pitchFamily="50" charset="-128"/>
                <a:ea typeface="Meiryo UI" panose="020B0604030504040204" pitchFamily="50" charset="-128"/>
              </a:rPr>
              <a:t>の出力の仕方</a:t>
            </a:r>
            <a:r>
              <a:rPr lang="en-US" altLang="ja-JP" sz="1400" dirty="0">
                <a:latin typeface="Meiryo UI" panose="020B0604030504040204" pitchFamily="50" charset="-128"/>
                <a:ea typeface="Meiryo UI" panose="020B0604030504040204" pitchFamily="50" charset="-128"/>
              </a:rPr>
              <a:t>】</a:t>
            </a:r>
          </a:p>
        </p:txBody>
      </p:sp>
      <p:sp>
        <p:nvSpPr>
          <p:cNvPr id="26" name="正方形/長方形 25">
            <a:extLst>
              <a:ext uri="{FF2B5EF4-FFF2-40B4-BE49-F238E27FC236}">
                <a16:creationId xmlns:a16="http://schemas.microsoft.com/office/drawing/2014/main" id="{B181356B-450B-C049-84EF-061C845245B6}"/>
              </a:ext>
            </a:extLst>
          </p:cNvPr>
          <p:cNvSpPr/>
          <p:nvPr/>
        </p:nvSpPr>
        <p:spPr>
          <a:xfrm>
            <a:off x="6403876" y="4839812"/>
            <a:ext cx="4854090" cy="307777"/>
          </a:xfrm>
          <a:prstGeom prst="rect">
            <a:avLst/>
          </a:prstGeom>
        </p:spPr>
        <p:txBody>
          <a:bodyPr wrap="square">
            <a:spAutoFit/>
          </a:bodyPr>
          <a:lstStyle/>
          <a:p>
            <a:r>
              <a:rPr lang="ja-JP" altLang="en-US" sz="1400">
                <a:solidFill>
                  <a:srgbClr val="FF0000"/>
                </a:solidFill>
                <a:latin typeface="Meiryo UI" panose="020B0604030504040204" pitchFamily="50" charset="-128"/>
                <a:ea typeface="Meiryo UI" panose="020B0604030504040204" pitchFamily="50" charset="-128"/>
              </a:rPr>
              <a:t>④</a:t>
            </a:r>
            <a:r>
              <a:rPr lang="ja-JP" altLang="en-US" sz="1400" dirty="0">
                <a:latin typeface="Meiryo UI" panose="020B0604030504040204" pitchFamily="50" charset="-128"/>
                <a:ea typeface="Meiryo UI" panose="020B0604030504040204" pitchFamily="50" charset="-128"/>
              </a:rPr>
              <a:t> 「</a:t>
            </a:r>
            <a:r>
              <a:rPr lang="ja-JP" altLang="en-US" sz="1400">
                <a:latin typeface="Meiryo UI" panose="020B0604030504040204" pitchFamily="50" charset="-128"/>
                <a:ea typeface="Meiryo UI" panose="020B0604030504040204" pitchFamily="50" charset="-128"/>
              </a:rPr>
              <a:t>保存</a:t>
            </a:r>
            <a:r>
              <a:rPr lang="ja-JP" altLang="en-US" sz="1400" dirty="0">
                <a:latin typeface="Meiryo UI" panose="020B0604030504040204" pitchFamily="50" charset="-128"/>
                <a:ea typeface="Meiryo UI" panose="020B0604030504040204" pitchFamily="50" charset="-128"/>
              </a:rPr>
              <a:t>」</a:t>
            </a:r>
            <a:r>
              <a:rPr lang="ja-JP" altLang="en-US" sz="1400">
                <a:latin typeface="Meiryo UI" panose="020B0604030504040204" pitchFamily="50" charset="-128"/>
                <a:ea typeface="Meiryo UI" panose="020B0604030504040204" pitchFamily="50" charset="-128"/>
              </a:rPr>
              <a:t>をクリックしてください。</a:t>
            </a:r>
            <a:endParaRPr lang="en-US" altLang="ja-JP" sz="140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09D1BB12-C78E-8C57-028F-FC76642BFF6A}"/>
              </a:ext>
            </a:extLst>
          </p:cNvPr>
          <p:cNvSpPr txBox="1"/>
          <p:nvPr/>
        </p:nvSpPr>
        <p:spPr>
          <a:xfrm>
            <a:off x="3996237" y="1769540"/>
            <a:ext cx="415498" cy="369332"/>
          </a:xfrm>
          <a:prstGeom prst="rect">
            <a:avLst/>
          </a:prstGeom>
          <a:noFill/>
        </p:spPr>
        <p:txBody>
          <a:bodyPr wrap="none" rtlCol="0">
            <a:spAutoFit/>
          </a:bodyPr>
          <a:lstStyle/>
          <a:p>
            <a:r>
              <a:rPr lang="ja-JP" altLang="en-US" dirty="0">
                <a:solidFill>
                  <a:srgbClr val="FF0000"/>
                </a:solidFill>
                <a:latin typeface="Meiryo UI"/>
                <a:ea typeface="Meiryo UI"/>
              </a:rPr>
              <a:t>②</a:t>
            </a:r>
            <a:endParaRPr kumimoji="1" lang="ja-JP" altLang="en-US" dirty="0"/>
          </a:p>
        </p:txBody>
      </p:sp>
      <p:sp>
        <p:nvSpPr>
          <p:cNvPr id="5" name="テキスト ボックス 4">
            <a:extLst>
              <a:ext uri="{FF2B5EF4-FFF2-40B4-BE49-F238E27FC236}">
                <a16:creationId xmlns:a16="http://schemas.microsoft.com/office/drawing/2014/main" id="{E222FC57-3E76-8776-C5D2-34CB2260C55B}"/>
              </a:ext>
            </a:extLst>
          </p:cNvPr>
          <p:cNvSpPr txBox="1"/>
          <p:nvPr/>
        </p:nvSpPr>
        <p:spPr>
          <a:xfrm>
            <a:off x="5202851" y="676413"/>
            <a:ext cx="415498" cy="369332"/>
          </a:xfrm>
          <a:prstGeom prst="rect">
            <a:avLst/>
          </a:prstGeom>
          <a:noFill/>
        </p:spPr>
        <p:txBody>
          <a:bodyPr wrap="none" rtlCol="0">
            <a:spAutoFit/>
          </a:bodyPr>
          <a:lstStyle/>
          <a:p>
            <a:r>
              <a:rPr lang="ja-JP" altLang="en-US" dirty="0">
                <a:solidFill>
                  <a:srgbClr val="FF0000"/>
                </a:solidFill>
                <a:latin typeface="Meiryo UI"/>
                <a:ea typeface="Meiryo UI"/>
              </a:rPr>
              <a:t>①</a:t>
            </a:r>
            <a:endParaRPr kumimoji="1" lang="ja-JP" altLang="en-US" dirty="0"/>
          </a:p>
        </p:txBody>
      </p:sp>
      <p:sp>
        <p:nvSpPr>
          <p:cNvPr id="6" name="テキスト ボックス 5">
            <a:extLst>
              <a:ext uri="{FF2B5EF4-FFF2-40B4-BE49-F238E27FC236}">
                <a16:creationId xmlns:a16="http://schemas.microsoft.com/office/drawing/2014/main" id="{3BEBE243-D2BA-60B7-80A7-9921CE148CC1}"/>
              </a:ext>
            </a:extLst>
          </p:cNvPr>
          <p:cNvSpPr txBox="1"/>
          <p:nvPr/>
        </p:nvSpPr>
        <p:spPr>
          <a:xfrm>
            <a:off x="3597910" y="4151529"/>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③</a:t>
            </a:r>
            <a:endParaRPr kumimoji="1" lang="ja-JP" altLang="en-US" dirty="0"/>
          </a:p>
        </p:txBody>
      </p:sp>
      <p:sp>
        <p:nvSpPr>
          <p:cNvPr id="7" name="テキスト ボックス 6">
            <a:extLst>
              <a:ext uri="{FF2B5EF4-FFF2-40B4-BE49-F238E27FC236}">
                <a16:creationId xmlns:a16="http://schemas.microsoft.com/office/drawing/2014/main" id="{6EF7A78B-4284-7AB2-BBEE-22D80BF0AA71}"/>
              </a:ext>
            </a:extLst>
          </p:cNvPr>
          <p:cNvSpPr txBox="1"/>
          <p:nvPr/>
        </p:nvSpPr>
        <p:spPr>
          <a:xfrm>
            <a:off x="3597910" y="6344487"/>
            <a:ext cx="415498" cy="369332"/>
          </a:xfrm>
          <a:prstGeom prst="rect">
            <a:avLst/>
          </a:prstGeom>
          <a:noFill/>
        </p:spPr>
        <p:txBody>
          <a:bodyPr wrap="none" rtlCol="0">
            <a:spAutoFit/>
          </a:bodyPr>
          <a:lstStyle/>
          <a:p>
            <a:r>
              <a:rPr lang="ja-JP" altLang="en-US" dirty="0">
                <a:solidFill>
                  <a:srgbClr val="FF0000"/>
                </a:solidFill>
                <a:latin typeface="Meiryo UI"/>
                <a:ea typeface="Meiryo UI"/>
              </a:rPr>
              <a:t>④</a:t>
            </a:r>
            <a:endParaRPr kumimoji="1" lang="ja-JP" altLang="en-US" dirty="0"/>
          </a:p>
        </p:txBody>
      </p:sp>
      <p:cxnSp>
        <p:nvCxnSpPr>
          <p:cNvPr id="18" name="直線矢印コネクタ 14">
            <a:extLst>
              <a:ext uri="{FF2B5EF4-FFF2-40B4-BE49-F238E27FC236}">
                <a16:creationId xmlns:a16="http://schemas.microsoft.com/office/drawing/2014/main" id="{0338B3B8-84D6-3720-DFC9-3823F86DE704}"/>
              </a:ext>
            </a:extLst>
          </p:cNvPr>
          <p:cNvCxnSpPr>
            <a:cxnSpLocks/>
            <a:stCxn id="4" idx="1"/>
          </p:cNvCxnSpPr>
          <p:nvPr/>
        </p:nvCxnSpPr>
        <p:spPr>
          <a:xfrm flipH="1" flipV="1">
            <a:off x="5299366" y="977196"/>
            <a:ext cx="1104510" cy="1555252"/>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14">
            <a:extLst>
              <a:ext uri="{FF2B5EF4-FFF2-40B4-BE49-F238E27FC236}">
                <a16:creationId xmlns:a16="http://schemas.microsoft.com/office/drawing/2014/main" id="{36BC96F8-F56A-9783-848D-213C70D15EA9}"/>
              </a:ext>
            </a:extLst>
          </p:cNvPr>
          <p:cNvCxnSpPr>
            <a:cxnSpLocks/>
            <a:stCxn id="13" idx="1"/>
          </p:cNvCxnSpPr>
          <p:nvPr/>
        </p:nvCxnSpPr>
        <p:spPr>
          <a:xfrm flipH="1" flipV="1">
            <a:off x="4297245" y="1971762"/>
            <a:ext cx="2083849" cy="1269805"/>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角丸四角形 7">
            <a:extLst>
              <a:ext uri="{FF2B5EF4-FFF2-40B4-BE49-F238E27FC236}">
                <a16:creationId xmlns:a16="http://schemas.microsoft.com/office/drawing/2014/main" id="{121C6D44-993D-7C95-B1F1-550CC1855EBE}"/>
              </a:ext>
            </a:extLst>
          </p:cNvPr>
          <p:cNvSpPr/>
          <p:nvPr/>
        </p:nvSpPr>
        <p:spPr>
          <a:xfrm>
            <a:off x="3640948" y="1880285"/>
            <a:ext cx="436034" cy="19094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8" name="角丸四角形 7">
            <a:extLst>
              <a:ext uri="{FF2B5EF4-FFF2-40B4-BE49-F238E27FC236}">
                <a16:creationId xmlns:a16="http://schemas.microsoft.com/office/drawing/2014/main" id="{FCEA45C7-4435-6E27-7C3D-58AEA276F426}"/>
              </a:ext>
            </a:extLst>
          </p:cNvPr>
          <p:cNvSpPr/>
          <p:nvPr/>
        </p:nvSpPr>
        <p:spPr>
          <a:xfrm>
            <a:off x="4991100" y="757808"/>
            <a:ext cx="250204" cy="180154"/>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621384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ファイルアップロード方法</a:t>
            </a:r>
          </a:p>
        </p:txBody>
      </p:sp>
      <p:sp>
        <p:nvSpPr>
          <p:cNvPr id="8" name="テキスト ボックス 7">
            <a:extLst>
              <a:ext uri="{FF2B5EF4-FFF2-40B4-BE49-F238E27FC236}">
                <a16:creationId xmlns:a16="http://schemas.microsoft.com/office/drawing/2014/main" id="{72B28D6D-DDCA-A51D-C2AF-B0CCBBFFF028}"/>
              </a:ext>
            </a:extLst>
          </p:cNvPr>
          <p:cNvSpPr txBox="1"/>
          <p:nvPr/>
        </p:nvSpPr>
        <p:spPr>
          <a:xfrm>
            <a:off x="6316135" y="2046225"/>
            <a:ext cx="5772234" cy="3108543"/>
          </a:xfrm>
          <a:prstGeom prst="rect">
            <a:avLst/>
          </a:prstGeom>
          <a:noFill/>
        </p:spPr>
        <p:txBody>
          <a:bodyPr wrap="square">
            <a:spAutoFit/>
          </a:bodyPr>
          <a:lstStyle/>
          <a:p>
            <a:r>
              <a:rPr lang="ja-JP" altLang="en-US" sz="1400" dirty="0">
                <a:latin typeface="Meiryo UI" panose="020B0604030504040204" pitchFamily="50" charset="-128"/>
                <a:ea typeface="Meiryo UI" panose="020B0604030504040204" pitchFamily="50" charset="-128"/>
              </a:rPr>
              <a:t>ファイルアップロード方法</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エクスプローラー経由</a:t>
            </a:r>
            <a:r>
              <a:rPr lang="en-US" altLang="ja-JP" sz="1400" dirty="0">
                <a:latin typeface="Meiryo UI" panose="020B0604030504040204" pitchFamily="50" charset="-128"/>
                <a:ea typeface="Meiryo UI" panose="020B0604030504040204" pitchFamily="50" charset="-128"/>
              </a:rPr>
              <a:t>)</a:t>
            </a:r>
          </a:p>
          <a:p>
            <a:br>
              <a:rPr lang="en-US" altLang="ja-JP" sz="1400" dirty="0">
                <a:latin typeface="Meiryo UI" panose="020B0604030504040204" pitchFamily="50" charset="-128"/>
                <a:ea typeface="Meiryo UI" panose="020B0604030504040204" pitchFamily="50" charset="-128"/>
              </a:rPr>
            </a:br>
            <a:r>
              <a:rPr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各項目にて「ファイルの選択」をクリックしてください。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アップロードを行いたいファイルを選択してください。</a:t>
            </a:r>
            <a:endParaRPr lang="en-US" altLang="ja-JP" sz="1400" dirty="0">
              <a:latin typeface="Meiryo UI" panose="020B0604030504040204" pitchFamily="50" charset="-128"/>
              <a:ea typeface="Meiryo UI" panose="020B0604030504040204" pitchFamily="50" charset="-128"/>
            </a:endParaRPr>
          </a:p>
          <a:p>
            <a:pPr algn="l"/>
            <a:r>
              <a:rPr lang="ja-JP" altLang="en-US" sz="1400" b="0" i="0" dirty="0">
                <a:effectLst/>
                <a:latin typeface="Meiryo UI" panose="020B0604030504040204" pitchFamily="50" charset="-128"/>
                <a:ea typeface="Meiryo UI" panose="020B0604030504040204" pitchFamily="50" charset="-128"/>
              </a:rPr>
              <a:t>（アップロード可能なファイルの拡張子</a:t>
            </a:r>
            <a:r>
              <a:rPr lang="en-US" altLang="ja-JP" sz="1400" b="0" i="0" dirty="0">
                <a:effectLst/>
                <a:latin typeface="Meiryo UI" panose="020B0604030504040204" pitchFamily="50" charset="-128"/>
                <a:ea typeface="Meiryo UI" panose="020B0604030504040204" pitchFamily="50" charset="-128"/>
              </a:rPr>
              <a:t>:</a:t>
            </a:r>
          </a:p>
          <a:p>
            <a:pPr algn="l"/>
            <a:r>
              <a:rPr lang="en-US" altLang="ja-JP" sz="1400" b="0" i="0" dirty="0">
                <a:effectLst/>
                <a:latin typeface="Meiryo UI" panose="020B0604030504040204" pitchFamily="50" charset="-128"/>
                <a:ea typeface="Meiryo UI" panose="020B0604030504040204" pitchFamily="50" charset="-128"/>
              </a:rPr>
              <a:t>pdf</a:t>
            </a:r>
            <a:r>
              <a:rPr lang="ja-JP" altLang="en-US" sz="1400" b="0" i="0" dirty="0">
                <a:effectLst/>
                <a:latin typeface="Meiryo UI" panose="020B0604030504040204" pitchFamily="50" charset="-128"/>
                <a:ea typeface="Meiryo UI" panose="020B0604030504040204" pitchFamily="50" charset="-128"/>
              </a:rPr>
              <a:t>、</a:t>
            </a:r>
            <a:r>
              <a:rPr lang="en-US" altLang="ja-JP" sz="1400" b="0" i="0" dirty="0">
                <a:effectLst/>
                <a:latin typeface="Meiryo UI" panose="020B0604030504040204" pitchFamily="50" charset="-128"/>
                <a:ea typeface="Meiryo UI" panose="020B0604030504040204" pitchFamily="50" charset="-128"/>
              </a:rPr>
              <a:t>zip</a:t>
            </a:r>
            <a:r>
              <a:rPr lang="ja-JP" altLang="en-US" sz="1400" dirty="0">
                <a:latin typeface="Meiryo UI" panose="020B0604030504040204" pitchFamily="50" charset="-128"/>
                <a:ea typeface="Meiryo UI" panose="020B0604030504040204" pitchFamily="50" charset="-128"/>
              </a:rPr>
              <a:t>、</a:t>
            </a:r>
            <a:r>
              <a:rPr lang="en-US" altLang="ja-JP" sz="1400" b="0" i="0" dirty="0">
                <a:effectLst/>
                <a:latin typeface="Meiryo UI" panose="020B0604030504040204" pitchFamily="50" charset="-128"/>
                <a:ea typeface="Meiryo UI" panose="020B0604030504040204" pitchFamily="50" charset="-128"/>
              </a:rPr>
              <a:t>doc</a:t>
            </a:r>
            <a:r>
              <a:rPr lang="ja-JP" altLang="en-US" sz="1400" dirty="0">
                <a:latin typeface="Meiryo UI" panose="020B0604030504040204" pitchFamily="50" charset="-128"/>
                <a:ea typeface="Meiryo UI" panose="020B0604030504040204" pitchFamily="50" charset="-128"/>
              </a:rPr>
              <a:t>、</a:t>
            </a:r>
            <a:r>
              <a:rPr lang="en-US" altLang="ja-JP" sz="1400" b="0" i="0" dirty="0">
                <a:effectLst/>
                <a:latin typeface="Meiryo UI" panose="020B0604030504040204" pitchFamily="50" charset="-128"/>
                <a:ea typeface="Meiryo UI" panose="020B0604030504040204" pitchFamily="50" charset="-128"/>
              </a:rPr>
              <a:t>docx</a:t>
            </a:r>
            <a:r>
              <a:rPr lang="ja-JP" altLang="en-US" sz="1400" b="0" i="0" dirty="0">
                <a:effectLst/>
                <a:latin typeface="Meiryo UI" panose="020B0604030504040204" pitchFamily="50" charset="-128"/>
                <a:ea typeface="Meiryo UI" panose="020B0604030504040204" pitchFamily="50" charset="-128"/>
              </a:rPr>
              <a:t>、</a:t>
            </a:r>
            <a:r>
              <a:rPr lang="en-US" altLang="ja-JP" sz="1400" b="0" i="0" dirty="0" err="1">
                <a:effectLst/>
                <a:latin typeface="Meiryo UI" panose="020B0604030504040204" pitchFamily="50" charset="-128"/>
                <a:ea typeface="Meiryo UI" panose="020B0604030504040204" pitchFamily="50" charset="-128"/>
              </a:rPr>
              <a:t>xls</a:t>
            </a:r>
            <a:r>
              <a:rPr lang="ja-JP" altLang="en-US" sz="1400" dirty="0">
                <a:latin typeface="Meiryo UI" panose="020B0604030504040204" pitchFamily="50" charset="-128"/>
                <a:ea typeface="Meiryo UI" panose="020B0604030504040204" pitchFamily="50" charset="-128"/>
              </a:rPr>
              <a:t>、</a:t>
            </a:r>
            <a:r>
              <a:rPr lang="en-US" altLang="ja-JP" sz="1400" b="0" i="0" dirty="0">
                <a:effectLst/>
                <a:latin typeface="Meiryo UI" panose="020B0604030504040204" pitchFamily="50" charset="-128"/>
                <a:ea typeface="Meiryo UI" panose="020B0604030504040204" pitchFamily="50" charset="-128"/>
              </a:rPr>
              <a:t>xlsx</a:t>
            </a:r>
            <a:r>
              <a:rPr lang="ja-JP" altLang="en-US" sz="1400" b="0" i="0" dirty="0">
                <a:effectLst/>
                <a:latin typeface="Meiryo UI" panose="020B0604030504040204" pitchFamily="50" charset="-128"/>
                <a:ea typeface="Meiryo UI" panose="020B0604030504040204" pitchFamily="50" charset="-128"/>
              </a:rPr>
              <a:t>、</a:t>
            </a:r>
            <a:r>
              <a:rPr lang="en-US" altLang="ja-JP" sz="1400" b="0" i="0" dirty="0" err="1">
                <a:effectLst/>
                <a:latin typeface="Meiryo UI" panose="020B0604030504040204" pitchFamily="50" charset="-128"/>
                <a:ea typeface="Meiryo UI" panose="020B0604030504040204" pitchFamily="50" charset="-128"/>
              </a:rPr>
              <a:t>png</a:t>
            </a:r>
            <a:r>
              <a:rPr lang="ja-JP" altLang="en-US" sz="1400" dirty="0">
                <a:latin typeface="Meiryo UI" panose="020B0604030504040204" pitchFamily="50" charset="-128"/>
                <a:ea typeface="Meiryo UI" panose="020B0604030504040204" pitchFamily="50" charset="-128"/>
              </a:rPr>
              <a:t>、</a:t>
            </a:r>
            <a:r>
              <a:rPr lang="en-US" altLang="ja-JP" sz="1400" b="0" i="0" dirty="0">
                <a:effectLst/>
                <a:latin typeface="Meiryo UI" panose="020B0604030504040204" pitchFamily="50" charset="-128"/>
                <a:ea typeface="Meiryo UI" panose="020B0604030504040204" pitchFamily="50" charset="-128"/>
              </a:rPr>
              <a:t>bmp</a:t>
            </a:r>
            <a:r>
              <a:rPr lang="ja-JP" altLang="en-US" sz="1400" b="0" i="0" dirty="0">
                <a:effectLst/>
                <a:latin typeface="Meiryo UI" panose="020B0604030504040204" pitchFamily="50" charset="-128"/>
                <a:ea typeface="Meiryo UI" panose="020B0604030504040204" pitchFamily="50" charset="-128"/>
              </a:rPr>
              <a:t>、</a:t>
            </a:r>
            <a:r>
              <a:rPr lang="en-US" altLang="ja-JP" sz="1400" b="0" i="0" dirty="0">
                <a:effectLst/>
                <a:latin typeface="Meiryo UI" panose="020B0604030504040204" pitchFamily="50" charset="-128"/>
                <a:ea typeface="Meiryo UI" panose="020B0604030504040204" pitchFamily="50" charset="-128"/>
              </a:rPr>
              <a:t>jpg</a:t>
            </a:r>
            <a:r>
              <a:rPr lang="ja-JP" altLang="en-US" sz="1400" b="0" i="0" dirty="0">
                <a:effectLst/>
                <a:latin typeface="Meiryo UI" panose="020B0604030504040204" pitchFamily="50" charset="-128"/>
                <a:ea typeface="Meiryo UI" panose="020B0604030504040204" pitchFamily="50" charset="-128"/>
              </a:rPr>
              <a:t>、</a:t>
            </a:r>
            <a:r>
              <a:rPr lang="en-US" altLang="ja-JP" sz="1400" b="0" i="0" dirty="0">
                <a:effectLst/>
                <a:latin typeface="Meiryo UI" panose="020B0604030504040204" pitchFamily="50" charset="-128"/>
                <a:ea typeface="Meiryo UI" panose="020B0604030504040204" pitchFamily="50" charset="-128"/>
              </a:rPr>
              <a:t>jpeg</a:t>
            </a:r>
            <a:r>
              <a:rPr lang="ja-JP" altLang="en-US" sz="1400" b="0" i="0" dirty="0">
                <a:effectLst/>
                <a:latin typeface="Meiryo UI" panose="020B0604030504040204" pitchFamily="50" charset="-128"/>
                <a:ea typeface="Meiryo UI" panose="020B0604030504040204" pitchFamily="50" charset="-128"/>
              </a:rPr>
              <a:t>、</a:t>
            </a:r>
            <a:r>
              <a:rPr lang="en-US" altLang="ja-JP" sz="1400" b="0" i="0" dirty="0">
                <a:effectLst/>
                <a:latin typeface="Meiryo UI" panose="020B0604030504040204" pitchFamily="50" charset="-128"/>
                <a:ea typeface="Meiryo UI" panose="020B0604030504040204" pitchFamily="50" charset="-128"/>
              </a:rPr>
              <a:t>HEIC</a:t>
            </a:r>
            <a:r>
              <a:rPr lang="ja-JP" altLang="en-US" sz="1400" b="0" i="0" dirty="0">
                <a:effectLst/>
                <a:latin typeface="Meiryo UI" panose="020B0604030504040204" pitchFamily="50" charset="-128"/>
                <a:ea typeface="Meiryo UI" panose="020B0604030504040204" pitchFamily="50" charset="-128"/>
              </a:rPr>
              <a:t>、</a:t>
            </a:r>
            <a:r>
              <a:rPr lang="en-US" altLang="ja-JP" sz="1400" b="0" i="0" dirty="0">
                <a:effectLst/>
                <a:latin typeface="Meiryo UI" panose="020B0604030504040204" pitchFamily="50" charset="-128"/>
                <a:ea typeface="Meiryo UI" panose="020B0604030504040204" pitchFamily="50" charset="-128"/>
              </a:rPr>
              <a:t>gif)</a:t>
            </a: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a:t>
            </a:r>
            <a:r>
              <a:rPr lang="ja-JP" altLang="en-US" sz="1400" dirty="0">
                <a:latin typeface="Meiryo UI" panose="020B0604030504040204" pitchFamily="50" charset="-128"/>
                <a:ea typeface="Meiryo UI" panose="020B0604030504040204" pitchFamily="50" charset="-128"/>
              </a:rPr>
              <a:t> 「開く」をクリックしてください。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 </a:t>
            </a:r>
            <a:r>
              <a:rPr lang="ja-JP" altLang="en-US" sz="1400" dirty="0">
                <a:latin typeface="Meiryo UI" panose="020B0604030504040204" pitchFamily="50" charset="-128"/>
                <a:ea typeface="Meiryo UI" panose="020B0604030504040204" pitchFamily="50" charset="-128"/>
              </a:rPr>
              <a:t>アップロードが完了すると「ファイル選択」ボタンの隣にアップロードされたファイルが表示されます。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ファイルの添付はドラッグ＆ドロップによることも可能です。</a:t>
            </a:r>
          </a:p>
        </p:txBody>
      </p:sp>
      <p:pic>
        <p:nvPicPr>
          <p:cNvPr id="7" name="図 6">
            <a:extLst>
              <a:ext uri="{FF2B5EF4-FFF2-40B4-BE49-F238E27FC236}">
                <a16:creationId xmlns:a16="http://schemas.microsoft.com/office/drawing/2014/main" id="{E947AC9C-C52F-7D0D-90A3-7D5360C37D7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46051" y="939621"/>
            <a:ext cx="5772234" cy="2946579"/>
          </a:xfrm>
          <a:prstGeom prst="rect">
            <a:avLst/>
          </a:prstGeom>
        </p:spPr>
      </p:pic>
      <p:pic>
        <p:nvPicPr>
          <p:cNvPr id="9" name="図 8">
            <a:extLst>
              <a:ext uri="{FF2B5EF4-FFF2-40B4-BE49-F238E27FC236}">
                <a16:creationId xmlns:a16="http://schemas.microsoft.com/office/drawing/2014/main" id="{C85CCE7F-E9EA-6CBF-8AB9-8CE122E9F13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1375" y="5149681"/>
            <a:ext cx="5659199" cy="858901"/>
          </a:xfrm>
          <a:prstGeom prst="rect">
            <a:avLst/>
          </a:prstGeom>
        </p:spPr>
      </p:pic>
      <p:sp>
        <p:nvSpPr>
          <p:cNvPr id="10" name="矢印: 下 9">
            <a:extLst>
              <a:ext uri="{FF2B5EF4-FFF2-40B4-BE49-F238E27FC236}">
                <a16:creationId xmlns:a16="http://schemas.microsoft.com/office/drawing/2014/main" id="{582F4967-DC2A-89D9-ABD8-3A783EA7E74A}"/>
              </a:ext>
            </a:extLst>
          </p:cNvPr>
          <p:cNvSpPr/>
          <p:nvPr/>
        </p:nvSpPr>
        <p:spPr>
          <a:xfrm>
            <a:off x="2743918" y="4292994"/>
            <a:ext cx="359595" cy="636998"/>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15" name="角丸四角形 7">
            <a:extLst>
              <a:ext uri="{FF2B5EF4-FFF2-40B4-BE49-F238E27FC236}">
                <a16:creationId xmlns:a16="http://schemas.microsoft.com/office/drawing/2014/main" id="{C143F125-DC03-6CB0-257B-92E1C6238DB9}"/>
              </a:ext>
            </a:extLst>
          </p:cNvPr>
          <p:cNvSpPr/>
          <p:nvPr/>
        </p:nvSpPr>
        <p:spPr>
          <a:xfrm>
            <a:off x="436691" y="2039435"/>
            <a:ext cx="3031524" cy="1927234"/>
          </a:xfrm>
          <a:prstGeom prst="roundRect">
            <a:avLst>
              <a:gd name="adj" fmla="val 8434"/>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E59FF7D9-EC6C-D4BD-F684-4DA4FE917552}"/>
              </a:ext>
            </a:extLst>
          </p:cNvPr>
          <p:cNvSpPr txBox="1"/>
          <p:nvPr/>
        </p:nvSpPr>
        <p:spPr>
          <a:xfrm>
            <a:off x="2059390" y="3606059"/>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③</a:t>
            </a:r>
            <a:endParaRPr kumimoji="1" lang="ja-JP" altLang="en-US" dirty="0"/>
          </a:p>
        </p:txBody>
      </p:sp>
      <p:sp>
        <p:nvSpPr>
          <p:cNvPr id="27" name="テキスト ボックス 26">
            <a:extLst>
              <a:ext uri="{FF2B5EF4-FFF2-40B4-BE49-F238E27FC236}">
                <a16:creationId xmlns:a16="http://schemas.microsoft.com/office/drawing/2014/main" id="{153CE6B2-3F35-6C6D-7F5B-592B028FB006}"/>
              </a:ext>
            </a:extLst>
          </p:cNvPr>
          <p:cNvSpPr txBox="1"/>
          <p:nvPr/>
        </p:nvSpPr>
        <p:spPr>
          <a:xfrm>
            <a:off x="101625" y="5679565"/>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④</a:t>
            </a:r>
            <a:endParaRPr kumimoji="1" lang="ja-JP" altLang="en-US" dirty="0"/>
          </a:p>
        </p:txBody>
      </p:sp>
      <p:sp>
        <p:nvSpPr>
          <p:cNvPr id="32" name="テキスト ボックス 31">
            <a:extLst>
              <a:ext uri="{FF2B5EF4-FFF2-40B4-BE49-F238E27FC236}">
                <a16:creationId xmlns:a16="http://schemas.microsoft.com/office/drawing/2014/main" id="{7E162724-CDCE-96AA-8949-C2D458BD6F21}"/>
              </a:ext>
            </a:extLst>
          </p:cNvPr>
          <p:cNvSpPr txBox="1"/>
          <p:nvPr/>
        </p:nvSpPr>
        <p:spPr>
          <a:xfrm>
            <a:off x="101625" y="2052955"/>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sp>
        <p:nvSpPr>
          <p:cNvPr id="33" name="テキスト ボックス 32">
            <a:extLst>
              <a:ext uri="{FF2B5EF4-FFF2-40B4-BE49-F238E27FC236}">
                <a16:creationId xmlns:a16="http://schemas.microsoft.com/office/drawing/2014/main" id="{2913D309-1A80-850E-E779-5D62288979C7}"/>
              </a:ext>
            </a:extLst>
          </p:cNvPr>
          <p:cNvSpPr txBox="1"/>
          <p:nvPr/>
        </p:nvSpPr>
        <p:spPr>
          <a:xfrm>
            <a:off x="148068" y="1443517"/>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①</a:t>
            </a:r>
            <a:endParaRPr kumimoji="1" lang="ja-JP" altLang="en-US" dirty="0"/>
          </a:p>
        </p:txBody>
      </p:sp>
      <p:sp>
        <p:nvSpPr>
          <p:cNvPr id="2" name="角丸四角形 7">
            <a:extLst>
              <a:ext uri="{FF2B5EF4-FFF2-40B4-BE49-F238E27FC236}">
                <a16:creationId xmlns:a16="http://schemas.microsoft.com/office/drawing/2014/main" id="{BD0DFFA3-434A-DBDB-C254-754DD19552D4}"/>
              </a:ext>
            </a:extLst>
          </p:cNvPr>
          <p:cNvSpPr/>
          <p:nvPr/>
        </p:nvSpPr>
        <p:spPr>
          <a:xfrm>
            <a:off x="517122" y="1522161"/>
            <a:ext cx="702077" cy="21643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3" name="角丸四角形 7">
            <a:extLst>
              <a:ext uri="{FF2B5EF4-FFF2-40B4-BE49-F238E27FC236}">
                <a16:creationId xmlns:a16="http://schemas.microsoft.com/office/drawing/2014/main" id="{D71FA775-4C38-F697-56A5-D6DA18BAA20A}"/>
              </a:ext>
            </a:extLst>
          </p:cNvPr>
          <p:cNvSpPr/>
          <p:nvPr/>
        </p:nvSpPr>
        <p:spPr>
          <a:xfrm>
            <a:off x="2416064" y="3695251"/>
            <a:ext cx="436034" cy="19094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4" name="角丸四角形 7">
            <a:extLst>
              <a:ext uri="{FF2B5EF4-FFF2-40B4-BE49-F238E27FC236}">
                <a16:creationId xmlns:a16="http://schemas.microsoft.com/office/drawing/2014/main" id="{9C560231-A705-990F-3810-D3E90D3D9BD7}"/>
              </a:ext>
            </a:extLst>
          </p:cNvPr>
          <p:cNvSpPr/>
          <p:nvPr/>
        </p:nvSpPr>
        <p:spPr>
          <a:xfrm>
            <a:off x="436691" y="5722311"/>
            <a:ext cx="5202350" cy="28627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10653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200" b="1" dirty="0">
                <a:solidFill>
                  <a:srgbClr val="0070C0"/>
                </a:solidFill>
                <a:latin typeface="Meiryo UI" panose="020B0604030504040204" pitchFamily="50" charset="-128"/>
                <a:ea typeface="Meiryo UI" panose="020B0604030504040204" pitchFamily="50" charset="-128"/>
              </a:rPr>
              <a:t>経営計画</a:t>
            </a:r>
            <a:r>
              <a:rPr lang="en-US" altLang="zh-TW" sz="2200" b="1" dirty="0">
                <a:solidFill>
                  <a:srgbClr val="0070C0"/>
                </a:solidFill>
                <a:latin typeface="Meiryo UI" panose="020B0604030504040204" pitchFamily="50" charset="-128"/>
                <a:ea typeface="Meiryo UI" panose="020B0604030504040204" pitchFamily="50" charset="-128"/>
              </a:rPr>
              <a:t>/</a:t>
            </a:r>
            <a:r>
              <a:rPr lang="zh-TW" altLang="en-US" sz="2200" b="1" dirty="0">
                <a:solidFill>
                  <a:srgbClr val="0070C0"/>
                </a:solidFill>
                <a:latin typeface="Meiryo UI" panose="020B0604030504040204" pitchFamily="50" charset="-128"/>
                <a:ea typeface="Meiryo UI" panose="020B0604030504040204" pitchFamily="50" charset="-128"/>
              </a:rPr>
              <a:t>補助事業計画</a:t>
            </a:r>
            <a:r>
              <a:rPr lang="ja-JP" altLang="en-US" sz="2200" b="1" dirty="0">
                <a:solidFill>
                  <a:srgbClr val="0070C0"/>
                </a:solidFill>
                <a:latin typeface="Meiryo UI" panose="020B0604030504040204" pitchFamily="50" charset="-128"/>
                <a:ea typeface="Meiryo UI" panose="020B0604030504040204" pitchFamily="50" charset="-128"/>
              </a:rPr>
              <a:t>の入力説明</a:t>
            </a:r>
            <a:r>
              <a:rPr lang="en-US" altLang="ja-JP" sz="2200" b="1" dirty="0">
                <a:solidFill>
                  <a:srgbClr val="0070C0"/>
                </a:solidFill>
                <a:latin typeface="Meiryo UI" panose="020B0604030504040204" pitchFamily="50" charset="-128"/>
                <a:ea typeface="Meiryo UI" panose="020B0604030504040204" pitchFamily="50" charset="-128"/>
              </a:rPr>
              <a:t>(1/2)</a:t>
            </a:r>
          </a:p>
        </p:txBody>
      </p:sp>
      <p:sp>
        <p:nvSpPr>
          <p:cNvPr id="39" name="テキスト ボックス 38">
            <a:extLst>
              <a:ext uri="{FF2B5EF4-FFF2-40B4-BE49-F238E27FC236}">
                <a16:creationId xmlns:a16="http://schemas.microsoft.com/office/drawing/2014/main" id="{AC1BB541-812A-F569-2C2B-D1029BC6A3FD}"/>
              </a:ext>
            </a:extLst>
          </p:cNvPr>
          <p:cNvSpPr txBox="1"/>
          <p:nvPr/>
        </p:nvSpPr>
        <p:spPr>
          <a:xfrm>
            <a:off x="6386083" y="2704831"/>
            <a:ext cx="5269938" cy="2893100"/>
          </a:xfrm>
          <a:prstGeom prst="rect">
            <a:avLst/>
          </a:prstGeom>
          <a:noFill/>
        </p:spPr>
        <p:txBody>
          <a:bodyPr wrap="square" lIns="91440" tIns="45720" rIns="91440" bIns="45720" anchor="t">
            <a:spAutoFit/>
          </a:bodyPr>
          <a:lstStyle/>
          <a:p>
            <a:r>
              <a:rPr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選択した段落の文字の大きさを変更できます。　</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選択した文字を太字にできます。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panose="020B0604030504040204" pitchFamily="50" charset="-128"/>
                <a:ea typeface="Meiryo UI" panose="020B0604030504040204" pitchFamily="50" charset="-128"/>
              </a:rPr>
              <a:t>選択した文字を斜体にできます。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a:t>
            </a: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URL</a:t>
            </a:r>
            <a:r>
              <a:rPr lang="ja-JP" altLang="en-US" sz="1400" dirty="0">
                <a:latin typeface="Meiryo UI" panose="020B0604030504040204" pitchFamily="50" charset="-128"/>
                <a:ea typeface="Meiryo UI" panose="020B0604030504040204" pitchFamily="50" charset="-128"/>
              </a:rPr>
              <a:t>リンクを貼り付けることができます。</a:t>
            </a: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⑤　</a:t>
            </a:r>
            <a:r>
              <a:rPr lang="ja-JP" altLang="en-US" sz="1400" dirty="0">
                <a:latin typeface="Meiryo UI" panose="020B0604030504040204" pitchFamily="50" charset="-128"/>
                <a:ea typeface="Meiryo UI" panose="020B0604030504040204" pitchFamily="50" charset="-128"/>
              </a:rPr>
              <a:t>選択した部分を箇条書きにできます。</a:t>
            </a: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⑥</a:t>
            </a:r>
            <a:r>
              <a:rPr lang="ja-JP" altLang="en-US" sz="1400" dirty="0">
                <a:latin typeface="Meiryo UI"/>
                <a:ea typeface="Meiryo UI"/>
              </a:rPr>
              <a:t>　フォントの色を変更できます。</a:t>
            </a:r>
            <a:endParaRPr lang="en-US" altLang="ja-JP" sz="1400" dirty="0">
              <a:latin typeface="Meiryo UI"/>
              <a:ea typeface="Meiryo UI"/>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⑦</a:t>
            </a:r>
            <a:r>
              <a:rPr lang="ja-JP" altLang="en-US" sz="1400" dirty="0">
                <a:latin typeface="Meiryo UI"/>
                <a:ea typeface="Meiryo UI"/>
              </a:rPr>
              <a:t>　ハイライトの色を変更できます。</a:t>
            </a:r>
            <a:endParaRPr lang="en-US" altLang="ja-JP" sz="1400" dirty="0">
              <a:latin typeface="Meiryo UI"/>
              <a:ea typeface="Meiryo UI"/>
            </a:endParaRPr>
          </a:p>
        </p:txBody>
      </p:sp>
      <p:pic>
        <p:nvPicPr>
          <p:cNvPr id="54" name="図 53">
            <a:extLst>
              <a:ext uri="{FF2B5EF4-FFF2-40B4-BE49-F238E27FC236}">
                <a16:creationId xmlns:a16="http://schemas.microsoft.com/office/drawing/2014/main" id="{EB4BD702-5A4B-5E12-A4EE-551DBA10005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024809" y="3141099"/>
            <a:ext cx="285765" cy="260363"/>
          </a:xfrm>
          <a:prstGeom prst="rect">
            <a:avLst/>
          </a:prstGeom>
        </p:spPr>
      </p:pic>
      <p:pic>
        <p:nvPicPr>
          <p:cNvPr id="55" name="図 54">
            <a:extLst>
              <a:ext uri="{FF2B5EF4-FFF2-40B4-BE49-F238E27FC236}">
                <a16:creationId xmlns:a16="http://schemas.microsoft.com/office/drawing/2014/main" id="{322D83A3-F098-B428-87EE-3EB842EBA42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75612" y="3627074"/>
            <a:ext cx="234962" cy="266714"/>
          </a:xfrm>
          <a:prstGeom prst="rect">
            <a:avLst/>
          </a:prstGeom>
        </p:spPr>
      </p:pic>
      <p:pic>
        <p:nvPicPr>
          <p:cNvPr id="56" name="図 55" descr="グラフィカル ユーザー インターフェイス, テキスト, アプリケーション&#10;&#10;自動的に生成された説明">
            <a:extLst>
              <a:ext uri="{FF2B5EF4-FFF2-40B4-BE49-F238E27FC236}">
                <a16:creationId xmlns:a16="http://schemas.microsoft.com/office/drawing/2014/main" id="{1FD8762A-B2FD-315F-D5A0-A95E0B8ED0A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517973" y="4021123"/>
            <a:ext cx="342918" cy="323867"/>
          </a:xfrm>
          <a:prstGeom prst="rect">
            <a:avLst/>
          </a:prstGeom>
        </p:spPr>
      </p:pic>
      <p:pic>
        <p:nvPicPr>
          <p:cNvPr id="57" name="図 56">
            <a:extLst>
              <a:ext uri="{FF2B5EF4-FFF2-40B4-BE49-F238E27FC236}">
                <a16:creationId xmlns:a16="http://schemas.microsoft.com/office/drawing/2014/main" id="{42637408-2F11-A9E8-D9AC-B452825782C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92142" y="4455625"/>
            <a:ext cx="336567" cy="247663"/>
          </a:xfrm>
          <a:prstGeom prst="rect">
            <a:avLst/>
          </a:prstGeom>
        </p:spPr>
      </p:pic>
      <p:sp>
        <p:nvSpPr>
          <p:cNvPr id="2" name="テキスト プレースホルダ 38">
            <a:extLst>
              <a:ext uri="{FF2B5EF4-FFF2-40B4-BE49-F238E27FC236}">
                <a16:creationId xmlns:a16="http://schemas.microsoft.com/office/drawing/2014/main" id="{7E749235-F3E6-00DF-8289-9DFECDDF5749}"/>
              </a:ext>
            </a:extLst>
          </p:cNvPr>
          <p:cNvSpPr txBox="1">
            <a:spLocks/>
          </p:cNvSpPr>
          <p:nvPr/>
        </p:nvSpPr>
        <p:spPr>
          <a:xfrm>
            <a:off x="6338092" y="1065503"/>
            <a:ext cx="5574508" cy="1141439"/>
          </a:xfrm>
          <a:prstGeom prst="rect">
            <a:avLst/>
          </a:prstGeom>
          <a:solidFill>
            <a:schemeClr val="accent4">
              <a:lumMod val="20000"/>
              <a:lumOff val="80000"/>
            </a:schemeClr>
          </a:solidFill>
          <a:ln>
            <a:noFill/>
          </a:ln>
        </p:spPr>
        <p:txBody>
          <a:bodyPr vert="horz" wrap="square" lIns="216000" tIns="108000" rIns="216000" bIns="108000" rtlCol="0" anchor="t">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1200" dirty="0">
                <a:latin typeface="Meiryo UI"/>
                <a:ea typeface="Meiryo UI"/>
              </a:rPr>
              <a:t>※</a:t>
            </a:r>
            <a:r>
              <a:rPr lang="ja-JP" altLang="en-US" sz="1200" dirty="0">
                <a:latin typeface="Meiryo UI"/>
                <a:ea typeface="Meiryo UI"/>
              </a:rPr>
              <a:t>経営計画</a:t>
            </a:r>
            <a:r>
              <a:rPr lang="en-US" altLang="ja-JP" sz="1200" dirty="0">
                <a:latin typeface="Meiryo UI"/>
                <a:ea typeface="Meiryo UI"/>
              </a:rPr>
              <a:t>/</a:t>
            </a:r>
            <a:r>
              <a:rPr lang="ja-JP" altLang="en-US" sz="1200" dirty="0">
                <a:latin typeface="Meiryo UI"/>
                <a:ea typeface="Meiryo UI"/>
              </a:rPr>
              <a:t>補助事業計画の入力画面については、提出する文章のフォント、文字のサイズ、文字の色、配置（段落の追加、箇条書きなど）を編集できます。また、図表やリンクの追加も可能です。</a:t>
            </a:r>
            <a:endParaRPr lang="en-US" altLang="ja-JP" sz="1200" dirty="0">
              <a:latin typeface="Meiryo UI"/>
              <a:ea typeface="Meiryo UI"/>
            </a:endParaRPr>
          </a:p>
          <a:p>
            <a:pPr marL="0" indent="0">
              <a:buNone/>
            </a:pPr>
            <a:r>
              <a:rPr lang="ja-JP" altLang="en-US" sz="1400">
                <a:latin typeface="Meiryo UI"/>
                <a:ea typeface="Meiryo UI"/>
              </a:rPr>
              <a:t>入力方法は以下を参考にしてください。</a:t>
            </a:r>
          </a:p>
        </p:txBody>
      </p:sp>
      <p:pic>
        <p:nvPicPr>
          <p:cNvPr id="4" name="Picture 3">
            <a:extLst>
              <a:ext uri="{FF2B5EF4-FFF2-40B4-BE49-F238E27FC236}">
                <a16:creationId xmlns:a16="http://schemas.microsoft.com/office/drawing/2014/main" id="{77AB7E1B-BD26-496F-811E-9F0B9A2BBC1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6243" y="5835331"/>
            <a:ext cx="5652000" cy="912798"/>
          </a:xfrm>
          <a:prstGeom prst="rect">
            <a:avLst/>
          </a:prstGeom>
        </p:spPr>
      </p:pic>
      <p:pic>
        <p:nvPicPr>
          <p:cNvPr id="5" name="Picture 4">
            <a:extLst>
              <a:ext uri="{FF2B5EF4-FFF2-40B4-BE49-F238E27FC236}">
                <a16:creationId xmlns:a16="http://schemas.microsoft.com/office/drawing/2014/main" id="{1D5D1D4A-DB44-F92A-C412-2F93B82EB16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6243" y="4711911"/>
            <a:ext cx="5652000" cy="927399"/>
          </a:xfrm>
          <a:prstGeom prst="rect">
            <a:avLst/>
          </a:prstGeom>
        </p:spPr>
      </p:pic>
      <p:pic>
        <p:nvPicPr>
          <p:cNvPr id="6" name="Picture 5">
            <a:extLst>
              <a:ext uri="{FF2B5EF4-FFF2-40B4-BE49-F238E27FC236}">
                <a16:creationId xmlns:a16="http://schemas.microsoft.com/office/drawing/2014/main" id="{3AB238E8-F5B5-6BAE-BB05-DB85BDB2A74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6243" y="1052572"/>
            <a:ext cx="5652000" cy="450024"/>
          </a:xfrm>
          <a:prstGeom prst="rect">
            <a:avLst/>
          </a:prstGeom>
        </p:spPr>
      </p:pic>
      <p:pic>
        <p:nvPicPr>
          <p:cNvPr id="7" name="Picture 6">
            <a:extLst>
              <a:ext uri="{FF2B5EF4-FFF2-40B4-BE49-F238E27FC236}">
                <a16:creationId xmlns:a16="http://schemas.microsoft.com/office/drawing/2014/main" id="{9CDED95A-4F06-D5B6-D683-3BAB8D69DC5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56243" y="1682389"/>
            <a:ext cx="5652000" cy="494393"/>
          </a:xfrm>
          <a:prstGeom prst="rect">
            <a:avLst/>
          </a:prstGeom>
        </p:spPr>
      </p:pic>
      <p:pic>
        <p:nvPicPr>
          <p:cNvPr id="8" name="Picture 7">
            <a:extLst>
              <a:ext uri="{FF2B5EF4-FFF2-40B4-BE49-F238E27FC236}">
                <a16:creationId xmlns:a16="http://schemas.microsoft.com/office/drawing/2014/main" id="{C0C5778F-81EC-A96B-3A67-5DBA1B9033D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56243" y="2466976"/>
            <a:ext cx="5652000" cy="475710"/>
          </a:xfrm>
          <a:prstGeom prst="rect">
            <a:avLst/>
          </a:prstGeom>
        </p:spPr>
      </p:pic>
      <p:pic>
        <p:nvPicPr>
          <p:cNvPr id="9" name="Picture 8">
            <a:extLst>
              <a:ext uri="{FF2B5EF4-FFF2-40B4-BE49-F238E27FC236}">
                <a16:creationId xmlns:a16="http://schemas.microsoft.com/office/drawing/2014/main" id="{746F4BE8-5103-AD77-F0DB-88646F10E60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56243" y="3217606"/>
            <a:ext cx="5652000" cy="636007"/>
          </a:xfrm>
          <a:prstGeom prst="rect">
            <a:avLst/>
          </a:prstGeom>
        </p:spPr>
      </p:pic>
      <p:pic>
        <p:nvPicPr>
          <p:cNvPr id="10" name="Picture 9">
            <a:extLst>
              <a:ext uri="{FF2B5EF4-FFF2-40B4-BE49-F238E27FC236}">
                <a16:creationId xmlns:a16="http://schemas.microsoft.com/office/drawing/2014/main" id="{CD91D2AC-6D4C-7405-B4D5-58E168DBF9A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56243" y="4045506"/>
            <a:ext cx="5652000" cy="477594"/>
          </a:xfrm>
          <a:prstGeom prst="rect">
            <a:avLst/>
          </a:prstGeom>
        </p:spPr>
      </p:pic>
      <p:sp>
        <p:nvSpPr>
          <p:cNvPr id="11" name="角丸四角形 7">
            <a:extLst>
              <a:ext uri="{FF2B5EF4-FFF2-40B4-BE49-F238E27FC236}">
                <a16:creationId xmlns:a16="http://schemas.microsoft.com/office/drawing/2014/main" id="{5DD64FE6-607D-7C9B-57C8-D206164D31B4}"/>
              </a:ext>
            </a:extLst>
          </p:cNvPr>
          <p:cNvSpPr/>
          <p:nvPr/>
        </p:nvSpPr>
        <p:spPr>
          <a:xfrm>
            <a:off x="156243" y="1065270"/>
            <a:ext cx="673994" cy="157665"/>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CF1A009B-1AA0-360A-892C-7DDF2D79799B}"/>
              </a:ext>
            </a:extLst>
          </p:cNvPr>
          <p:cNvSpPr txBox="1"/>
          <p:nvPr/>
        </p:nvSpPr>
        <p:spPr>
          <a:xfrm>
            <a:off x="75750" y="752487"/>
            <a:ext cx="417490" cy="369332"/>
          </a:xfrm>
          <a:prstGeom prst="rect">
            <a:avLst/>
          </a:prstGeom>
          <a:noFill/>
        </p:spPr>
        <p:txBody>
          <a:bodyPr wrap="square" rtlCol="0">
            <a:spAutoFit/>
          </a:bodyPr>
          <a:lstStyle/>
          <a:p>
            <a:r>
              <a:rPr lang="ja-JP" altLang="en-US" sz="1800" dirty="0">
                <a:solidFill>
                  <a:srgbClr val="FF0000"/>
                </a:solidFill>
                <a:latin typeface="Meiryo UI"/>
                <a:ea typeface="Meiryo UI"/>
              </a:rPr>
              <a:t>①</a:t>
            </a:r>
            <a:endParaRPr kumimoji="1" lang="ja-JP" altLang="en-US" dirty="0"/>
          </a:p>
        </p:txBody>
      </p:sp>
      <p:sp>
        <p:nvSpPr>
          <p:cNvPr id="13" name="角丸四角形 7">
            <a:extLst>
              <a:ext uri="{FF2B5EF4-FFF2-40B4-BE49-F238E27FC236}">
                <a16:creationId xmlns:a16="http://schemas.microsoft.com/office/drawing/2014/main" id="{1546CEA1-5788-3413-B3FC-E7B4BA320C2C}"/>
              </a:ext>
            </a:extLst>
          </p:cNvPr>
          <p:cNvSpPr/>
          <p:nvPr/>
        </p:nvSpPr>
        <p:spPr>
          <a:xfrm>
            <a:off x="868680" y="1726651"/>
            <a:ext cx="137160" cy="133433"/>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pic>
        <p:nvPicPr>
          <p:cNvPr id="14" name="Picture 13">
            <a:extLst>
              <a:ext uri="{FF2B5EF4-FFF2-40B4-BE49-F238E27FC236}">
                <a16:creationId xmlns:a16="http://schemas.microsoft.com/office/drawing/2014/main" id="{D191923B-ADBF-B518-0942-3A04E143D588}"/>
              </a:ext>
            </a:extLst>
          </p:cNvPr>
          <p:cNvPicPr>
            <a:picLocks noChangeAspect="1"/>
          </p:cNvPicPr>
          <p:nvPr/>
        </p:nvPicPr>
        <p:blipFill>
          <a:blip r:embed="rId13"/>
          <a:stretch>
            <a:fillRect/>
          </a:stretch>
        </p:blipFill>
        <p:spPr>
          <a:xfrm>
            <a:off x="8718776" y="4797878"/>
            <a:ext cx="306162" cy="277586"/>
          </a:xfrm>
          <a:prstGeom prst="rect">
            <a:avLst/>
          </a:prstGeom>
        </p:spPr>
      </p:pic>
      <p:sp>
        <p:nvSpPr>
          <p:cNvPr id="16" name="角丸四角形 7">
            <a:extLst>
              <a:ext uri="{FF2B5EF4-FFF2-40B4-BE49-F238E27FC236}">
                <a16:creationId xmlns:a16="http://schemas.microsoft.com/office/drawing/2014/main" id="{BBF052A8-56EE-CBE2-8F8F-9ACB99D8F367}"/>
              </a:ext>
            </a:extLst>
          </p:cNvPr>
          <p:cNvSpPr/>
          <p:nvPr/>
        </p:nvSpPr>
        <p:spPr>
          <a:xfrm>
            <a:off x="1005840" y="2497723"/>
            <a:ext cx="137160" cy="133433"/>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pic>
        <p:nvPicPr>
          <p:cNvPr id="15" name="Picture 14">
            <a:extLst>
              <a:ext uri="{FF2B5EF4-FFF2-40B4-BE49-F238E27FC236}">
                <a16:creationId xmlns:a16="http://schemas.microsoft.com/office/drawing/2014/main" id="{2BF54985-E02F-097F-B478-DD870B6B4500}"/>
              </a:ext>
            </a:extLst>
          </p:cNvPr>
          <p:cNvPicPr>
            <a:picLocks noChangeAspect="1"/>
          </p:cNvPicPr>
          <p:nvPr/>
        </p:nvPicPr>
        <p:blipFill>
          <a:blip r:embed="rId14"/>
          <a:stretch>
            <a:fillRect/>
          </a:stretch>
        </p:blipFill>
        <p:spPr>
          <a:xfrm>
            <a:off x="8905194" y="5229225"/>
            <a:ext cx="401411" cy="263979"/>
          </a:xfrm>
          <a:prstGeom prst="rect">
            <a:avLst/>
          </a:prstGeom>
        </p:spPr>
      </p:pic>
      <p:sp>
        <p:nvSpPr>
          <p:cNvPr id="17" name="角丸四角形 7">
            <a:extLst>
              <a:ext uri="{FF2B5EF4-FFF2-40B4-BE49-F238E27FC236}">
                <a16:creationId xmlns:a16="http://schemas.microsoft.com/office/drawing/2014/main" id="{E3E16731-D7C3-35F8-06F5-BF7F195B5D83}"/>
              </a:ext>
            </a:extLst>
          </p:cNvPr>
          <p:cNvSpPr/>
          <p:nvPr/>
        </p:nvSpPr>
        <p:spPr>
          <a:xfrm>
            <a:off x="1209040" y="3263360"/>
            <a:ext cx="137160" cy="133433"/>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8" name="角丸四角形 7">
            <a:extLst>
              <a:ext uri="{FF2B5EF4-FFF2-40B4-BE49-F238E27FC236}">
                <a16:creationId xmlns:a16="http://schemas.microsoft.com/office/drawing/2014/main" id="{D8B44814-9A73-DD1E-22B5-62222957E3C7}"/>
              </a:ext>
            </a:extLst>
          </p:cNvPr>
          <p:cNvSpPr/>
          <p:nvPr/>
        </p:nvSpPr>
        <p:spPr>
          <a:xfrm>
            <a:off x="1336040" y="4071976"/>
            <a:ext cx="137160" cy="133433"/>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1" name="角丸四角形 7">
            <a:extLst>
              <a:ext uri="{FF2B5EF4-FFF2-40B4-BE49-F238E27FC236}">
                <a16:creationId xmlns:a16="http://schemas.microsoft.com/office/drawing/2014/main" id="{A5697ECD-587B-3364-5934-40A854E0C8EB}"/>
              </a:ext>
            </a:extLst>
          </p:cNvPr>
          <p:cNvSpPr/>
          <p:nvPr/>
        </p:nvSpPr>
        <p:spPr>
          <a:xfrm>
            <a:off x="1635760" y="4731161"/>
            <a:ext cx="248920" cy="15579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2" name="角丸四角形 7">
            <a:extLst>
              <a:ext uri="{FF2B5EF4-FFF2-40B4-BE49-F238E27FC236}">
                <a16:creationId xmlns:a16="http://schemas.microsoft.com/office/drawing/2014/main" id="{1AF77759-1F46-E153-FB94-3CFF01350BE1}"/>
              </a:ext>
            </a:extLst>
          </p:cNvPr>
          <p:cNvSpPr/>
          <p:nvPr/>
        </p:nvSpPr>
        <p:spPr>
          <a:xfrm>
            <a:off x="1889760" y="5859685"/>
            <a:ext cx="233680" cy="139795"/>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87D72995-B121-A807-44F7-9E054937F112}"/>
              </a:ext>
            </a:extLst>
          </p:cNvPr>
          <p:cNvSpPr txBox="1"/>
          <p:nvPr/>
        </p:nvSpPr>
        <p:spPr>
          <a:xfrm>
            <a:off x="728515" y="1397681"/>
            <a:ext cx="417490"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sp>
        <p:nvSpPr>
          <p:cNvPr id="24" name="テキスト ボックス 23">
            <a:extLst>
              <a:ext uri="{FF2B5EF4-FFF2-40B4-BE49-F238E27FC236}">
                <a16:creationId xmlns:a16="http://schemas.microsoft.com/office/drawing/2014/main" id="{9EFC2907-3FCD-A3A1-F933-DEEBB558ED22}"/>
              </a:ext>
            </a:extLst>
          </p:cNvPr>
          <p:cNvSpPr txBox="1"/>
          <p:nvPr/>
        </p:nvSpPr>
        <p:spPr>
          <a:xfrm>
            <a:off x="877637" y="2141922"/>
            <a:ext cx="417490" cy="369332"/>
          </a:xfrm>
          <a:prstGeom prst="rect">
            <a:avLst/>
          </a:prstGeom>
          <a:noFill/>
        </p:spPr>
        <p:txBody>
          <a:bodyPr wrap="square" rtlCol="0">
            <a:spAutoFit/>
          </a:bodyPr>
          <a:lstStyle/>
          <a:p>
            <a:r>
              <a:rPr kumimoji="1" lang="ja-JP" altLang="en-US" dirty="0">
                <a:solidFill>
                  <a:srgbClr val="FF0000"/>
                </a:solidFill>
                <a:latin typeface="Meiryo UI"/>
                <a:ea typeface="Meiryo UI"/>
              </a:rPr>
              <a:t>③</a:t>
            </a:r>
            <a:endParaRPr kumimoji="1" lang="ja-JP" altLang="en-US" dirty="0"/>
          </a:p>
        </p:txBody>
      </p:sp>
      <p:sp>
        <p:nvSpPr>
          <p:cNvPr id="25" name="テキスト ボックス 24">
            <a:extLst>
              <a:ext uri="{FF2B5EF4-FFF2-40B4-BE49-F238E27FC236}">
                <a16:creationId xmlns:a16="http://schemas.microsoft.com/office/drawing/2014/main" id="{52BCC6E2-D2E6-372E-B440-3B0675625BB5}"/>
              </a:ext>
            </a:extLst>
          </p:cNvPr>
          <p:cNvSpPr txBox="1"/>
          <p:nvPr/>
        </p:nvSpPr>
        <p:spPr>
          <a:xfrm>
            <a:off x="1074420" y="2923652"/>
            <a:ext cx="417490" cy="369332"/>
          </a:xfrm>
          <a:prstGeom prst="rect">
            <a:avLst/>
          </a:prstGeom>
          <a:noFill/>
        </p:spPr>
        <p:txBody>
          <a:bodyPr wrap="square" rtlCol="0">
            <a:spAutoFit/>
          </a:bodyPr>
          <a:lstStyle/>
          <a:p>
            <a:r>
              <a:rPr kumimoji="1" lang="ja-JP" altLang="en-US" dirty="0">
                <a:solidFill>
                  <a:srgbClr val="FF0000"/>
                </a:solidFill>
              </a:rPr>
              <a:t>④</a:t>
            </a:r>
          </a:p>
        </p:txBody>
      </p:sp>
      <p:sp>
        <p:nvSpPr>
          <p:cNvPr id="26" name="テキスト ボックス 25">
            <a:extLst>
              <a:ext uri="{FF2B5EF4-FFF2-40B4-BE49-F238E27FC236}">
                <a16:creationId xmlns:a16="http://schemas.microsoft.com/office/drawing/2014/main" id="{4C6A4D43-B7C6-01D6-BB7C-11AA77721FAA}"/>
              </a:ext>
            </a:extLst>
          </p:cNvPr>
          <p:cNvSpPr txBox="1"/>
          <p:nvPr/>
        </p:nvSpPr>
        <p:spPr>
          <a:xfrm>
            <a:off x="1556207" y="4423593"/>
            <a:ext cx="417490" cy="369332"/>
          </a:xfrm>
          <a:prstGeom prst="rect">
            <a:avLst/>
          </a:prstGeom>
          <a:noFill/>
        </p:spPr>
        <p:txBody>
          <a:bodyPr wrap="square" lIns="91440" tIns="45720" rIns="91440" bIns="45720" rtlCol="0" anchor="t">
            <a:spAutoFit/>
          </a:bodyPr>
          <a:lstStyle/>
          <a:p>
            <a:r>
              <a:rPr lang="ja-JP" altLang="en-US">
                <a:solidFill>
                  <a:srgbClr val="FF0000"/>
                </a:solidFill>
                <a:latin typeface="Meiryo UI"/>
                <a:ea typeface="Meiryo UI"/>
              </a:rPr>
              <a:t>⑥</a:t>
            </a:r>
            <a:endParaRPr lang="ja-JP" altLang="en-US" dirty="0">
              <a:solidFill>
                <a:srgbClr val="FF0000"/>
              </a:solidFill>
              <a:latin typeface="Meiryo UI"/>
              <a:ea typeface="Meiryo UI"/>
            </a:endParaRPr>
          </a:p>
        </p:txBody>
      </p:sp>
      <p:sp>
        <p:nvSpPr>
          <p:cNvPr id="27" name="テキスト ボックス 26">
            <a:extLst>
              <a:ext uri="{FF2B5EF4-FFF2-40B4-BE49-F238E27FC236}">
                <a16:creationId xmlns:a16="http://schemas.microsoft.com/office/drawing/2014/main" id="{A85E1C50-3918-C63E-A798-A8615C50AA89}"/>
              </a:ext>
            </a:extLst>
          </p:cNvPr>
          <p:cNvSpPr txBox="1"/>
          <p:nvPr/>
        </p:nvSpPr>
        <p:spPr>
          <a:xfrm>
            <a:off x="1589110" y="5552655"/>
            <a:ext cx="417490" cy="369332"/>
          </a:xfrm>
          <a:prstGeom prst="rect">
            <a:avLst/>
          </a:prstGeom>
          <a:noFill/>
        </p:spPr>
        <p:txBody>
          <a:bodyPr wrap="square" lIns="91440" tIns="45720" rIns="91440" bIns="45720" rtlCol="0" anchor="t">
            <a:spAutoFit/>
          </a:bodyPr>
          <a:lstStyle/>
          <a:p>
            <a:r>
              <a:rPr lang="ja-JP" altLang="en-US" dirty="0">
                <a:solidFill>
                  <a:srgbClr val="FF0000"/>
                </a:solidFill>
                <a:latin typeface="Meiryo UI"/>
                <a:ea typeface="Meiryo UI"/>
              </a:rPr>
              <a:t>⑦</a:t>
            </a:r>
          </a:p>
        </p:txBody>
      </p:sp>
      <p:sp>
        <p:nvSpPr>
          <p:cNvPr id="28" name="テキスト ボックス 27">
            <a:extLst>
              <a:ext uri="{FF2B5EF4-FFF2-40B4-BE49-F238E27FC236}">
                <a16:creationId xmlns:a16="http://schemas.microsoft.com/office/drawing/2014/main" id="{80C26502-2BD9-D7F6-F9F8-00F6EA782900}"/>
              </a:ext>
            </a:extLst>
          </p:cNvPr>
          <p:cNvSpPr txBox="1"/>
          <p:nvPr/>
        </p:nvSpPr>
        <p:spPr>
          <a:xfrm>
            <a:off x="1016000" y="3789700"/>
            <a:ext cx="417490" cy="369332"/>
          </a:xfrm>
          <a:prstGeom prst="rect">
            <a:avLst/>
          </a:prstGeom>
          <a:noFill/>
        </p:spPr>
        <p:txBody>
          <a:bodyPr wrap="square" rtlCol="0">
            <a:spAutoFit/>
          </a:bodyPr>
          <a:lstStyle/>
          <a:p>
            <a:r>
              <a:rPr lang="ja-JP" altLang="en-US" dirty="0">
                <a:solidFill>
                  <a:srgbClr val="FF0000"/>
                </a:solidFill>
              </a:rPr>
              <a:t>⑤</a:t>
            </a:r>
            <a:endParaRPr kumimoji="1" lang="ja-JP" altLang="en-US" dirty="0">
              <a:solidFill>
                <a:srgbClr val="FF0000"/>
              </a:solidFill>
            </a:endParaRPr>
          </a:p>
        </p:txBody>
      </p:sp>
      <p:pic>
        <p:nvPicPr>
          <p:cNvPr id="20" name="図 19">
            <a:extLst>
              <a:ext uri="{FF2B5EF4-FFF2-40B4-BE49-F238E27FC236}">
                <a16:creationId xmlns:a16="http://schemas.microsoft.com/office/drawing/2014/main" id="{A26A2914-0F6F-B710-DBC5-A6FBC9672513}"/>
              </a:ext>
            </a:extLst>
          </p:cNvPr>
          <p:cNvPicPr>
            <a:picLocks noChangeAspect="1"/>
          </p:cNvPicPr>
          <p:nvPr/>
        </p:nvPicPr>
        <p:blipFill>
          <a:blip r:embed="rId15"/>
          <a:stretch>
            <a:fillRect/>
          </a:stretch>
        </p:blipFill>
        <p:spPr>
          <a:xfrm>
            <a:off x="10520603" y="2725856"/>
            <a:ext cx="852275" cy="243507"/>
          </a:xfrm>
          <a:prstGeom prst="rect">
            <a:avLst/>
          </a:prstGeom>
        </p:spPr>
      </p:pic>
    </p:spTree>
    <p:extLst>
      <p:ext uri="{BB962C8B-B14F-4D97-AF65-F5344CB8AC3E}">
        <p14:creationId xmlns:p14="http://schemas.microsoft.com/office/powerpoint/2010/main" val="28123431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200" b="1" dirty="0">
                <a:solidFill>
                  <a:srgbClr val="0070C0"/>
                </a:solidFill>
                <a:latin typeface="Meiryo UI" panose="020B0604030504040204" pitchFamily="50" charset="-128"/>
                <a:ea typeface="Meiryo UI" panose="020B0604030504040204" pitchFamily="50" charset="-128"/>
              </a:rPr>
              <a:t>経営計画</a:t>
            </a:r>
            <a:r>
              <a:rPr lang="en-US" altLang="zh-TW" sz="2200" b="1" dirty="0">
                <a:solidFill>
                  <a:srgbClr val="0070C0"/>
                </a:solidFill>
                <a:latin typeface="Meiryo UI" panose="020B0604030504040204" pitchFamily="50" charset="-128"/>
                <a:ea typeface="Meiryo UI" panose="020B0604030504040204" pitchFamily="50" charset="-128"/>
              </a:rPr>
              <a:t>/</a:t>
            </a:r>
            <a:r>
              <a:rPr lang="zh-TW" altLang="en-US" sz="2200" b="1" dirty="0">
                <a:solidFill>
                  <a:srgbClr val="0070C0"/>
                </a:solidFill>
                <a:latin typeface="Meiryo UI" panose="020B0604030504040204" pitchFamily="50" charset="-128"/>
                <a:ea typeface="Meiryo UI" panose="020B0604030504040204" pitchFamily="50" charset="-128"/>
              </a:rPr>
              <a:t>補助事業計画</a:t>
            </a:r>
            <a:r>
              <a:rPr lang="ja-JP" altLang="en-US" sz="2200" b="1" dirty="0">
                <a:solidFill>
                  <a:srgbClr val="0070C0"/>
                </a:solidFill>
                <a:latin typeface="Meiryo UI" panose="020B0604030504040204" pitchFamily="50" charset="-128"/>
                <a:ea typeface="Meiryo UI" panose="020B0604030504040204" pitchFamily="50" charset="-128"/>
              </a:rPr>
              <a:t>の入力説明</a:t>
            </a:r>
            <a:r>
              <a:rPr lang="en-US" altLang="ja-JP" sz="2200" b="1" dirty="0">
                <a:solidFill>
                  <a:srgbClr val="0070C0"/>
                </a:solidFill>
                <a:latin typeface="Meiryo UI" panose="020B0604030504040204" pitchFamily="50" charset="-128"/>
                <a:ea typeface="Meiryo UI" panose="020B0604030504040204" pitchFamily="50" charset="-128"/>
              </a:rPr>
              <a:t>(2/2)</a:t>
            </a:r>
          </a:p>
        </p:txBody>
      </p:sp>
      <p:pic>
        <p:nvPicPr>
          <p:cNvPr id="3" name="図 2">
            <a:extLst>
              <a:ext uri="{FF2B5EF4-FFF2-40B4-BE49-F238E27FC236}">
                <a16:creationId xmlns:a16="http://schemas.microsoft.com/office/drawing/2014/main" id="{3A8D003F-F92F-77A5-514E-DA35C945E91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9365" y="4853048"/>
            <a:ext cx="5135187" cy="1434925"/>
          </a:xfrm>
          <a:prstGeom prst="rect">
            <a:avLst/>
          </a:prstGeom>
        </p:spPr>
      </p:pic>
      <p:pic>
        <p:nvPicPr>
          <p:cNvPr id="4" name="図 3">
            <a:extLst>
              <a:ext uri="{FF2B5EF4-FFF2-40B4-BE49-F238E27FC236}">
                <a16:creationId xmlns:a16="http://schemas.microsoft.com/office/drawing/2014/main" id="{53B907D7-3BCD-367D-D2D3-8BC98A094C8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30632" y="1778058"/>
            <a:ext cx="3189955" cy="1622468"/>
          </a:xfrm>
          <a:prstGeom prst="rect">
            <a:avLst/>
          </a:prstGeom>
        </p:spPr>
      </p:pic>
      <p:pic>
        <p:nvPicPr>
          <p:cNvPr id="5" name="図 4">
            <a:extLst>
              <a:ext uri="{FF2B5EF4-FFF2-40B4-BE49-F238E27FC236}">
                <a16:creationId xmlns:a16="http://schemas.microsoft.com/office/drawing/2014/main" id="{9FA96F18-396C-6C30-01F8-01730BAD760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365" y="874207"/>
            <a:ext cx="5760365" cy="903851"/>
          </a:xfrm>
          <a:prstGeom prst="rect">
            <a:avLst/>
          </a:prstGeom>
        </p:spPr>
      </p:pic>
      <p:pic>
        <p:nvPicPr>
          <p:cNvPr id="6" name="図 5">
            <a:extLst>
              <a:ext uri="{FF2B5EF4-FFF2-40B4-BE49-F238E27FC236}">
                <a16:creationId xmlns:a16="http://schemas.microsoft.com/office/drawing/2014/main" id="{F9810F19-2FEA-76FB-69B2-5D362AC135E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0743" y="3688544"/>
            <a:ext cx="5246564" cy="989166"/>
          </a:xfrm>
          <a:prstGeom prst="rect">
            <a:avLst/>
          </a:prstGeom>
        </p:spPr>
      </p:pic>
      <p:sp>
        <p:nvSpPr>
          <p:cNvPr id="7" name="角丸四角形 7">
            <a:extLst>
              <a:ext uri="{FF2B5EF4-FFF2-40B4-BE49-F238E27FC236}">
                <a16:creationId xmlns:a16="http://schemas.microsoft.com/office/drawing/2014/main" id="{313C0B0D-5766-A622-1EA3-8ADCC2FEB1E7}"/>
              </a:ext>
            </a:extLst>
          </p:cNvPr>
          <p:cNvSpPr/>
          <p:nvPr/>
        </p:nvSpPr>
        <p:spPr>
          <a:xfrm>
            <a:off x="2329948" y="1090261"/>
            <a:ext cx="201585" cy="19034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8" name="角丸四角形 7">
            <a:extLst>
              <a:ext uri="{FF2B5EF4-FFF2-40B4-BE49-F238E27FC236}">
                <a16:creationId xmlns:a16="http://schemas.microsoft.com/office/drawing/2014/main" id="{1C7E6A58-92C7-1DED-EF17-ED7E37BB24A3}"/>
              </a:ext>
            </a:extLst>
          </p:cNvPr>
          <p:cNvSpPr/>
          <p:nvPr/>
        </p:nvSpPr>
        <p:spPr>
          <a:xfrm>
            <a:off x="3136900" y="1811905"/>
            <a:ext cx="139926" cy="141492"/>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9" name="角丸四角形 7">
            <a:extLst>
              <a:ext uri="{FF2B5EF4-FFF2-40B4-BE49-F238E27FC236}">
                <a16:creationId xmlns:a16="http://schemas.microsoft.com/office/drawing/2014/main" id="{A630B46D-6D3C-FE79-D2B9-2C4520E3DD95}"/>
              </a:ext>
            </a:extLst>
          </p:cNvPr>
          <p:cNvSpPr/>
          <p:nvPr/>
        </p:nvSpPr>
        <p:spPr>
          <a:xfrm>
            <a:off x="3598333" y="3850240"/>
            <a:ext cx="220133" cy="232833"/>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0" name="角丸四角形 7">
            <a:extLst>
              <a:ext uri="{FF2B5EF4-FFF2-40B4-BE49-F238E27FC236}">
                <a16:creationId xmlns:a16="http://schemas.microsoft.com/office/drawing/2014/main" id="{756BE832-A696-3239-AE00-F10B4F020097}"/>
              </a:ext>
            </a:extLst>
          </p:cNvPr>
          <p:cNvSpPr/>
          <p:nvPr/>
        </p:nvSpPr>
        <p:spPr>
          <a:xfrm>
            <a:off x="3378199" y="4903068"/>
            <a:ext cx="292101" cy="18753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680B34FF-62D5-F685-FEBC-6A495F682033}"/>
              </a:ext>
            </a:extLst>
          </p:cNvPr>
          <p:cNvSpPr txBox="1"/>
          <p:nvPr/>
        </p:nvSpPr>
        <p:spPr>
          <a:xfrm>
            <a:off x="2222991" y="1296047"/>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①</a:t>
            </a:r>
            <a:endParaRPr kumimoji="1" lang="ja-JP" altLang="en-US" dirty="0"/>
          </a:p>
        </p:txBody>
      </p:sp>
      <p:sp>
        <p:nvSpPr>
          <p:cNvPr id="12" name="テキスト ボックス 11">
            <a:extLst>
              <a:ext uri="{FF2B5EF4-FFF2-40B4-BE49-F238E27FC236}">
                <a16:creationId xmlns:a16="http://schemas.microsoft.com/office/drawing/2014/main" id="{4108F7BD-72CA-18CE-81F5-D8F1A65C493A}"/>
              </a:ext>
            </a:extLst>
          </p:cNvPr>
          <p:cNvSpPr txBox="1"/>
          <p:nvPr/>
        </p:nvSpPr>
        <p:spPr>
          <a:xfrm>
            <a:off x="2999114" y="1442573"/>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sp>
        <p:nvSpPr>
          <p:cNvPr id="13" name="テキスト ボックス 12">
            <a:extLst>
              <a:ext uri="{FF2B5EF4-FFF2-40B4-BE49-F238E27FC236}">
                <a16:creationId xmlns:a16="http://schemas.microsoft.com/office/drawing/2014/main" id="{6B464903-224D-CDAA-4890-4CF649726025}"/>
              </a:ext>
            </a:extLst>
          </p:cNvPr>
          <p:cNvSpPr txBox="1"/>
          <p:nvPr/>
        </p:nvSpPr>
        <p:spPr>
          <a:xfrm>
            <a:off x="3500650" y="3328540"/>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③</a:t>
            </a:r>
            <a:endParaRPr kumimoji="1" lang="ja-JP" altLang="en-US" dirty="0"/>
          </a:p>
        </p:txBody>
      </p:sp>
      <p:sp>
        <p:nvSpPr>
          <p:cNvPr id="14" name="テキスト ボックス 13">
            <a:extLst>
              <a:ext uri="{FF2B5EF4-FFF2-40B4-BE49-F238E27FC236}">
                <a16:creationId xmlns:a16="http://schemas.microsoft.com/office/drawing/2014/main" id="{D116E340-7F77-AE89-49BC-66D083A1F329}"/>
              </a:ext>
            </a:extLst>
          </p:cNvPr>
          <p:cNvSpPr txBox="1"/>
          <p:nvPr/>
        </p:nvSpPr>
        <p:spPr>
          <a:xfrm>
            <a:off x="3316500" y="4543064"/>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④</a:t>
            </a:r>
            <a:endParaRPr kumimoji="1" lang="ja-JP" altLang="en-US" dirty="0"/>
          </a:p>
        </p:txBody>
      </p:sp>
      <p:sp>
        <p:nvSpPr>
          <p:cNvPr id="15" name="テキスト ボックス 14">
            <a:extLst>
              <a:ext uri="{FF2B5EF4-FFF2-40B4-BE49-F238E27FC236}">
                <a16:creationId xmlns:a16="http://schemas.microsoft.com/office/drawing/2014/main" id="{1F3E5D4B-4261-DB3A-BBEE-BCBFF680720F}"/>
              </a:ext>
            </a:extLst>
          </p:cNvPr>
          <p:cNvSpPr txBox="1"/>
          <p:nvPr/>
        </p:nvSpPr>
        <p:spPr>
          <a:xfrm>
            <a:off x="6323276" y="2466043"/>
            <a:ext cx="5269938" cy="2246769"/>
          </a:xfrm>
          <a:prstGeom prst="rect">
            <a:avLst/>
          </a:prstGeom>
          <a:noFill/>
        </p:spPr>
        <p:txBody>
          <a:bodyPr wrap="square">
            <a:spAutoFit/>
          </a:bodyPr>
          <a:lstStyle/>
          <a:p>
            <a:r>
              <a:rPr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選択した部分を番号付き箇条書きにできます。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画像の挿入ができます。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panose="020B0604030504040204" pitchFamily="50" charset="-128"/>
                <a:ea typeface="Meiryo UI" panose="020B0604030504040204" pitchFamily="50" charset="-128"/>
              </a:rPr>
              <a:t>選択した文章を引用表示にできます。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 </a:t>
            </a:r>
            <a:r>
              <a:rPr lang="ja-JP" altLang="en-US" sz="1400" dirty="0">
                <a:latin typeface="Meiryo UI" panose="020B0604030504040204" pitchFamily="50" charset="-128"/>
                <a:ea typeface="Meiryo UI" panose="020B0604030504040204" pitchFamily="50" charset="-128"/>
              </a:rPr>
              <a:t>「表の挿入」で縦横のセル数を選択し、カーソルのある部分に</a:t>
            </a:r>
            <a:r>
              <a:rPr lang="ja-JP" altLang="en-US" sz="1400">
                <a:latin typeface="Meiryo UI" panose="020B0604030504040204" pitchFamily="50" charset="-128"/>
                <a:ea typeface="Meiryo UI" panose="020B0604030504040204" pitchFamily="50" charset="-128"/>
              </a:rPr>
              <a:t>表を</a:t>
            </a:r>
            <a:endParaRPr lang="en-US" altLang="ja-JP" sz="1400">
              <a:latin typeface="Meiryo UI" panose="020B0604030504040204" pitchFamily="50" charset="-128"/>
              <a:ea typeface="Meiryo UI" panose="020B0604030504040204" pitchFamily="50" charset="-128"/>
            </a:endParaRPr>
          </a:p>
          <a:p>
            <a:r>
              <a:rPr lang="ja-JP" altLang="en-US" sz="1400">
                <a:latin typeface="Meiryo UI" panose="020B0604030504040204" pitchFamily="50" charset="-128"/>
                <a:ea typeface="Meiryo UI" panose="020B0604030504040204" pitchFamily="50" charset="-128"/>
              </a:rPr>
              <a:t>作成できます。作成した表のセル、行、列の簡単な編集ができます。</a:t>
            </a:r>
            <a:endParaRPr lang="en-US" altLang="ja-JP" sz="140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p:txBody>
      </p:sp>
      <p:pic>
        <p:nvPicPr>
          <p:cNvPr id="16" name="図 15">
            <a:extLst>
              <a:ext uri="{FF2B5EF4-FFF2-40B4-BE49-F238E27FC236}">
                <a16:creationId xmlns:a16="http://schemas.microsoft.com/office/drawing/2014/main" id="{7A8F58AC-20A2-5F02-8663-0C698374A4C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124065" y="2462145"/>
            <a:ext cx="285765" cy="260363"/>
          </a:xfrm>
          <a:prstGeom prst="rect">
            <a:avLst/>
          </a:prstGeom>
        </p:spPr>
      </p:pic>
      <p:pic>
        <p:nvPicPr>
          <p:cNvPr id="17" name="図 16">
            <a:extLst>
              <a:ext uri="{FF2B5EF4-FFF2-40B4-BE49-F238E27FC236}">
                <a16:creationId xmlns:a16="http://schemas.microsoft.com/office/drawing/2014/main" id="{423C7349-3001-7484-E462-21DFD4B4394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432795" y="3024740"/>
            <a:ext cx="203210" cy="184159"/>
          </a:xfrm>
          <a:prstGeom prst="rect">
            <a:avLst/>
          </a:prstGeom>
        </p:spPr>
      </p:pic>
      <p:pic>
        <p:nvPicPr>
          <p:cNvPr id="18" name="図 17">
            <a:extLst>
              <a:ext uri="{FF2B5EF4-FFF2-40B4-BE49-F238E27FC236}">
                <a16:creationId xmlns:a16="http://schemas.microsoft.com/office/drawing/2014/main" id="{3570AF50-E43C-AE28-091A-BF46F2908A01}"/>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408853" y="3373499"/>
            <a:ext cx="336567" cy="279414"/>
          </a:xfrm>
          <a:prstGeom prst="rect">
            <a:avLst/>
          </a:prstGeom>
        </p:spPr>
      </p:pic>
      <p:pic>
        <p:nvPicPr>
          <p:cNvPr id="19" name="図 18">
            <a:extLst>
              <a:ext uri="{FF2B5EF4-FFF2-40B4-BE49-F238E27FC236}">
                <a16:creationId xmlns:a16="http://schemas.microsoft.com/office/drawing/2014/main" id="{A501523C-9D8B-9237-A039-3540E12427F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1249383" y="3978242"/>
            <a:ext cx="317516" cy="222261"/>
          </a:xfrm>
          <a:prstGeom prst="rect">
            <a:avLst/>
          </a:prstGeom>
        </p:spPr>
      </p:pic>
    </p:spTree>
    <p:extLst>
      <p:ext uri="{BB962C8B-B14F-4D97-AF65-F5344CB8AC3E}">
        <p14:creationId xmlns:p14="http://schemas.microsoft.com/office/powerpoint/2010/main" val="16296697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E18C7-BC40-30C0-3257-5297121E0ECE}"/>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4AFCF424-0E3E-3B47-8DB2-49FE1C491F1E}"/>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よくあるご質問（操作方法お問い合わせ窓口）</a:t>
            </a:r>
            <a:endParaRPr kumimoji="1" lang="ja-JP" altLang="en-US" sz="2200" b="1" dirty="0">
              <a:solidFill>
                <a:srgbClr val="0070C0"/>
              </a:solidFill>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0504D573-9A84-BBA6-0266-7F4FCB784B38}"/>
              </a:ext>
            </a:extLst>
          </p:cNvPr>
          <p:cNvSpPr txBox="1"/>
          <p:nvPr/>
        </p:nvSpPr>
        <p:spPr>
          <a:xfrm>
            <a:off x="156243" y="74980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ja-JP" altLang="en-US" sz="1400" dirty="0">
                <a:latin typeface="Meiryo UI"/>
                <a:ea typeface="Meiryo UI"/>
              </a:rPr>
              <a:t>電子申請システムの操作方法についての問い合わせ窓口はありますか？</a:t>
            </a:r>
          </a:p>
        </p:txBody>
      </p:sp>
      <p:sp>
        <p:nvSpPr>
          <p:cNvPr id="8" name="テキスト ボックス 7">
            <a:extLst>
              <a:ext uri="{FF2B5EF4-FFF2-40B4-BE49-F238E27FC236}">
                <a16:creationId xmlns:a16="http://schemas.microsoft.com/office/drawing/2014/main" id="{0217BFAA-6D14-3F61-8963-68CDB9DF8923}"/>
              </a:ext>
            </a:extLst>
          </p:cNvPr>
          <p:cNvSpPr txBox="1"/>
          <p:nvPr/>
        </p:nvSpPr>
        <p:spPr>
          <a:xfrm>
            <a:off x="156243" y="1390943"/>
            <a:ext cx="11055274" cy="3550334"/>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A:</a:t>
            </a:r>
            <a:r>
              <a:rPr lang="ja-JP" altLang="en-US" dirty="0">
                <a:latin typeface="Meiryo UI"/>
                <a:ea typeface="Meiryo UI"/>
              </a:rPr>
              <a:t>あります。以下までお電話ください。</a:t>
            </a:r>
            <a:endParaRPr lang="en-US" altLang="ja-JP" dirty="0">
              <a:latin typeface="Meiryo UI"/>
              <a:ea typeface="Meiryo UI"/>
            </a:endParaRPr>
          </a:p>
          <a:p>
            <a:pPr marL="0" indent="0">
              <a:buNone/>
            </a:pPr>
            <a:endParaRPr lang="en-US" altLang="ja-JP" dirty="0">
              <a:latin typeface="Meiryo UI"/>
              <a:ea typeface="Meiryo UI"/>
            </a:endParaRPr>
          </a:p>
          <a:p>
            <a:pPr marL="0" indent="0">
              <a:buNone/>
            </a:pPr>
            <a:r>
              <a:rPr lang="ja-JP" altLang="en-US" dirty="0">
                <a:latin typeface="Meiryo UI"/>
                <a:ea typeface="Meiryo UI"/>
              </a:rPr>
              <a:t>　　●</a:t>
            </a:r>
            <a:r>
              <a:rPr lang="ja-JP" altLang="en-US" b="1" dirty="0">
                <a:latin typeface="Meiryo UI"/>
                <a:ea typeface="Meiryo UI"/>
              </a:rPr>
              <a:t>電子申請システムの操作に係るお問い合わせ窓口（商工会地区）</a:t>
            </a:r>
          </a:p>
          <a:p>
            <a:pPr marL="0" indent="0">
              <a:buNone/>
            </a:pPr>
            <a:r>
              <a:rPr lang="ja-JP" altLang="en-US" dirty="0">
                <a:latin typeface="Meiryo UI"/>
                <a:ea typeface="Meiryo UI"/>
              </a:rPr>
              <a:t>　　　 ☎　</a:t>
            </a:r>
            <a:r>
              <a:rPr lang="en-US" altLang="ja-JP" dirty="0">
                <a:latin typeface="Meiryo UI"/>
                <a:ea typeface="Meiryo UI"/>
              </a:rPr>
              <a:t>03-6705-0156</a:t>
            </a:r>
          </a:p>
          <a:p>
            <a:pPr marL="0" indent="0">
              <a:buNone/>
            </a:pPr>
            <a:r>
              <a:rPr lang="ja-JP" altLang="en-US" dirty="0">
                <a:latin typeface="Meiryo UI"/>
                <a:ea typeface="Meiryo UI"/>
              </a:rPr>
              <a:t>　　　 受付時間 </a:t>
            </a:r>
            <a:r>
              <a:rPr lang="en-US" altLang="ja-JP" dirty="0">
                <a:latin typeface="Meiryo UI"/>
                <a:ea typeface="Meiryo UI"/>
              </a:rPr>
              <a:t>9:00</a:t>
            </a:r>
            <a:r>
              <a:rPr lang="ja-JP" altLang="en-US" dirty="0">
                <a:latin typeface="Meiryo UI"/>
                <a:ea typeface="Meiryo UI"/>
              </a:rPr>
              <a:t>～</a:t>
            </a:r>
            <a:r>
              <a:rPr lang="en-US" altLang="ja-JP" dirty="0">
                <a:latin typeface="Meiryo UI"/>
                <a:ea typeface="Meiryo UI"/>
              </a:rPr>
              <a:t>12:00､13:00</a:t>
            </a:r>
            <a:r>
              <a:rPr lang="ja-JP" altLang="en-US" dirty="0">
                <a:latin typeface="Meiryo UI"/>
                <a:ea typeface="Meiryo UI"/>
              </a:rPr>
              <a:t>～</a:t>
            </a:r>
            <a:r>
              <a:rPr lang="en-US" altLang="ja-JP" dirty="0">
                <a:latin typeface="Meiryo UI"/>
                <a:ea typeface="Meiryo UI"/>
              </a:rPr>
              <a:t>17:00</a:t>
            </a:r>
          </a:p>
          <a:p>
            <a:pPr marL="0" indent="0">
              <a:buNone/>
            </a:pPr>
            <a:r>
              <a:rPr lang="ja-JP" altLang="en-US" dirty="0">
                <a:latin typeface="Meiryo UI"/>
                <a:ea typeface="Meiryo UI"/>
              </a:rPr>
              <a:t>　　　 </a:t>
            </a:r>
            <a:r>
              <a:rPr lang="en-US" altLang="ja-JP" dirty="0">
                <a:latin typeface="Meiryo UI"/>
                <a:ea typeface="Meiryo UI"/>
              </a:rPr>
              <a:t>※</a:t>
            </a:r>
            <a:r>
              <a:rPr lang="ja-JP" altLang="en-US" dirty="0">
                <a:latin typeface="Meiryo UI"/>
                <a:ea typeface="Meiryo UI"/>
              </a:rPr>
              <a:t>土日祝日、年末年始の休業日を除く</a:t>
            </a:r>
          </a:p>
          <a:p>
            <a:pPr marL="0" indent="0">
              <a:buNone/>
            </a:pPr>
            <a:r>
              <a:rPr lang="ja-JP" altLang="en-US" dirty="0">
                <a:latin typeface="Meiryo UI"/>
                <a:ea typeface="Meiryo UI"/>
              </a:rPr>
              <a:t>　　　 </a:t>
            </a:r>
            <a:r>
              <a:rPr lang="en-US" altLang="ja-JP" dirty="0">
                <a:latin typeface="Meiryo UI"/>
                <a:ea typeface="Meiryo UI"/>
              </a:rPr>
              <a:t>※</a:t>
            </a:r>
            <a:r>
              <a:rPr lang="ja-JP" altLang="en-US" dirty="0">
                <a:latin typeface="Meiryo UI"/>
                <a:ea typeface="Meiryo UI"/>
              </a:rPr>
              <a:t>お電話はお間違いのないようお願いいたします（通話料がかかります）</a:t>
            </a:r>
            <a:endParaRPr lang="en-US" altLang="ja-JP" dirty="0">
              <a:latin typeface="Meiryo UI"/>
              <a:ea typeface="Meiryo UI"/>
            </a:endParaRPr>
          </a:p>
          <a:p>
            <a:pPr marL="0" indent="0">
              <a:buNone/>
            </a:pPr>
            <a:r>
              <a:rPr lang="ja-JP" altLang="en-US" dirty="0">
                <a:latin typeface="Meiryo UI"/>
                <a:ea typeface="Meiryo UI"/>
              </a:rPr>
              <a:t>　　　 </a:t>
            </a:r>
            <a:r>
              <a:rPr lang="en-US" altLang="ja-JP" dirty="0">
                <a:latin typeface="Meiryo UI"/>
                <a:ea typeface="Meiryo UI"/>
              </a:rPr>
              <a:t>※</a:t>
            </a:r>
            <a:r>
              <a:rPr lang="ja-JP" altLang="en-US" dirty="0">
                <a:latin typeface="Meiryo UI"/>
                <a:ea typeface="Meiryo UI"/>
              </a:rPr>
              <a:t>本補助金の概要や制度の詳細、補助金内容のお問い合わせ先については、小規模事業者持続化補助金＜一般型＞のホームページを</a:t>
            </a:r>
            <a:endParaRPr lang="en-US" altLang="ja-JP" dirty="0">
              <a:latin typeface="Meiryo UI"/>
              <a:ea typeface="Meiryo UI"/>
            </a:endParaRPr>
          </a:p>
          <a:p>
            <a:pPr marL="0" indent="0">
              <a:buNone/>
            </a:pPr>
            <a:r>
              <a:rPr lang="en-US" altLang="ja-JP" dirty="0">
                <a:latin typeface="Meiryo UI"/>
                <a:ea typeface="Meiryo UI"/>
              </a:rPr>
              <a:t>       </a:t>
            </a:r>
            <a:r>
              <a:rPr lang="ja-JP" altLang="en-US" dirty="0">
                <a:latin typeface="Meiryo UI"/>
                <a:ea typeface="Meiryo UI"/>
              </a:rPr>
              <a:t>ご参照ください。</a:t>
            </a:r>
          </a:p>
          <a:p>
            <a:pPr marL="0" indent="0">
              <a:buNone/>
            </a:pPr>
            <a:r>
              <a:rPr lang="en-US" altLang="ja-JP" dirty="0">
                <a:latin typeface="Meiryo UI"/>
                <a:ea typeface="Meiryo UI"/>
              </a:rPr>
              <a:t>       </a:t>
            </a:r>
            <a:r>
              <a:rPr lang="en-US" altLang="ja-JP" dirty="0">
                <a:latin typeface="Meiryo UI"/>
                <a:ea typeface="Meiryo UI"/>
                <a:hlinkClick r:id="rId2"/>
              </a:rPr>
              <a:t>https://www.shokokai.or.jp/jizokuka_</a:t>
            </a:r>
            <a:r>
              <a:rPr lang="en-US" altLang="ja-JP">
                <a:latin typeface="Meiryo UI"/>
                <a:ea typeface="Meiryo UI"/>
                <a:hlinkClick r:id="rId2"/>
              </a:rPr>
              <a:t>r1h/</a:t>
            </a:r>
            <a:endParaRPr lang="ja-JP" altLang="en-US" dirty="0">
              <a:latin typeface="Meiryo UI"/>
              <a:ea typeface="Meiryo UI"/>
            </a:endParaRPr>
          </a:p>
          <a:p>
            <a:pPr marL="0" indent="0">
              <a:buNone/>
            </a:pPr>
            <a:endParaRPr lang="ja-JP" altLang="en-US" sz="1400" dirty="0">
              <a:latin typeface="Meiryo UI"/>
              <a:ea typeface="Meiryo UI"/>
            </a:endParaRPr>
          </a:p>
        </p:txBody>
      </p:sp>
    </p:spTree>
    <p:extLst>
      <p:ext uri="{BB962C8B-B14F-4D97-AF65-F5344CB8AC3E}">
        <p14:creationId xmlns:p14="http://schemas.microsoft.com/office/powerpoint/2010/main" val="8655900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よくあるご質問</a:t>
            </a:r>
            <a:r>
              <a:rPr lang="en-US" altLang="ja-JP" sz="2200" b="1" dirty="0">
                <a:solidFill>
                  <a:srgbClr val="0070C0"/>
                </a:solidFill>
                <a:latin typeface="Meiryo UI" panose="020B0604030504040204" pitchFamily="50" charset="-128"/>
                <a:ea typeface="Meiryo UI" panose="020B0604030504040204" pitchFamily="50" charset="-128"/>
              </a:rPr>
              <a:t>【G</a:t>
            </a:r>
            <a:r>
              <a:rPr lang="ja-JP" altLang="en-US" sz="2200" b="1" dirty="0">
                <a:solidFill>
                  <a:srgbClr val="0070C0"/>
                </a:solidFill>
                <a:latin typeface="Meiryo UI" panose="020B0604030504040204" pitchFamily="50" charset="-128"/>
                <a:ea typeface="Meiryo UI" panose="020B0604030504040204" pitchFamily="50" charset="-128"/>
              </a:rPr>
              <a:t>ビズ関係</a:t>
            </a:r>
            <a:r>
              <a:rPr lang="en-US" altLang="ja-JP" sz="2200" b="1" dirty="0">
                <a:solidFill>
                  <a:srgbClr val="0070C0"/>
                </a:solidFill>
                <a:latin typeface="Meiryo UI" panose="020B0604030504040204" pitchFamily="50" charset="-128"/>
                <a:ea typeface="Meiryo UI" panose="020B0604030504040204" pitchFamily="50" charset="-128"/>
              </a:rPr>
              <a:t>】</a:t>
            </a:r>
            <a:endParaRPr kumimoji="1" lang="ja-JP" altLang="en-US" sz="2200" b="1" dirty="0">
              <a:solidFill>
                <a:srgbClr val="0070C0"/>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D11C1C85-B7A8-C24A-B8B9-C71098BF6FE0}"/>
              </a:ext>
            </a:extLst>
          </p:cNvPr>
          <p:cNvSpPr txBox="1"/>
          <p:nvPr/>
        </p:nvSpPr>
        <p:spPr>
          <a:xfrm>
            <a:off x="156243" y="74980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プライム・</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メンバーとは何ですか。</a:t>
            </a:r>
            <a:endParaRPr lang="en-US" altLang="ja-JP" sz="1400" dirty="0">
              <a:latin typeface="Meiryo UI"/>
              <a:ea typeface="Meiryo UI"/>
            </a:endParaRPr>
          </a:p>
        </p:txBody>
      </p:sp>
      <p:sp>
        <p:nvSpPr>
          <p:cNvPr id="2" name="テキスト ボックス 1">
            <a:extLst>
              <a:ext uri="{FF2B5EF4-FFF2-40B4-BE49-F238E27FC236}">
                <a16:creationId xmlns:a16="http://schemas.microsoft.com/office/drawing/2014/main" id="{C9F395D7-FB57-A737-DACB-F1EF166C023A}"/>
              </a:ext>
            </a:extLst>
          </p:cNvPr>
          <p:cNvSpPr txBox="1"/>
          <p:nvPr/>
        </p:nvSpPr>
        <p:spPr>
          <a:xfrm>
            <a:off x="156243" y="1417320"/>
            <a:ext cx="11055274" cy="2176272"/>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は、１つの</a:t>
            </a:r>
            <a:r>
              <a:rPr lang="en-US" altLang="ja-JP" dirty="0">
                <a:latin typeface="Meiryo UI"/>
                <a:ea typeface="Meiryo UI"/>
              </a:rPr>
              <a:t>ID</a:t>
            </a:r>
            <a:r>
              <a:rPr lang="ja-JP" altLang="en-US" dirty="0">
                <a:latin typeface="Meiryo UI"/>
                <a:ea typeface="Meiryo UI"/>
              </a:rPr>
              <a:t>・パスワードで様々な行政サービスにログインできるサービスです。</a:t>
            </a:r>
          </a:p>
          <a:p>
            <a:pPr marL="0" indent="0">
              <a:buNone/>
            </a:pP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プライムとは、印鑑証明書（個人事業主は印鑑登録証明書）と登録印鑑を押印した申請書を運用センターに郵送し、審査（</a:t>
            </a:r>
            <a:r>
              <a:rPr lang="en-US" altLang="ja-JP" dirty="0">
                <a:latin typeface="Meiryo UI"/>
                <a:ea typeface="Meiryo UI"/>
              </a:rPr>
              <a:t>2</a:t>
            </a:r>
            <a:r>
              <a:rPr lang="ja-JP" altLang="en-US" dirty="0">
                <a:latin typeface="Meiryo UI"/>
                <a:ea typeface="Meiryo UI"/>
              </a:rPr>
              <a:t>～</a:t>
            </a:r>
            <a:r>
              <a:rPr lang="en-US" altLang="ja-JP" dirty="0">
                <a:latin typeface="Meiryo UI"/>
                <a:ea typeface="Meiryo UI"/>
              </a:rPr>
              <a:t>3</a:t>
            </a:r>
            <a:r>
              <a:rPr lang="ja-JP" altLang="en-US" dirty="0">
                <a:latin typeface="Meiryo UI"/>
                <a:ea typeface="Meiryo UI"/>
              </a:rPr>
              <a:t>週間程度）ののち作成される、法人代表者もしくは個人事業主のアカウントとなります。</a:t>
            </a:r>
          </a:p>
          <a:p>
            <a:pPr marL="0" indent="0">
              <a:buNone/>
            </a:pPr>
            <a:r>
              <a:rPr lang="en-US" altLang="ja-JP" dirty="0">
                <a:latin typeface="Meiryo UI"/>
                <a:ea typeface="Meiryo UI"/>
              </a:rPr>
              <a:t>※</a:t>
            </a:r>
            <a:r>
              <a:rPr lang="ja-JP" altLang="en-US" dirty="0">
                <a:latin typeface="Meiryo UI"/>
                <a:ea typeface="Meiryo UI"/>
              </a:rPr>
              <a:t>ＧビズＩＤ運用センターの稼働状況によっては、審査に時間が掛かるおそれがあります。</a:t>
            </a:r>
          </a:p>
          <a:p>
            <a:pPr marL="0" indent="0">
              <a:buNone/>
            </a:pPr>
            <a:endParaRPr lang="ja-JP" altLang="en-US" dirty="0">
              <a:latin typeface="Meiryo UI"/>
              <a:ea typeface="Meiryo UI"/>
            </a:endParaRPr>
          </a:p>
          <a:p>
            <a:pPr marL="0" indent="0">
              <a:buNone/>
            </a:pP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メンバーとは、組織の従業員用のアカウントとして、</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プライムの利用者が自身のマイページで作成できるアカウントです。</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プライムの利用者が許可したサービスのみご利用いただけます。法人の場合は、同じ法人番号の組織に属する方のみご利用可能です。</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についてのご不明点は、以下の</a:t>
            </a:r>
            <a:r>
              <a:rPr lang="en-US" altLang="ja-JP" dirty="0">
                <a:latin typeface="Meiryo UI"/>
                <a:ea typeface="Meiryo UI"/>
              </a:rPr>
              <a:t>URL</a:t>
            </a:r>
            <a:r>
              <a:rPr lang="ja-JP" altLang="en-US" dirty="0">
                <a:latin typeface="Meiryo UI"/>
                <a:ea typeface="Meiryo UI"/>
              </a:rPr>
              <a:t>から</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のマニュアルをご確認ください。</a:t>
            </a:r>
          </a:p>
          <a:p>
            <a:pPr marL="0" indent="0">
              <a:buNone/>
            </a:pPr>
            <a:r>
              <a:rPr lang="en-US" altLang="ja-JP" dirty="0">
                <a:latin typeface="Meiryo UI"/>
                <a:ea typeface="Meiryo UI"/>
              </a:rPr>
              <a:t>URL:https://gbiz-id.go.jp/top/manual/manual.html</a:t>
            </a:r>
            <a:endParaRPr lang="ja-JP" altLang="en-US" dirty="0">
              <a:latin typeface="Meiryo UI"/>
              <a:ea typeface="Meiryo UI"/>
            </a:endParaRPr>
          </a:p>
        </p:txBody>
      </p:sp>
      <p:sp>
        <p:nvSpPr>
          <p:cNvPr id="11" name="テキスト ボックス 10">
            <a:extLst>
              <a:ext uri="{FF2B5EF4-FFF2-40B4-BE49-F238E27FC236}">
                <a16:creationId xmlns:a16="http://schemas.microsoft.com/office/drawing/2014/main" id="{D6B79000-C0FF-C5DE-08F9-84B4DE7A34F4}"/>
              </a:ext>
            </a:extLst>
          </p:cNvPr>
          <p:cNvSpPr txBox="1"/>
          <p:nvPr/>
        </p:nvSpPr>
        <p:spPr>
          <a:xfrm>
            <a:off x="156243" y="3785616"/>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en-US" altLang="ja-JP" dirty="0">
                <a:latin typeface="Meiryo UI"/>
                <a:ea typeface="Meiryo UI"/>
              </a:rPr>
              <a:t>:</a:t>
            </a:r>
            <a:r>
              <a:rPr lang="ja-JP" altLang="en-US" dirty="0">
                <a:latin typeface="Meiryo UI"/>
                <a:ea typeface="Meiryo UI"/>
              </a:rPr>
              <a:t>ログインできません。どうすれば良いでしょうか。</a:t>
            </a:r>
            <a:endParaRPr lang="en-US" altLang="ja-JP" sz="1400" dirty="0">
              <a:latin typeface="Meiryo UI"/>
              <a:ea typeface="Meiryo UI"/>
            </a:endParaRPr>
          </a:p>
        </p:txBody>
      </p:sp>
      <p:sp>
        <p:nvSpPr>
          <p:cNvPr id="12" name="テキスト ボックス 11">
            <a:extLst>
              <a:ext uri="{FF2B5EF4-FFF2-40B4-BE49-F238E27FC236}">
                <a16:creationId xmlns:a16="http://schemas.microsoft.com/office/drawing/2014/main" id="{B0259959-B687-AB58-E4AA-C330A22F4CAB}"/>
              </a:ext>
            </a:extLst>
          </p:cNvPr>
          <p:cNvSpPr txBox="1"/>
          <p:nvPr/>
        </p:nvSpPr>
        <p:spPr>
          <a:xfrm>
            <a:off x="156243" y="4453128"/>
            <a:ext cx="11055274" cy="2167128"/>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a:t>
            </a:r>
            <a:r>
              <a:rPr lang="ja-JP" altLang="en-US" dirty="0">
                <a:latin typeface="Meiryo UI"/>
                <a:ea typeface="Meiryo UI"/>
              </a:rPr>
              <a:t>ログイン</a:t>
            </a:r>
            <a:r>
              <a:rPr lang="en-US" altLang="ja-JP" dirty="0">
                <a:latin typeface="Meiryo UI"/>
                <a:ea typeface="Meiryo UI"/>
              </a:rPr>
              <a:t>ID</a:t>
            </a:r>
            <a:r>
              <a:rPr lang="ja-JP" altLang="en-US" dirty="0">
                <a:latin typeface="Meiryo UI"/>
                <a:ea typeface="Meiryo UI"/>
              </a:rPr>
              <a:t>、パスワードが正しいことをご確認ください。「</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エントリー」ではログインできませんので、</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の種別をご確認ください。</a:t>
            </a:r>
          </a:p>
          <a:p>
            <a:pPr marL="0" indent="0">
              <a:buNone/>
            </a:pPr>
            <a:endParaRPr lang="ja-JP" altLang="en-US" dirty="0">
              <a:latin typeface="Meiryo UI"/>
              <a:ea typeface="Meiryo UI"/>
            </a:endParaRPr>
          </a:p>
          <a:p>
            <a:pPr marL="0" indent="0">
              <a:buNone/>
            </a:pP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についてのご不明点は、以下の</a:t>
            </a:r>
            <a:r>
              <a:rPr lang="en-US" altLang="ja-JP" dirty="0">
                <a:latin typeface="Meiryo UI"/>
                <a:ea typeface="Meiryo UI"/>
              </a:rPr>
              <a:t>URL</a:t>
            </a:r>
            <a:r>
              <a:rPr lang="ja-JP" altLang="en-US" dirty="0">
                <a:latin typeface="Meiryo UI"/>
                <a:ea typeface="Meiryo UI"/>
              </a:rPr>
              <a:t>から</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のマニュアルをご確認ください。</a:t>
            </a:r>
          </a:p>
          <a:p>
            <a:pPr marL="0" indent="0">
              <a:buNone/>
            </a:pPr>
            <a:r>
              <a:rPr lang="en-US" altLang="ja-JP" dirty="0">
                <a:latin typeface="Meiryo UI"/>
                <a:ea typeface="Meiryo UI"/>
              </a:rPr>
              <a:t>URL:https://gbiz-id.go.jp/top/manual/manual.html</a:t>
            </a:r>
          </a:p>
        </p:txBody>
      </p:sp>
    </p:spTree>
    <p:extLst>
      <p:ext uri="{BB962C8B-B14F-4D97-AF65-F5344CB8AC3E}">
        <p14:creationId xmlns:p14="http://schemas.microsoft.com/office/powerpoint/2010/main" val="21225338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よくあるご質問</a:t>
            </a:r>
            <a:r>
              <a:rPr lang="en-US" altLang="ja-JP" sz="2200" b="1" dirty="0">
                <a:solidFill>
                  <a:srgbClr val="0070C0"/>
                </a:solidFill>
                <a:latin typeface="Meiryo UI" panose="020B0604030504040204" pitchFamily="50" charset="-128"/>
                <a:ea typeface="Meiryo UI" panose="020B0604030504040204" pitchFamily="50" charset="-128"/>
              </a:rPr>
              <a:t>【G</a:t>
            </a:r>
            <a:r>
              <a:rPr lang="ja-JP" altLang="en-US" sz="2200" b="1" dirty="0">
                <a:solidFill>
                  <a:srgbClr val="0070C0"/>
                </a:solidFill>
                <a:latin typeface="Meiryo UI" panose="020B0604030504040204" pitchFamily="50" charset="-128"/>
                <a:ea typeface="Meiryo UI" panose="020B0604030504040204" pitchFamily="50" charset="-128"/>
              </a:rPr>
              <a:t>ビズ関係</a:t>
            </a:r>
            <a:r>
              <a:rPr lang="en-US" altLang="ja-JP" sz="2200" b="1" dirty="0">
                <a:solidFill>
                  <a:srgbClr val="0070C0"/>
                </a:solidFill>
                <a:latin typeface="Meiryo UI" panose="020B0604030504040204" pitchFamily="50" charset="-128"/>
                <a:ea typeface="Meiryo UI" panose="020B0604030504040204" pitchFamily="50" charset="-128"/>
              </a:rPr>
              <a:t>】</a:t>
            </a:r>
            <a:endParaRPr kumimoji="1" lang="ja-JP" altLang="en-US" sz="2200" b="1" dirty="0">
              <a:solidFill>
                <a:srgbClr val="0070C0"/>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D11C1C85-B7A8-C24A-B8B9-C71098BF6FE0}"/>
              </a:ext>
            </a:extLst>
          </p:cNvPr>
          <p:cNvSpPr txBox="1"/>
          <p:nvPr/>
        </p:nvSpPr>
        <p:spPr>
          <a:xfrm>
            <a:off x="156243" y="74980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en-US" altLang="ja-JP" dirty="0">
                <a:latin typeface="Meiryo UI"/>
                <a:ea typeface="Meiryo UI"/>
              </a:rPr>
              <a:t>:</a:t>
            </a:r>
            <a:r>
              <a:rPr lang="ja-JP" altLang="en-US" dirty="0">
                <a:latin typeface="Meiryo UI"/>
                <a:ea typeface="Meiryo UI"/>
              </a:rPr>
              <a:t>ログインに必要なユーザ</a:t>
            </a:r>
            <a:r>
              <a:rPr lang="en-US" altLang="ja-JP" dirty="0">
                <a:latin typeface="Meiryo UI"/>
                <a:ea typeface="Meiryo UI"/>
              </a:rPr>
              <a:t>ID</a:t>
            </a:r>
            <a:r>
              <a:rPr lang="ja-JP" altLang="en-US" dirty="0">
                <a:latin typeface="Meiryo UI"/>
                <a:ea typeface="Meiryo UI"/>
              </a:rPr>
              <a:t>とは何か。また、忘れてしまった場合はどのように確認すればよいでしょうか。</a:t>
            </a:r>
            <a:endParaRPr lang="en-US" altLang="ja-JP" sz="1400" dirty="0">
              <a:latin typeface="Meiryo UI"/>
              <a:ea typeface="Meiryo UI"/>
            </a:endParaRPr>
          </a:p>
        </p:txBody>
      </p:sp>
      <p:sp>
        <p:nvSpPr>
          <p:cNvPr id="2" name="テキスト ボックス 1">
            <a:extLst>
              <a:ext uri="{FF2B5EF4-FFF2-40B4-BE49-F238E27FC236}">
                <a16:creationId xmlns:a16="http://schemas.microsoft.com/office/drawing/2014/main" id="{C9F395D7-FB57-A737-DACB-F1EF166C023A}"/>
              </a:ext>
            </a:extLst>
          </p:cNvPr>
          <p:cNvSpPr txBox="1"/>
          <p:nvPr/>
        </p:nvSpPr>
        <p:spPr>
          <a:xfrm>
            <a:off x="156243" y="1417320"/>
            <a:ext cx="11055274" cy="2176272"/>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a:t>
            </a:r>
            <a:r>
              <a:rPr lang="ja-JP" altLang="en-US" dirty="0">
                <a:latin typeface="Meiryo UI"/>
                <a:ea typeface="Meiryo UI"/>
              </a:rPr>
              <a:t>本申請システムへのログインに必要なユーザ</a:t>
            </a:r>
            <a:r>
              <a:rPr lang="en-US" altLang="ja-JP" dirty="0">
                <a:latin typeface="Meiryo UI"/>
                <a:ea typeface="Meiryo UI"/>
              </a:rPr>
              <a:t>ID</a:t>
            </a:r>
            <a:r>
              <a:rPr lang="ja-JP" altLang="en-US" dirty="0">
                <a:latin typeface="Meiryo UI"/>
                <a:ea typeface="Meiryo UI"/>
              </a:rPr>
              <a:t>は、</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取得時にご登録いただいたメールアドレスとなります。</a:t>
            </a:r>
          </a:p>
          <a:p>
            <a:pPr marL="0" indent="0">
              <a:buNone/>
            </a:pPr>
            <a:r>
              <a:rPr lang="ja-JP" altLang="en-US" dirty="0">
                <a:latin typeface="Meiryo UI"/>
                <a:ea typeface="Meiryo UI"/>
              </a:rPr>
              <a:t>ご登録いただいたメールアドレスを忘れてしまった場合は</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ヘルプデスクへご連絡ください。</a:t>
            </a:r>
          </a:p>
          <a:p>
            <a:pPr marL="0" indent="0">
              <a:buNone/>
            </a:pP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ヘルプデスクはこちらをご参照ください。</a:t>
            </a:r>
          </a:p>
          <a:p>
            <a:pPr marL="0" indent="0">
              <a:buNone/>
            </a:pPr>
            <a:r>
              <a:rPr lang="en-US" altLang="ja-JP" dirty="0">
                <a:latin typeface="Meiryo UI"/>
                <a:ea typeface="Meiryo UI"/>
              </a:rPr>
              <a:t>https://gbiz-id.go.jp/top/contact/contact.html</a:t>
            </a:r>
          </a:p>
        </p:txBody>
      </p:sp>
      <p:sp>
        <p:nvSpPr>
          <p:cNvPr id="11" name="テキスト ボックス 10">
            <a:extLst>
              <a:ext uri="{FF2B5EF4-FFF2-40B4-BE49-F238E27FC236}">
                <a16:creationId xmlns:a16="http://schemas.microsoft.com/office/drawing/2014/main" id="{D6B79000-C0FF-C5DE-08F9-84B4DE7A34F4}"/>
              </a:ext>
            </a:extLst>
          </p:cNvPr>
          <p:cNvSpPr txBox="1"/>
          <p:nvPr/>
        </p:nvSpPr>
        <p:spPr>
          <a:xfrm>
            <a:off x="156243" y="3785616"/>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の</a:t>
            </a:r>
            <a:r>
              <a:rPr lang="en-US" altLang="ja-JP" dirty="0">
                <a:latin typeface="Meiryo UI"/>
                <a:ea typeface="Meiryo UI"/>
              </a:rPr>
              <a:t>ID/PASS </a:t>
            </a:r>
            <a:r>
              <a:rPr lang="ja-JP" altLang="en-US" dirty="0">
                <a:latin typeface="Meiryo UI"/>
                <a:ea typeface="Meiryo UI"/>
              </a:rPr>
              <a:t>認証について、なりすまし対策はできていますか。</a:t>
            </a:r>
            <a:endParaRPr lang="en-US" altLang="ja-JP" sz="1400" dirty="0">
              <a:latin typeface="Meiryo UI"/>
              <a:ea typeface="Meiryo UI"/>
            </a:endParaRPr>
          </a:p>
        </p:txBody>
      </p:sp>
      <p:sp>
        <p:nvSpPr>
          <p:cNvPr id="12" name="テキスト ボックス 11">
            <a:extLst>
              <a:ext uri="{FF2B5EF4-FFF2-40B4-BE49-F238E27FC236}">
                <a16:creationId xmlns:a16="http://schemas.microsoft.com/office/drawing/2014/main" id="{B0259959-B687-AB58-E4AA-C330A22F4CAB}"/>
              </a:ext>
            </a:extLst>
          </p:cNvPr>
          <p:cNvSpPr txBox="1"/>
          <p:nvPr/>
        </p:nvSpPr>
        <p:spPr>
          <a:xfrm>
            <a:off x="156243" y="4453128"/>
            <a:ext cx="11055274" cy="2167128"/>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プライムの登録時は、法人であれば代表者印と法務局発行の印鑑証明書（個人事業主であれば実印と自治体発行の印鑑登録証明書）により厳格に確認しますので、他人を騙って登録することはできません。</a:t>
            </a:r>
          </a:p>
          <a:p>
            <a:pPr marL="0" indent="0">
              <a:buNone/>
            </a:pPr>
            <a:r>
              <a:rPr lang="ja-JP" altLang="en-US" dirty="0">
                <a:latin typeface="Meiryo UI"/>
                <a:ea typeface="Meiryo UI"/>
              </a:rPr>
              <a:t>認証時は</a:t>
            </a:r>
            <a:r>
              <a:rPr lang="en-US" altLang="ja-JP" dirty="0">
                <a:latin typeface="Meiryo UI"/>
                <a:ea typeface="Meiryo UI"/>
              </a:rPr>
              <a:t>ID/PASS </a:t>
            </a:r>
            <a:r>
              <a:rPr lang="ja-JP" altLang="en-US" dirty="0">
                <a:latin typeface="Meiryo UI"/>
                <a:ea typeface="Meiryo UI"/>
              </a:rPr>
              <a:t>だけではなくスマホ認証などの</a:t>
            </a:r>
            <a:r>
              <a:rPr lang="en-US" altLang="ja-JP" dirty="0">
                <a:latin typeface="Meiryo UI"/>
                <a:ea typeface="Meiryo UI"/>
              </a:rPr>
              <a:t>2 </a:t>
            </a:r>
            <a:r>
              <a:rPr lang="ja-JP" altLang="en-US" dirty="0">
                <a:latin typeface="Meiryo UI"/>
                <a:ea typeface="Meiryo UI"/>
              </a:rPr>
              <a:t>要素認証により本人確認強度を向上します。</a:t>
            </a:r>
          </a:p>
          <a:p>
            <a:pPr marL="0" indent="0">
              <a:buNone/>
            </a:pPr>
            <a:r>
              <a:rPr lang="ja-JP" altLang="en-US" dirty="0">
                <a:latin typeface="Meiryo UI"/>
                <a:ea typeface="Meiryo UI"/>
              </a:rPr>
              <a:t>本認証方式は政府の本人確認ガイドラインにも照らして設定されています。</a:t>
            </a:r>
          </a:p>
        </p:txBody>
      </p:sp>
    </p:spTree>
    <p:extLst>
      <p:ext uri="{BB962C8B-B14F-4D97-AF65-F5344CB8AC3E}">
        <p14:creationId xmlns:p14="http://schemas.microsoft.com/office/powerpoint/2010/main" val="8247316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よくあるご質問</a:t>
            </a:r>
            <a:r>
              <a:rPr lang="en-US" altLang="ja-JP" sz="2200" b="1" dirty="0">
                <a:solidFill>
                  <a:srgbClr val="0070C0"/>
                </a:solidFill>
                <a:latin typeface="Meiryo UI" panose="020B0604030504040204" pitchFamily="50" charset="-128"/>
                <a:ea typeface="Meiryo UI" panose="020B0604030504040204" pitchFamily="50" charset="-128"/>
              </a:rPr>
              <a:t>【G</a:t>
            </a:r>
            <a:r>
              <a:rPr lang="ja-JP" altLang="en-US" sz="2200" b="1" dirty="0">
                <a:solidFill>
                  <a:srgbClr val="0070C0"/>
                </a:solidFill>
                <a:latin typeface="Meiryo UI" panose="020B0604030504040204" pitchFamily="50" charset="-128"/>
                <a:ea typeface="Meiryo UI" panose="020B0604030504040204" pitchFamily="50" charset="-128"/>
              </a:rPr>
              <a:t>ビズ関係</a:t>
            </a:r>
            <a:r>
              <a:rPr lang="en-US" altLang="ja-JP" sz="2200" b="1" dirty="0">
                <a:solidFill>
                  <a:srgbClr val="0070C0"/>
                </a:solidFill>
                <a:latin typeface="Meiryo UI" panose="020B0604030504040204" pitchFamily="50" charset="-128"/>
                <a:ea typeface="Meiryo UI" panose="020B0604030504040204" pitchFamily="50" charset="-128"/>
              </a:rPr>
              <a:t>】</a:t>
            </a:r>
            <a:endParaRPr kumimoji="1" lang="ja-JP" altLang="en-US" sz="2200" b="1" dirty="0">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D6B79000-C0FF-C5DE-08F9-84B4DE7A34F4}"/>
              </a:ext>
            </a:extLst>
          </p:cNvPr>
          <p:cNvSpPr txBox="1"/>
          <p:nvPr/>
        </p:nvSpPr>
        <p:spPr>
          <a:xfrm>
            <a:off x="156243" y="3785616"/>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en-US" altLang="ja-JP" dirty="0">
                <a:latin typeface="Meiryo UI"/>
                <a:ea typeface="Meiryo UI"/>
              </a:rPr>
              <a:t>:</a:t>
            </a:r>
            <a:r>
              <a:rPr lang="ja-JP" altLang="en-US" dirty="0">
                <a:latin typeface="Meiryo UI"/>
                <a:ea typeface="Meiryo UI"/>
              </a:rPr>
              <a:t>代表者の氏名やメールアドレスが変わったが、どうすればいいですか。</a:t>
            </a:r>
            <a:endParaRPr lang="en-US" altLang="ja-JP" sz="1400" dirty="0">
              <a:latin typeface="Meiryo UI"/>
              <a:ea typeface="Meiryo UI"/>
            </a:endParaRPr>
          </a:p>
        </p:txBody>
      </p:sp>
      <p:sp>
        <p:nvSpPr>
          <p:cNvPr id="12" name="テキスト ボックス 11">
            <a:extLst>
              <a:ext uri="{FF2B5EF4-FFF2-40B4-BE49-F238E27FC236}">
                <a16:creationId xmlns:a16="http://schemas.microsoft.com/office/drawing/2014/main" id="{B0259959-B687-AB58-E4AA-C330A22F4CAB}"/>
              </a:ext>
            </a:extLst>
          </p:cNvPr>
          <p:cNvSpPr txBox="1"/>
          <p:nvPr/>
        </p:nvSpPr>
        <p:spPr>
          <a:xfrm>
            <a:off x="156243" y="4453128"/>
            <a:ext cx="11055274" cy="2167128"/>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a:t>
            </a:r>
            <a:r>
              <a:rPr lang="ja-JP" altLang="en-US" dirty="0">
                <a:latin typeface="Meiryo UI"/>
                <a:ea typeface="Meiryo UI"/>
              </a:rPr>
              <a:t>改姓等で氏名が変更になった場合は、</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に変更申請書を提出してください。メールアドレスの変更の場合は、</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のマイページから変更してください。</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情報の更新について、詳しくは以下の</a:t>
            </a:r>
            <a:r>
              <a:rPr lang="en-US" altLang="ja-JP" dirty="0">
                <a:latin typeface="Meiryo UI"/>
                <a:ea typeface="Meiryo UI"/>
              </a:rPr>
              <a:t>URL</a:t>
            </a:r>
            <a:r>
              <a:rPr lang="ja-JP" altLang="en-US" dirty="0">
                <a:latin typeface="Meiryo UI"/>
                <a:ea typeface="Meiryo UI"/>
              </a:rPr>
              <a:t>から</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の</a:t>
            </a:r>
            <a:r>
              <a:rPr lang="en-US" altLang="ja-JP" dirty="0">
                <a:latin typeface="Meiryo UI"/>
                <a:ea typeface="Meiryo UI"/>
              </a:rPr>
              <a:t>FAQ</a:t>
            </a:r>
            <a:r>
              <a:rPr lang="ja-JP" altLang="en-US" dirty="0">
                <a:latin typeface="Meiryo UI"/>
                <a:ea typeface="Meiryo UI"/>
              </a:rPr>
              <a:t>をご確認ください。</a:t>
            </a:r>
          </a:p>
          <a:p>
            <a:pPr marL="0" indent="0">
              <a:buNone/>
            </a:pPr>
            <a:r>
              <a:rPr lang="en-US" altLang="ja-JP" dirty="0">
                <a:latin typeface="Meiryo UI"/>
                <a:ea typeface="Meiryo UI"/>
              </a:rPr>
              <a:t>URL:https://gbiz-id.go.jp/top/faq/faq.html#conts04</a:t>
            </a:r>
          </a:p>
        </p:txBody>
      </p:sp>
      <p:sp>
        <p:nvSpPr>
          <p:cNvPr id="5" name="テキスト ボックス 4">
            <a:extLst>
              <a:ext uri="{FF2B5EF4-FFF2-40B4-BE49-F238E27FC236}">
                <a16:creationId xmlns:a16="http://schemas.microsoft.com/office/drawing/2014/main" id="{6AF80EF3-5210-FF02-83C2-705905FF1C78}"/>
              </a:ext>
            </a:extLst>
          </p:cNvPr>
          <p:cNvSpPr txBox="1"/>
          <p:nvPr/>
        </p:nvSpPr>
        <p:spPr>
          <a:xfrm>
            <a:off x="156243" y="74980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en-US" altLang="ja-JP" dirty="0">
                <a:latin typeface="Meiryo UI"/>
                <a:ea typeface="Meiryo UI"/>
              </a:rPr>
              <a:t>:</a:t>
            </a:r>
            <a:r>
              <a:rPr lang="ja-JP" altLang="en-US" dirty="0">
                <a:latin typeface="Meiryo UI"/>
                <a:ea typeface="Meiryo UI"/>
              </a:rPr>
              <a:t>法人の名称や所在地が変わったが、どうすればいいですか。</a:t>
            </a:r>
            <a:endParaRPr lang="en-US" altLang="ja-JP" sz="1400" dirty="0">
              <a:latin typeface="Meiryo UI"/>
              <a:ea typeface="Meiryo UI"/>
            </a:endParaRPr>
          </a:p>
        </p:txBody>
      </p:sp>
      <p:sp>
        <p:nvSpPr>
          <p:cNvPr id="6" name="テキスト ボックス 5">
            <a:extLst>
              <a:ext uri="{FF2B5EF4-FFF2-40B4-BE49-F238E27FC236}">
                <a16:creationId xmlns:a16="http://schemas.microsoft.com/office/drawing/2014/main" id="{462C4FC0-5A8B-0FE7-6013-774D0FEFA3C5}"/>
              </a:ext>
            </a:extLst>
          </p:cNvPr>
          <p:cNvSpPr txBox="1"/>
          <p:nvPr/>
        </p:nvSpPr>
        <p:spPr>
          <a:xfrm>
            <a:off x="156243" y="1417320"/>
            <a:ext cx="11055274" cy="2176272"/>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のマイページから変更してください。</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情報の更新について、詳しくは以下の</a:t>
            </a:r>
            <a:r>
              <a:rPr lang="en-US" altLang="ja-JP" dirty="0">
                <a:latin typeface="Meiryo UI"/>
                <a:ea typeface="Meiryo UI"/>
              </a:rPr>
              <a:t>URL</a:t>
            </a:r>
            <a:r>
              <a:rPr lang="ja-JP" altLang="en-US" dirty="0">
                <a:latin typeface="Meiryo UI"/>
                <a:ea typeface="Meiryo UI"/>
              </a:rPr>
              <a:t>から</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の</a:t>
            </a:r>
            <a:r>
              <a:rPr lang="en-US" altLang="ja-JP" dirty="0">
                <a:latin typeface="Meiryo UI"/>
                <a:ea typeface="Meiryo UI"/>
              </a:rPr>
              <a:t>FAQ</a:t>
            </a:r>
            <a:r>
              <a:rPr lang="ja-JP" altLang="en-US" dirty="0">
                <a:latin typeface="Meiryo UI"/>
                <a:ea typeface="Meiryo UI"/>
              </a:rPr>
              <a:t>をご確認ください。</a:t>
            </a:r>
          </a:p>
          <a:p>
            <a:pPr marL="0" indent="0">
              <a:buNone/>
            </a:pPr>
            <a:r>
              <a:rPr lang="en-US" altLang="ja-JP" dirty="0">
                <a:latin typeface="Meiryo UI"/>
                <a:ea typeface="Meiryo UI"/>
              </a:rPr>
              <a:t>URL:https://gbiz-id.go.jp/top/faq/faq.html#conts04</a:t>
            </a:r>
          </a:p>
        </p:txBody>
      </p:sp>
    </p:spTree>
    <p:extLst>
      <p:ext uri="{BB962C8B-B14F-4D97-AF65-F5344CB8AC3E}">
        <p14:creationId xmlns:p14="http://schemas.microsoft.com/office/powerpoint/2010/main" val="3307643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8244B6-2597-A0E2-71FB-839613E4155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9460"/>
          <a:stretch/>
        </p:blipFill>
        <p:spPr>
          <a:xfrm>
            <a:off x="224152" y="1099704"/>
            <a:ext cx="5544081" cy="2889828"/>
          </a:xfrm>
          <a:prstGeom prst="rect">
            <a:avLst/>
          </a:prstGeom>
        </p:spPr>
      </p:pic>
      <p:pic>
        <p:nvPicPr>
          <p:cNvPr id="9" name="図 8">
            <a:extLst>
              <a:ext uri="{FF2B5EF4-FFF2-40B4-BE49-F238E27FC236}">
                <a16:creationId xmlns:a16="http://schemas.microsoft.com/office/drawing/2014/main" id="{79B56444-0957-3462-DF6B-F748AF95A0F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06297" y="4233356"/>
            <a:ext cx="3675987" cy="2524553"/>
          </a:xfrm>
          <a:prstGeom prst="rect">
            <a:avLst/>
          </a:prstGeom>
          <a:ln>
            <a:solidFill>
              <a:schemeClr val="bg1">
                <a:lumMod val="75000"/>
              </a:schemeClr>
            </a:solidFill>
          </a:ln>
        </p:spPr>
      </p:pic>
      <p:sp>
        <p:nvSpPr>
          <p:cNvPr id="48" name="テキスト ボックス 47">
            <a:extLst>
              <a:ext uri="{FF2B5EF4-FFF2-40B4-BE49-F238E27FC236}">
                <a16:creationId xmlns:a16="http://schemas.microsoft.com/office/drawing/2014/main" id="{0101E7D8-C184-400A-B64C-DF6552ABEBAF}"/>
              </a:ext>
            </a:extLst>
          </p:cNvPr>
          <p:cNvSpPr txBox="1"/>
          <p:nvPr/>
        </p:nvSpPr>
        <p:spPr>
          <a:xfrm>
            <a:off x="6308688" y="2138638"/>
            <a:ext cx="5727069" cy="3108543"/>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r>
              <a:rPr lang="en-US" altLang="ja-JP" sz="1400" dirty="0">
                <a:solidFill>
                  <a:schemeClr val="tx1"/>
                </a:solidFill>
              </a:rPr>
              <a:t>【</a:t>
            </a:r>
            <a:r>
              <a:rPr lang="ja-JP" altLang="en-US" sz="1400" dirty="0">
                <a:solidFill>
                  <a:schemeClr val="tx1"/>
                </a:solidFill>
              </a:rPr>
              <a:t>ログイン</a:t>
            </a:r>
            <a:r>
              <a:rPr lang="en-US" altLang="ja-JP" sz="1400" dirty="0">
                <a:solidFill>
                  <a:schemeClr val="tx1"/>
                </a:solidFill>
              </a:rPr>
              <a:t>】</a:t>
            </a:r>
          </a:p>
          <a:p>
            <a:endParaRPr lang="en-US" altLang="ja-JP" sz="1400" dirty="0">
              <a:solidFill>
                <a:schemeClr val="tx1"/>
              </a:solidFill>
            </a:endParaRPr>
          </a:p>
          <a:p>
            <a:pPr marL="270000" indent="-270000"/>
            <a:r>
              <a:rPr lang="ja-JP" altLang="en-US" sz="1400" dirty="0"/>
              <a:t>①</a:t>
            </a:r>
            <a:r>
              <a:rPr lang="ja-JP" altLang="en-US" sz="1400" dirty="0">
                <a:solidFill>
                  <a:schemeClr val="tx1"/>
                </a:solidFill>
              </a:rPr>
              <a:t> 以下</a:t>
            </a:r>
            <a:r>
              <a:rPr lang="en-US" altLang="ja-JP" sz="1400" dirty="0">
                <a:solidFill>
                  <a:schemeClr val="tx1"/>
                </a:solidFill>
              </a:rPr>
              <a:t>URL</a:t>
            </a:r>
            <a:r>
              <a:rPr lang="ja-JP" altLang="en-US" sz="1400" dirty="0">
                <a:solidFill>
                  <a:schemeClr val="tx1"/>
                </a:solidFill>
              </a:rPr>
              <a:t>にアクセスし、「ログインして申請を開始する」をクリックしてください。</a:t>
            </a:r>
            <a:endParaRPr lang="en-US" altLang="ja-JP" sz="1400" dirty="0">
              <a:solidFill>
                <a:schemeClr val="tx1"/>
              </a:solidFill>
            </a:endParaRPr>
          </a:p>
          <a:p>
            <a:pPr marL="727200" lvl="1" indent="-270000"/>
            <a:r>
              <a:rPr lang="en-US" altLang="ja-JP" sz="1400" dirty="0">
                <a:solidFill>
                  <a:schemeClr val="tx1"/>
                </a:solidFill>
                <a:latin typeface="Meiryo UI" panose="020B0604030504040204" pitchFamily="50" charset="-128"/>
                <a:ea typeface="Meiryo UI" panose="020B0604030504040204" pitchFamily="50" charset="-128"/>
                <a:hlinkClick r:id="rId4"/>
              </a:rPr>
              <a:t>https://www.jizokuka-portal.info/</a:t>
            </a:r>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endParaRPr>
          </a:p>
          <a:p>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② </a:t>
            </a:r>
            <a:r>
              <a:rPr kumimoji="1" lang="en-US" altLang="ja-JP" sz="1400" dirty="0">
                <a:solidFill>
                  <a:schemeClr val="tx1"/>
                </a:solidFill>
                <a:latin typeface="Meiryo UI"/>
                <a:ea typeface="Meiryo UI"/>
              </a:rPr>
              <a:t>G</a:t>
            </a:r>
            <a:r>
              <a:rPr kumimoji="1" lang="ja-JP" altLang="en-US" sz="1400" dirty="0">
                <a:solidFill>
                  <a:schemeClr val="tx1"/>
                </a:solidFill>
                <a:latin typeface="Meiryo UI"/>
                <a:ea typeface="Meiryo UI"/>
              </a:rPr>
              <a:t>ビズのアカウント</a:t>
            </a:r>
            <a:r>
              <a:rPr kumimoji="1" lang="en-US" altLang="ja-JP" sz="1400" dirty="0">
                <a:solidFill>
                  <a:schemeClr val="tx1"/>
                </a:solidFill>
                <a:latin typeface="Meiryo UI"/>
                <a:ea typeface="Meiryo UI"/>
              </a:rPr>
              <a:t>ID</a:t>
            </a:r>
            <a:r>
              <a:rPr kumimoji="1" lang="ja-JP" altLang="en-US" sz="1400" dirty="0">
                <a:solidFill>
                  <a:schemeClr val="tx1"/>
                </a:solidFill>
                <a:latin typeface="Meiryo UI"/>
                <a:ea typeface="Meiryo UI"/>
              </a:rPr>
              <a:t>とパスワードを</a:t>
            </a:r>
            <a:r>
              <a:rPr lang="ja-JP" altLang="en-US" sz="1400" dirty="0">
                <a:solidFill>
                  <a:schemeClr val="tx1"/>
                </a:solidFill>
                <a:latin typeface="Meiryo UI"/>
                <a:ea typeface="Meiryo UI"/>
              </a:rPr>
              <a:t>入力し、ログインボタンをクリックしてください。</a:t>
            </a:r>
            <a:endParaRPr lang="en-US" altLang="ja-JP" sz="1400" dirty="0">
              <a:solidFill>
                <a:schemeClr val="tx1"/>
              </a:solidFill>
              <a:latin typeface="Meiryo UI"/>
              <a:ea typeface="Meiryo UI"/>
            </a:endParaRPr>
          </a:p>
          <a:p>
            <a:pPr marL="271463" marR="0" lvl="0" indent="-271463" algn="l" defTabSz="914400" rtl="0" eaLnBrk="1" fontAlgn="auto" latinLnBrk="0" hangingPunct="1">
              <a:lnSpc>
                <a:spcPct val="100000"/>
              </a:lnSpc>
              <a:spcBef>
                <a:spcPts val="0"/>
              </a:spcBef>
              <a:spcAft>
                <a:spcPts val="0"/>
              </a:spcAft>
              <a:buClrTx/>
              <a:buSzTx/>
              <a:buFontTx/>
              <a:buNone/>
              <a:tabLst/>
              <a:defRPr/>
            </a:pPr>
            <a:endParaRPr lang="en-US" altLang="ja-JP" sz="1400" dirty="0">
              <a:solidFill>
                <a:srgbClr val="FF0000"/>
              </a:solidFill>
              <a:latin typeface="Meiryo UI"/>
              <a:ea typeface="Meiryo UI"/>
            </a:endParaRPr>
          </a:p>
          <a:p>
            <a:r>
              <a:rPr lang="en-US" altLang="ja-JP" sz="1400" dirty="0">
                <a:latin typeface="Meiryo UI"/>
                <a:ea typeface="Meiryo UI"/>
              </a:rPr>
              <a:t>※</a:t>
            </a:r>
            <a:r>
              <a:rPr lang="ja-JP" altLang="en-US" sz="1400" dirty="0">
                <a:latin typeface="Meiryo UI"/>
                <a:ea typeface="Meiryo UI"/>
              </a:rPr>
              <a:t>プライム及びメンバーの</a:t>
            </a:r>
            <a:r>
              <a:rPr lang="en-US" altLang="ja-JP" sz="1400" dirty="0">
                <a:latin typeface="Meiryo UI"/>
                <a:ea typeface="Meiryo UI"/>
              </a:rPr>
              <a:t>2</a:t>
            </a:r>
            <a:r>
              <a:rPr lang="ja-JP" altLang="en-US" sz="1400" dirty="0">
                <a:latin typeface="Meiryo UI"/>
                <a:ea typeface="Meiryo UI"/>
              </a:rPr>
              <a:t>つのアカウント種別がご利用いただけます。 </a:t>
            </a:r>
            <a:endParaRPr lang="en-US" altLang="ja-JP" sz="1400" dirty="0">
              <a:latin typeface="Meiryo UI"/>
              <a:ea typeface="Meiryo UI"/>
            </a:endParaRPr>
          </a:p>
          <a:p>
            <a:r>
              <a:rPr lang="ja-JP" altLang="en-US" sz="1400" dirty="0">
                <a:latin typeface="Meiryo UI"/>
                <a:ea typeface="Meiryo UI"/>
              </a:rPr>
              <a:t>  </a:t>
            </a:r>
            <a:r>
              <a:rPr lang="en-US" altLang="ja-JP" sz="1400" dirty="0">
                <a:latin typeface="Meiryo UI"/>
                <a:ea typeface="Meiryo UI"/>
              </a:rPr>
              <a:t>G</a:t>
            </a:r>
            <a:r>
              <a:rPr lang="ja-JP" altLang="en-US" sz="1400" dirty="0">
                <a:latin typeface="Meiryo UI"/>
                <a:ea typeface="Meiryo UI"/>
              </a:rPr>
              <a:t>ビズ</a:t>
            </a:r>
            <a:r>
              <a:rPr lang="en-US" altLang="ja-JP" sz="1400" dirty="0">
                <a:latin typeface="Meiryo UI"/>
                <a:ea typeface="Meiryo UI"/>
              </a:rPr>
              <a:t>ID</a:t>
            </a:r>
            <a:r>
              <a:rPr lang="ja-JP" altLang="en-US" sz="1400" dirty="0">
                <a:latin typeface="Meiryo UI"/>
                <a:ea typeface="Meiryo UI"/>
              </a:rPr>
              <a:t>の詳細に関しては</a:t>
            </a:r>
            <a:r>
              <a:rPr lang="en-US" altLang="ja-JP" sz="1400" dirty="0">
                <a:latin typeface="Meiryo UI"/>
                <a:ea typeface="Meiryo UI"/>
              </a:rPr>
              <a:t>G</a:t>
            </a:r>
            <a:r>
              <a:rPr lang="ja-JP" altLang="en-US" sz="1400" dirty="0">
                <a:latin typeface="Meiryo UI"/>
                <a:ea typeface="Meiryo UI"/>
              </a:rPr>
              <a:t>ビズ</a:t>
            </a:r>
            <a:r>
              <a:rPr lang="en-US" altLang="ja-JP" sz="1400" dirty="0">
                <a:latin typeface="Meiryo UI"/>
                <a:ea typeface="Meiryo UI"/>
              </a:rPr>
              <a:t>ID</a:t>
            </a:r>
            <a:r>
              <a:rPr lang="ja-JP" altLang="en-US" sz="1400" dirty="0">
                <a:latin typeface="Meiryo UI"/>
                <a:ea typeface="Meiryo UI"/>
              </a:rPr>
              <a:t>のウェブサイトをご覧ください。</a:t>
            </a:r>
            <a:endParaRPr lang="en-US" altLang="ja-JP" sz="1400" dirty="0">
              <a:latin typeface="Meiryo UI"/>
              <a:ea typeface="Meiryo UI"/>
            </a:endParaRPr>
          </a:p>
          <a:p>
            <a:r>
              <a:rPr lang="ja-JP" altLang="en-US" sz="1400" dirty="0">
                <a:latin typeface="Meiryo UI"/>
                <a:ea typeface="Meiryo UI"/>
              </a:rPr>
              <a:t>　　　　</a:t>
            </a:r>
            <a:r>
              <a:rPr lang="en-US" altLang="ja-JP" sz="1400" dirty="0">
                <a:solidFill>
                  <a:srgbClr val="0563C1"/>
                </a:solidFill>
                <a:latin typeface="Meiryo UI"/>
                <a:ea typeface="Meiryo UI"/>
                <a:hlinkClick r:id="rId5">
                  <a:extLst>
                    <a:ext uri="{A12FA001-AC4F-418D-AE19-62706E023703}">
                      <ahyp:hlinkClr xmlns:ahyp="http://schemas.microsoft.com/office/drawing/2018/hyperlinkcolor" val="tx"/>
                    </a:ext>
                  </a:extLst>
                </a:hlinkClick>
              </a:rPr>
              <a:t>https://gbiz-id.go.jp/</a:t>
            </a:r>
            <a:endParaRPr lang="en-US" altLang="ja-JP" sz="1400" dirty="0">
              <a:solidFill>
                <a:srgbClr val="0563C1"/>
              </a:solidFill>
              <a:latin typeface="Meiryo UI"/>
              <a:ea typeface="Meiryo UI"/>
            </a:endParaRPr>
          </a:p>
          <a:p>
            <a:endParaRPr lang="en-US" altLang="ja-JP" sz="1400" dirty="0">
              <a:solidFill>
                <a:srgbClr val="0563C1"/>
              </a:solidFill>
              <a:latin typeface="Meiryo UI"/>
              <a:ea typeface="Meiryo UI"/>
            </a:endParaRPr>
          </a:p>
          <a:p>
            <a:r>
              <a:rPr lang="en-US" altLang="ja-JP" sz="1400" dirty="0">
                <a:solidFill>
                  <a:schemeClr val="tx1"/>
                </a:solidFill>
                <a:latin typeface="Meiryo UI"/>
                <a:ea typeface="Meiryo UI"/>
              </a:rPr>
              <a:t>※G</a:t>
            </a:r>
            <a:r>
              <a:rPr lang="ja-JP" altLang="en-US" sz="1400" dirty="0">
                <a:solidFill>
                  <a:schemeClr val="tx1"/>
                </a:solidFill>
                <a:latin typeface="Meiryo UI"/>
                <a:ea typeface="Meiryo UI"/>
              </a:rPr>
              <a:t>ビズ</a:t>
            </a:r>
            <a:r>
              <a:rPr lang="en-US" altLang="ja-JP" sz="1400" dirty="0">
                <a:solidFill>
                  <a:schemeClr val="tx1"/>
                </a:solidFill>
                <a:latin typeface="Meiryo UI"/>
                <a:ea typeface="Meiryo UI"/>
              </a:rPr>
              <a:t>ID</a:t>
            </a:r>
            <a:r>
              <a:rPr lang="ja-JP" altLang="en-US" sz="1400" dirty="0">
                <a:solidFill>
                  <a:schemeClr val="tx1"/>
                </a:solidFill>
                <a:latin typeface="Meiryo UI"/>
                <a:ea typeface="Meiryo UI"/>
              </a:rPr>
              <a:t>のウェブサイトにログインをしていると、電子申請システムへログインできないことがあります。その場合は、</a:t>
            </a:r>
            <a:r>
              <a:rPr lang="en-US" altLang="ja-JP" sz="1400" u="sng" dirty="0">
                <a:solidFill>
                  <a:schemeClr val="tx1"/>
                </a:solidFill>
                <a:latin typeface="Meiryo UI"/>
                <a:ea typeface="Meiryo UI"/>
              </a:rPr>
              <a:t>G</a:t>
            </a:r>
            <a:r>
              <a:rPr lang="ja-JP" altLang="en-US" sz="1400" u="sng" dirty="0">
                <a:solidFill>
                  <a:schemeClr val="tx1"/>
                </a:solidFill>
                <a:latin typeface="Meiryo UI"/>
                <a:ea typeface="Meiryo UI"/>
              </a:rPr>
              <a:t>ビズ</a:t>
            </a:r>
            <a:r>
              <a:rPr lang="en-US" altLang="ja-JP" sz="1400" u="sng" dirty="0">
                <a:solidFill>
                  <a:schemeClr val="tx1"/>
                </a:solidFill>
                <a:latin typeface="Meiryo UI"/>
                <a:ea typeface="Meiryo UI"/>
              </a:rPr>
              <a:t>ID</a:t>
            </a:r>
            <a:r>
              <a:rPr lang="ja-JP" altLang="en-US" sz="1400" u="sng" dirty="0">
                <a:solidFill>
                  <a:schemeClr val="tx1"/>
                </a:solidFill>
                <a:latin typeface="Meiryo UI"/>
                <a:ea typeface="Meiryo UI"/>
              </a:rPr>
              <a:t>ウェブサイトをログアウトしてから、電子申請システムへログイン</a:t>
            </a:r>
            <a:r>
              <a:rPr lang="ja-JP" altLang="en-US" sz="1400" dirty="0">
                <a:solidFill>
                  <a:schemeClr val="tx1"/>
                </a:solidFill>
                <a:latin typeface="Meiryo UI"/>
                <a:ea typeface="Meiryo UI"/>
              </a:rPr>
              <a:t>してください。</a:t>
            </a:r>
            <a:endParaRPr lang="en-US" altLang="ja-JP" sz="1400" dirty="0">
              <a:solidFill>
                <a:schemeClr val="tx1"/>
              </a:solidFill>
              <a:latin typeface="Meiryo UI"/>
              <a:ea typeface="Meiryo UI"/>
            </a:endParaRPr>
          </a:p>
        </p:txBody>
      </p:sp>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ログイン</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27" name="角丸四角形 7">
            <a:extLst>
              <a:ext uri="{FF2B5EF4-FFF2-40B4-BE49-F238E27FC236}">
                <a16:creationId xmlns:a16="http://schemas.microsoft.com/office/drawing/2014/main" id="{E8C246BF-DF3B-4BA6-BFFD-8E6C5D531542}"/>
              </a:ext>
            </a:extLst>
          </p:cNvPr>
          <p:cNvSpPr/>
          <p:nvPr/>
        </p:nvSpPr>
        <p:spPr>
          <a:xfrm>
            <a:off x="2441846" y="4865240"/>
            <a:ext cx="1477484" cy="102232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2" name="角丸四角形 7">
            <a:extLst>
              <a:ext uri="{FF2B5EF4-FFF2-40B4-BE49-F238E27FC236}">
                <a16:creationId xmlns:a16="http://schemas.microsoft.com/office/drawing/2014/main" id="{8C2DAB3A-7E51-4B3F-A441-F0E1CE7A0EE6}"/>
              </a:ext>
            </a:extLst>
          </p:cNvPr>
          <p:cNvSpPr/>
          <p:nvPr/>
        </p:nvSpPr>
        <p:spPr>
          <a:xfrm>
            <a:off x="2457837" y="5927139"/>
            <a:ext cx="1477484" cy="263888"/>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4A67FB6C-BFDA-BECB-C808-09FB15B69B7A}"/>
              </a:ext>
            </a:extLst>
          </p:cNvPr>
          <p:cNvSpPr txBox="1"/>
          <p:nvPr/>
        </p:nvSpPr>
        <p:spPr>
          <a:xfrm>
            <a:off x="1626841" y="2238836"/>
            <a:ext cx="415498" cy="369332"/>
          </a:xfrm>
          <a:prstGeom prst="rect">
            <a:avLst/>
          </a:prstGeom>
          <a:noFill/>
        </p:spPr>
        <p:txBody>
          <a:bodyPr wrap="none" rtlCol="0">
            <a:spAutoFit/>
          </a:bodyPr>
          <a:lstStyle/>
          <a:p>
            <a:r>
              <a:rPr lang="ja-JP" altLang="en-US" dirty="0">
                <a:solidFill>
                  <a:srgbClr val="FF0000"/>
                </a:solidFill>
                <a:latin typeface="Meiryo UI" panose="020B0604030504040204" pitchFamily="50" charset="-128"/>
                <a:ea typeface="Meiryo UI" panose="020B0604030504040204" pitchFamily="50" charset="-128"/>
              </a:rPr>
              <a:t>①</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CF6AEE82-3571-470B-A775-7E538B9BD2F2}"/>
              </a:ext>
            </a:extLst>
          </p:cNvPr>
          <p:cNvSpPr txBox="1"/>
          <p:nvPr/>
        </p:nvSpPr>
        <p:spPr>
          <a:xfrm>
            <a:off x="2042339" y="4763389"/>
            <a:ext cx="415498"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②</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ECF285C8-80AD-BD04-05F2-0B4C1B8C2716}"/>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ログイン画面です。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kumimoji="1" lang="ja-JP" altLang="en-US" sz="1400" dirty="0">
                <a:solidFill>
                  <a:schemeClr val="tx1"/>
                </a:solidFill>
                <a:latin typeface="Meiryo UI" panose="020B0604030504040204" pitchFamily="50" charset="-128"/>
                <a:ea typeface="Meiryo UI" panose="020B0604030504040204" pitchFamily="50" charset="-128"/>
              </a:rPr>
              <a:t>申請を開始する前に、必ず</a:t>
            </a:r>
            <a:r>
              <a:rPr kumimoji="1" lang="en-US" altLang="ja-JP" sz="1400" dirty="0">
                <a:solidFill>
                  <a:schemeClr val="tx1"/>
                </a:solidFill>
                <a:latin typeface="Meiryo UI" panose="020B0604030504040204" pitchFamily="50" charset="-128"/>
                <a:ea typeface="Meiryo UI" panose="020B0604030504040204" pitchFamily="50" charset="-128"/>
              </a:rPr>
              <a:t>G</a:t>
            </a:r>
            <a:r>
              <a:rPr kumimoji="1" lang="ja-JP" altLang="en-US" sz="1400" dirty="0">
                <a:solidFill>
                  <a:schemeClr val="tx1"/>
                </a:solidFill>
                <a:latin typeface="Meiryo UI" panose="020B0604030504040204" pitchFamily="50" charset="-128"/>
                <a:ea typeface="Meiryo UI" panose="020B0604030504040204" pitchFamily="50" charset="-128"/>
              </a:rPr>
              <a:t>ビズ</a:t>
            </a:r>
            <a:r>
              <a:rPr kumimoji="1" lang="en-US" altLang="ja-JP" sz="1400">
                <a:solidFill>
                  <a:schemeClr val="tx1"/>
                </a:solidFill>
                <a:latin typeface="Meiryo UI" panose="020B0604030504040204" pitchFamily="50" charset="-128"/>
                <a:ea typeface="Meiryo UI" panose="020B0604030504040204" pitchFamily="50" charset="-128"/>
              </a:rPr>
              <a:t>ID</a:t>
            </a:r>
            <a:r>
              <a:rPr kumimoji="1" lang="ja-JP" altLang="en-US" sz="1400" dirty="0">
                <a:solidFill>
                  <a:schemeClr val="tx1"/>
                </a:solidFill>
                <a:latin typeface="Meiryo UI" panose="020B0604030504040204" pitchFamily="50" charset="-128"/>
                <a:ea typeface="Meiryo UI" panose="020B0604030504040204" pitchFamily="50" charset="-128"/>
              </a:rPr>
              <a:t>を取得してください。</a:t>
            </a:r>
          </a:p>
        </p:txBody>
      </p:sp>
      <p:sp>
        <p:nvSpPr>
          <p:cNvPr id="7" name="正方形/長方形 6">
            <a:extLst>
              <a:ext uri="{FF2B5EF4-FFF2-40B4-BE49-F238E27FC236}">
                <a16:creationId xmlns:a16="http://schemas.microsoft.com/office/drawing/2014/main" id="{CB8FBF0B-B995-F123-CC95-EA4D1B82D092}"/>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3" name="図 12" descr="図形&#10;&#10;低い精度で自動的に生成された説明">
            <a:extLst>
              <a:ext uri="{FF2B5EF4-FFF2-40B4-BE49-F238E27FC236}">
                <a16:creationId xmlns:a16="http://schemas.microsoft.com/office/drawing/2014/main" id="{B99AB784-979A-41BD-E75E-9C8684CEB7B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5" name="テキスト ボックス 4">
            <a:extLst>
              <a:ext uri="{FF2B5EF4-FFF2-40B4-BE49-F238E27FC236}">
                <a16:creationId xmlns:a16="http://schemas.microsoft.com/office/drawing/2014/main" id="{83FC1B7C-EC23-DBEB-49C3-0BBA805336B3}"/>
              </a:ext>
            </a:extLst>
          </p:cNvPr>
          <p:cNvSpPr txBox="1"/>
          <p:nvPr/>
        </p:nvSpPr>
        <p:spPr>
          <a:xfrm>
            <a:off x="6584672" y="5480051"/>
            <a:ext cx="5175100" cy="954107"/>
          </a:xfrm>
          <a:prstGeom prst="rect">
            <a:avLst/>
          </a:prstGeom>
          <a:solidFill>
            <a:schemeClr val="accent4">
              <a:lumMod val="20000"/>
              <a:lumOff val="80000"/>
            </a:schemeClr>
          </a:solidFill>
          <a:ln w="28575">
            <a:solidFill>
              <a:srgbClr val="FF0000"/>
            </a:solidFill>
          </a:ln>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pPr rtl="0">
              <a:spcBef>
                <a:spcPts val="600"/>
              </a:spcBef>
              <a:spcAft>
                <a:spcPts val="600"/>
              </a:spcAft>
            </a:pPr>
            <a:r>
              <a:rPr lang="en-US" altLang="ja-JP" b="1" dirty="0">
                <a:effectLst/>
                <a:latin typeface="-apple-system"/>
              </a:rPr>
              <a:t>※</a:t>
            </a:r>
            <a:r>
              <a:rPr lang="ja-JP" altLang="en-US" b="1" dirty="0">
                <a:effectLst/>
                <a:latin typeface="-apple-system"/>
              </a:rPr>
              <a:t>申請フォームは</a:t>
            </a:r>
            <a:r>
              <a:rPr lang="en-US" altLang="ja-JP" b="1" dirty="0">
                <a:solidFill>
                  <a:srgbClr val="FF0000"/>
                </a:solidFill>
                <a:latin typeface="Meiryo UI" panose="020B0604030504040204" pitchFamily="50" charset="-128"/>
                <a:ea typeface="Meiryo UI" panose="020B0604030504040204" pitchFamily="50" charset="-128"/>
              </a:rPr>
              <a:t>G</a:t>
            </a:r>
            <a:r>
              <a:rPr lang="ja-JP" altLang="en-US" b="1" dirty="0">
                <a:solidFill>
                  <a:srgbClr val="FF0000"/>
                </a:solidFill>
                <a:latin typeface="Meiryo UI" panose="020B0604030504040204" pitchFamily="50" charset="-128"/>
                <a:ea typeface="Meiryo UI" panose="020B0604030504040204" pitchFamily="50" charset="-128"/>
              </a:rPr>
              <a:t>ビズ</a:t>
            </a:r>
            <a:r>
              <a:rPr lang="en-US" altLang="ja-JP" b="1" dirty="0">
                <a:solidFill>
                  <a:srgbClr val="FF0000"/>
                </a:solidFill>
                <a:latin typeface="Meiryo UI" panose="020B0604030504040204" pitchFamily="50" charset="-128"/>
                <a:ea typeface="Meiryo UI" panose="020B0604030504040204" pitchFamily="50" charset="-128"/>
              </a:rPr>
              <a:t>ID</a:t>
            </a:r>
            <a:r>
              <a:rPr lang="ja-JP" altLang="en-US" b="1" dirty="0">
                <a:effectLst/>
                <a:latin typeface="-apple-system"/>
              </a:rPr>
              <a:t>の登録情報（個人事業主または法人・</a:t>
            </a:r>
            <a:r>
              <a:rPr lang="en-US" altLang="ja-JP" dirty="0">
                <a:solidFill>
                  <a:srgbClr val="FF0000"/>
                </a:solidFill>
                <a:latin typeface="Meiryo UI" panose="020B0604030504040204" pitchFamily="50" charset="-128"/>
                <a:ea typeface="Meiryo UI" panose="020B0604030504040204" pitchFamily="50" charset="-128"/>
              </a:rPr>
              <a:t> </a:t>
            </a:r>
            <a:r>
              <a:rPr lang="en-US" altLang="ja-JP" b="1" dirty="0">
                <a:solidFill>
                  <a:srgbClr val="FF0000"/>
                </a:solidFill>
                <a:latin typeface="Meiryo UI" panose="020B0604030504040204" pitchFamily="50" charset="-128"/>
                <a:ea typeface="Meiryo UI" panose="020B0604030504040204" pitchFamily="50" charset="-128"/>
              </a:rPr>
              <a:t>NPO</a:t>
            </a:r>
            <a:r>
              <a:rPr lang="ja-JP" altLang="en-US" b="1" dirty="0">
                <a:solidFill>
                  <a:srgbClr val="FF0000"/>
                </a:solidFill>
                <a:latin typeface="Meiryo UI" panose="020B0604030504040204" pitchFamily="50" charset="-128"/>
                <a:ea typeface="Meiryo UI" panose="020B0604030504040204" pitchFamily="50" charset="-128"/>
              </a:rPr>
              <a:t>法人</a:t>
            </a:r>
            <a:r>
              <a:rPr lang="ja-JP" altLang="en-US" b="1" dirty="0">
                <a:effectLst/>
                <a:latin typeface="-apple-system"/>
              </a:rPr>
              <a:t>）</a:t>
            </a:r>
            <a:endParaRPr lang="en-US" altLang="ja-JP" b="1" dirty="0">
              <a:effectLst/>
              <a:latin typeface="-apple-system"/>
            </a:endParaRPr>
          </a:p>
          <a:p>
            <a:pPr rtl="0">
              <a:spcBef>
                <a:spcPts val="600"/>
              </a:spcBef>
              <a:spcAft>
                <a:spcPts val="600"/>
              </a:spcAft>
            </a:pPr>
            <a:r>
              <a:rPr lang="ja-JP" altLang="en-US" b="1" dirty="0">
                <a:latin typeface="-apple-system"/>
              </a:rPr>
              <a:t>　</a:t>
            </a:r>
            <a:r>
              <a:rPr lang="ja-JP" altLang="en-US" b="1" dirty="0">
                <a:effectLst/>
                <a:latin typeface="-apple-system"/>
              </a:rPr>
              <a:t>に紐づいて</a:t>
            </a:r>
            <a:r>
              <a:rPr lang="ja-JP" altLang="en-US" b="1" dirty="0">
                <a:latin typeface="-apple-system"/>
              </a:rPr>
              <a:t>おり</a:t>
            </a:r>
            <a:r>
              <a:rPr lang="ja-JP" altLang="en-US" b="1" dirty="0">
                <a:effectLst/>
                <a:latin typeface="-apple-system"/>
              </a:rPr>
              <a:t>ますので、事業形態が変わった場合（法人成り等）は必ず</a:t>
            </a:r>
            <a:endParaRPr lang="en-US" altLang="ja-JP" b="1" dirty="0">
              <a:effectLst/>
              <a:latin typeface="-apple-system"/>
            </a:endParaRPr>
          </a:p>
          <a:p>
            <a:pPr rtl="0">
              <a:spcBef>
                <a:spcPts val="600"/>
              </a:spcBef>
              <a:spcAft>
                <a:spcPts val="600"/>
              </a:spcAft>
            </a:pPr>
            <a:r>
              <a:rPr lang="ja-JP" altLang="en-US" b="1" dirty="0">
                <a:latin typeface="-apple-system"/>
              </a:rPr>
              <a:t>　</a:t>
            </a:r>
            <a:r>
              <a:rPr lang="en-US" altLang="ja-JP" b="1" dirty="0">
                <a:solidFill>
                  <a:srgbClr val="FF0000"/>
                </a:solidFill>
                <a:latin typeface="Meiryo UI" panose="020B0604030504040204" pitchFamily="50" charset="-128"/>
                <a:ea typeface="Meiryo UI" panose="020B0604030504040204" pitchFamily="50" charset="-128"/>
              </a:rPr>
              <a:t> G</a:t>
            </a:r>
            <a:r>
              <a:rPr lang="ja-JP" altLang="en-US" b="1" dirty="0">
                <a:solidFill>
                  <a:srgbClr val="FF0000"/>
                </a:solidFill>
                <a:latin typeface="Meiryo UI" panose="020B0604030504040204" pitchFamily="50" charset="-128"/>
                <a:ea typeface="Meiryo UI" panose="020B0604030504040204" pitchFamily="50" charset="-128"/>
              </a:rPr>
              <a:t>ビズ</a:t>
            </a:r>
            <a:r>
              <a:rPr lang="en-US" altLang="ja-JP" b="1" dirty="0">
                <a:solidFill>
                  <a:srgbClr val="FF0000"/>
                </a:solidFill>
                <a:latin typeface="Meiryo UI" panose="020B0604030504040204" pitchFamily="50" charset="-128"/>
                <a:ea typeface="Meiryo UI" panose="020B0604030504040204" pitchFamily="50" charset="-128"/>
              </a:rPr>
              <a:t>ID</a:t>
            </a:r>
            <a:r>
              <a:rPr lang="ja-JP" altLang="en-US" b="1" dirty="0">
                <a:effectLst/>
                <a:latin typeface="-apple-system"/>
              </a:rPr>
              <a:t>の登録情報を更新のうえ、申請を行ってください。</a:t>
            </a:r>
          </a:p>
        </p:txBody>
      </p:sp>
    </p:spTree>
    <p:extLst>
      <p:ext uri="{BB962C8B-B14F-4D97-AF65-F5344CB8AC3E}">
        <p14:creationId xmlns:p14="http://schemas.microsoft.com/office/powerpoint/2010/main" val="25555903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よくあるご質問</a:t>
            </a:r>
            <a:r>
              <a:rPr lang="en-US" altLang="ja-JP" sz="2200" b="1" dirty="0">
                <a:solidFill>
                  <a:srgbClr val="0070C0"/>
                </a:solidFill>
                <a:latin typeface="Meiryo UI" panose="020B0604030504040204" pitchFamily="50" charset="-128"/>
                <a:ea typeface="Meiryo UI" panose="020B0604030504040204" pitchFamily="50" charset="-128"/>
              </a:rPr>
              <a:t>【G</a:t>
            </a:r>
            <a:r>
              <a:rPr lang="ja-JP" altLang="en-US" sz="2200" b="1" dirty="0">
                <a:solidFill>
                  <a:srgbClr val="0070C0"/>
                </a:solidFill>
                <a:latin typeface="Meiryo UI" panose="020B0604030504040204" pitchFamily="50" charset="-128"/>
                <a:ea typeface="Meiryo UI" panose="020B0604030504040204" pitchFamily="50" charset="-128"/>
              </a:rPr>
              <a:t>ビズ関係</a:t>
            </a:r>
            <a:r>
              <a:rPr lang="en-US" altLang="ja-JP" sz="2200" b="1" dirty="0">
                <a:solidFill>
                  <a:srgbClr val="0070C0"/>
                </a:solidFill>
                <a:latin typeface="Meiryo UI" panose="020B0604030504040204" pitchFamily="50" charset="-128"/>
                <a:ea typeface="Meiryo UI" panose="020B0604030504040204" pitchFamily="50" charset="-128"/>
              </a:rPr>
              <a:t>】</a:t>
            </a:r>
            <a:endParaRPr kumimoji="1" lang="ja-JP" altLang="en-US" sz="2200" b="1" dirty="0">
              <a:solidFill>
                <a:srgbClr val="0070C0"/>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D11C1C85-B7A8-C24A-B8B9-C71098BF6FE0}"/>
              </a:ext>
            </a:extLst>
          </p:cNvPr>
          <p:cNvSpPr txBox="1"/>
          <p:nvPr/>
        </p:nvSpPr>
        <p:spPr>
          <a:xfrm>
            <a:off x="156243" y="74980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en-US" altLang="ja-JP" dirty="0">
                <a:latin typeface="Meiryo UI"/>
                <a:ea typeface="Meiryo UI"/>
              </a:rPr>
              <a:t>:</a:t>
            </a:r>
            <a:r>
              <a:rPr lang="ja-JP" altLang="en-US" dirty="0">
                <a:latin typeface="Meiryo UI"/>
                <a:ea typeface="Meiryo UI"/>
              </a:rPr>
              <a:t>ログインパスワードを忘れた、もしくは確認したいです。</a:t>
            </a:r>
            <a:endParaRPr lang="en-US" altLang="ja-JP" sz="1400" dirty="0">
              <a:latin typeface="Meiryo UI"/>
              <a:ea typeface="Meiryo UI"/>
            </a:endParaRPr>
          </a:p>
        </p:txBody>
      </p:sp>
      <p:sp>
        <p:nvSpPr>
          <p:cNvPr id="2" name="テキスト ボックス 1">
            <a:extLst>
              <a:ext uri="{FF2B5EF4-FFF2-40B4-BE49-F238E27FC236}">
                <a16:creationId xmlns:a16="http://schemas.microsoft.com/office/drawing/2014/main" id="{C9F395D7-FB57-A737-DACB-F1EF166C023A}"/>
              </a:ext>
            </a:extLst>
          </p:cNvPr>
          <p:cNvSpPr txBox="1"/>
          <p:nvPr/>
        </p:nvSpPr>
        <p:spPr>
          <a:xfrm>
            <a:off x="156243" y="1417320"/>
            <a:ext cx="11055274" cy="1472184"/>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の「ログイン」画面（</a:t>
            </a:r>
            <a:r>
              <a:rPr lang="en-US" altLang="ja-JP" dirty="0">
                <a:latin typeface="Meiryo UI"/>
                <a:ea typeface="Meiryo UI"/>
              </a:rPr>
              <a:t>https://gbiz-id.go.jp/oauth/login</a:t>
            </a:r>
            <a:r>
              <a:rPr lang="ja-JP" altLang="en-US" dirty="0">
                <a:latin typeface="Meiryo UI"/>
                <a:ea typeface="Meiryo UI"/>
              </a:rPr>
              <a:t>）から、「ログイン」ボタン下の「パスワードを忘れた場合」をクリックし、メッセージに従って操作を行ってください。</a:t>
            </a:r>
          </a:p>
        </p:txBody>
      </p:sp>
      <p:sp>
        <p:nvSpPr>
          <p:cNvPr id="11" name="テキスト ボックス 10">
            <a:extLst>
              <a:ext uri="{FF2B5EF4-FFF2-40B4-BE49-F238E27FC236}">
                <a16:creationId xmlns:a16="http://schemas.microsoft.com/office/drawing/2014/main" id="{D6B79000-C0FF-C5DE-08F9-84B4DE7A34F4}"/>
              </a:ext>
            </a:extLst>
          </p:cNvPr>
          <p:cNvSpPr txBox="1"/>
          <p:nvPr/>
        </p:nvSpPr>
        <p:spPr>
          <a:xfrm>
            <a:off x="156243" y="299008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en-US" altLang="ja-JP" dirty="0">
                <a:latin typeface="Meiryo UI"/>
                <a:ea typeface="Meiryo UI"/>
              </a:rPr>
              <a:t>:</a:t>
            </a:r>
            <a:r>
              <a:rPr lang="ja-JP" altLang="en-US" dirty="0">
                <a:latin typeface="Meiryo UI"/>
                <a:ea typeface="Meiryo UI"/>
              </a:rPr>
              <a:t>ログインパスワード再発行のためのメールが届きません。どうすればよいですか。</a:t>
            </a:r>
            <a:endParaRPr lang="en-US" altLang="ja-JP" sz="1400" dirty="0">
              <a:latin typeface="Meiryo UI"/>
              <a:ea typeface="Meiryo UI"/>
            </a:endParaRPr>
          </a:p>
        </p:txBody>
      </p:sp>
      <p:sp>
        <p:nvSpPr>
          <p:cNvPr id="12" name="テキスト ボックス 11">
            <a:extLst>
              <a:ext uri="{FF2B5EF4-FFF2-40B4-BE49-F238E27FC236}">
                <a16:creationId xmlns:a16="http://schemas.microsoft.com/office/drawing/2014/main" id="{B0259959-B687-AB58-E4AA-C330A22F4CAB}"/>
              </a:ext>
            </a:extLst>
          </p:cNvPr>
          <p:cNvSpPr txBox="1"/>
          <p:nvPr/>
        </p:nvSpPr>
        <p:spPr>
          <a:xfrm>
            <a:off x="156243" y="3657600"/>
            <a:ext cx="11055274" cy="2962656"/>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a:t>
            </a:r>
            <a:r>
              <a:rPr lang="ja-JP" altLang="en-US" dirty="0">
                <a:latin typeface="Meiryo UI"/>
                <a:ea typeface="Meiryo UI"/>
              </a:rPr>
              <a:t>メールが届かない場合、まずは以下をご確認ください。</a:t>
            </a:r>
          </a:p>
          <a:p>
            <a:pPr marL="0" indent="0">
              <a:buNone/>
            </a:pPr>
            <a:r>
              <a:rPr lang="ja-JP" altLang="en-US" dirty="0">
                <a:latin typeface="Meiryo UI"/>
                <a:ea typeface="Meiryo UI"/>
              </a:rPr>
              <a:t>＜ケース</a:t>
            </a:r>
            <a:r>
              <a:rPr lang="en-US" altLang="ja-JP" dirty="0">
                <a:latin typeface="Meiryo UI"/>
                <a:ea typeface="Meiryo UI"/>
              </a:rPr>
              <a:t>1</a:t>
            </a:r>
            <a:r>
              <a:rPr lang="ja-JP" altLang="en-US" dirty="0">
                <a:latin typeface="Meiryo UI"/>
                <a:ea typeface="Meiryo UI"/>
              </a:rPr>
              <a:t>＞</a:t>
            </a:r>
          </a:p>
          <a:p>
            <a:pPr marL="0" indent="0">
              <a:buNone/>
            </a:pPr>
            <a:r>
              <a:rPr lang="ja-JP" altLang="en-US" dirty="0">
                <a:latin typeface="Meiryo UI"/>
                <a:ea typeface="Meiryo UI"/>
              </a:rPr>
              <a:t>登録メールアドレスの確認</a:t>
            </a:r>
            <a:r>
              <a:rPr lang="en-US" altLang="ja-JP" dirty="0">
                <a:latin typeface="Meiryo UI"/>
                <a:ea typeface="Meiryo UI"/>
              </a:rPr>
              <a:t>:</a:t>
            </a:r>
            <a:r>
              <a:rPr lang="ja-JP" altLang="en-US" dirty="0">
                <a:latin typeface="Meiryo UI"/>
                <a:ea typeface="Meiryo UI"/>
              </a:rPr>
              <a:t>登録メールアドレスが誤っていないか、ご確認をお願いいたします。</a:t>
            </a:r>
          </a:p>
          <a:p>
            <a:pPr marL="0" indent="0">
              <a:buNone/>
            </a:pPr>
            <a:r>
              <a:rPr lang="ja-JP" altLang="en-US" dirty="0">
                <a:latin typeface="Meiryo UI"/>
                <a:ea typeface="Meiryo UI"/>
              </a:rPr>
              <a:t>＜ケース</a:t>
            </a:r>
            <a:r>
              <a:rPr lang="en-US" altLang="ja-JP" dirty="0">
                <a:latin typeface="Meiryo UI"/>
                <a:ea typeface="Meiryo UI"/>
              </a:rPr>
              <a:t>2</a:t>
            </a:r>
            <a:r>
              <a:rPr lang="ja-JP" altLang="en-US" dirty="0">
                <a:latin typeface="Meiryo UI"/>
                <a:ea typeface="Meiryo UI"/>
              </a:rPr>
              <a:t>＞</a:t>
            </a:r>
          </a:p>
          <a:p>
            <a:pPr marL="0" indent="0">
              <a:buNone/>
            </a:pPr>
            <a:r>
              <a:rPr lang="ja-JP" altLang="en-US" dirty="0">
                <a:latin typeface="Meiryo UI"/>
                <a:ea typeface="Meiryo UI"/>
              </a:rPr>
              <a:t>迷惑メール設定、迷惑メールフォルダーの確認</a:t>
            </a:r>
            <a:r>
              <a:rPr lang="en-US" altLang="ja-JP" dirty="0">
                <a:latin typeface="Meiryo UI"/>
                <a:ea typeface="Meiryo UI"/>
              </a:rPr>
              <a:t>:</a:t>
            </a:r>
            <a:r>
              <a:rPr lang="ja-JP" altLang="en-US" dirty="0">
                <a:latin typeface="Meiryo UI"/>
                <a:ea typeface="Meiryo UI"/>
              </a:rPr>
              <a:t>受信側の迷惑メール設定や受信拒否設定、なりすまし規制等により、迷惑フォルダや削除フォルダ等にメールが自動で振り分けられている可能性が考えられます。 振り分け設定や、迷惑フォルダ等のご確認をお願いいたします。</a:t>
            </a:r>
          </a:p>
          <a:p>
            <a:pPr marL="0" indent="0">
              <a:buNone/>
            </a:pPr>
            <a:endParaRPr lang="ja-JP" altLang="en-US" dirty="0">
              <a:latin typeface="Meiryo UI"/>
              <a:ea typeface="Meiryo UI"/>
            </a:endParaRPr>
          </a:p>
          <a:p>
            <a:pPr marL="0" indent="0">
              <a:buNone/>
            </a:pPr>
            <a:r>
              <a:rPr lang="ja-JP" altLang="en-US" dirty="0">
                <a:latin typeface="Meiryo UI"/>
                <a:ea typeface="Meiryo UI"/>
              </a:rPr>
              <a:t>上記で解決しない場合は、</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ヘルプデスクにお問合せください。</a:t>
            </a:r>
          </a:p>
          <a:p>
            <a:pPr marL="0" indent="0">
              <a:buNone/>
            </a:pP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ヘルプデスクはこちらをご参照ください。</a:t>
            </a:r>
          </a:p>
          <a:p>
            <a:pPr marL="0" indent="0">
              <a:buNone/>
            </a:pPr>
            <a:r>
              <a:rPr lang="en-US" altLang="ja-JP" dirty="0">
                <a:latin typeface="Meiryo UI"/>
                <a:ea typeface="Meiryo UI"/>
              </a:rPr>
              <a:t>https://gbiz-id.go.jp/top/contact/contact.html</a:t>
            </a:r>
          </a:p>
        </p:txBody>
      </p:sp>
    </p:spTree>
    <p:extLst>
      <p:ext uri="{BB962C8B-B14F-4D97-AF65-F5344CB8AC3E}">
        <p14:creationId xmlns:p14="http://schemas.microsoft.com/office/powerpoint/2010/main" val="15247330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よくあるご質問</a:t>
            </a:r>
            <a:r>
              <a:rPr lang="en-US" altLang="ja-JP" sz="2200" b="1" dirty="0">
                <a:solidFill>
                  <a:srgbClr val="0070C0"/>
                </a:solidFill>
                <a:latin typeface="Meiryo UI" panose="020B0604030504040204" pitchFamily="50" charset="-128"/>
                <a:ea typeface="Meiryo UI" panose="020B0604030504040204" pitchFamily="50" charset="-128"/>
              </a:rPr>
              <a:t>【G</a:t>
            </a:r>
            <a:r>
              <a:rPr lang="ja-JP" altLang="en-US" sz="2200" b="1" dirty="0">
                <a:solidFill>
                  <a:srgbClr val="0070C0"/>
                </a:solidFill>
                <a:latin typeface="Meiryo UI" panose="020B0604030504040204" pitchFamily="50" charset="-128"/>
                <a:ea typeface="Meiryo UI" panose="020B0604030504040204" pitchFamily="50" charset="-128"/>
              </a:rPr>
              <a:t>ビズ関係</a:t>
            </a:r>
            <a:r>
              <a:rPr lang="en-US" altLang="ja-JP" sz="2200" b="1" dirty="0">
                <a:solidFill>
                  <a:srgbClr val="0070C0"/>
                </a:solidFill>
                <a:latin typeface="Meiryo UI" panose="020B0604030504040204" pitchFamily="50" charset="-128"/>
                <a:ea typeface="Meiryo UI" panose="020B0604030504040204" pitchFamily="50" charset="-128"/>
              </a:rPr>
              <a:t>】</a:t>
            </a:r>
            <a:endParaRPr kumimoji="1" lang="ja-JP" altLang="en-US" sz="2200" b="1" dirty="0">
              <a:solidFill>
                <a:srgbClr val="0070C0"/>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D11C1C85-B7A8-C24A-B8B9-C71098BF6FE0}"/>
              </a:ext>
            </a:extLst>
          </p:cNvPr>
          <p:cNvSpPr txBox="1"/>
          <p:nvPr/>
        </p:nvSpPr>
        <p:spPr>
          <a:xfrm>
            <a:off x="156243" y="74980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en-US" altLang="ja-JP" dirty="0">
                <a:latin typeface="Meiryo UI"/>
                <a:ea typeface="Meiryo UI"/>
              </a:rPr>
              <a:t>:</a:t>
            </a:r>
            <a:r>
              <a:rPr lang="ja-JP" altLang="en-US" dirty="0">
                <a:latin typeface="Meiryo UI"/>
                <a:ea typeface="Meiryo UI"/>
              </a:rPr>
              <a:t>ワンタイムパスワードの送信先を変更したいです。</a:t>
            </a:r>
            <a:endParaRPr lang="en-US" altLang="ja-JP" sz="1400" dirty="0">
              <a:latin typeface="Meiryo UI"/>
              <a:ea typeface="Meiryo UI"/>
            </a:endParaRPr>
          </a:p>
        </p:txBody>
      </p:sp>
      <p:sp>
        <p:nvSpPr>
          <p:cNvPr id="2" name="テキスト ボックス 1">
            <a:extLst>
              <a:ext uri="{FF2B5EF4-FFF2-40B4-BE49-F238E27FC236}">
                <a16:creationId xmlns:a16="http://schemas.microsoft.com/office/drawing/2014/main" id="{C9F395D7-FB57-A737-DACB-F1EF166C023A}"/>
              </a:ext>
            </a:extLst>
          </p:cNvPr>
          <p:cNvSpPr txBox="1"/>
          <p:nvPr/>
        </p:nvSpPr>
        <p:spPr>
          <a:xfrm>
            <a:off x="156243" y="1417320"/>
            <a:ext cx="11055274" cy="2176272"/>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a:t>
            </a:r>
            <a:r>
              <a:rPr lang="ja-JP" altLang="en-US" dirty="0">
                <a:latin typeface="Meiryo UI"/>
                <a:ea typeface="Meiryo UI"/>
              </a:rPr>
              <a:t>ＧビズＩＤにログインし、マイページから「</a:t>
            </a:r>
            <a:r>
              <a:rPr lang="en-US" altLang="ja-JP" dirty="0">
                <a:latin typeface="Meiryo UI"/>
                <a:ea typeface="Meiryo UI"/>
              </a:rPr>
              <a:t>SMS</a:t>
            </a:r>
            <a:r>
              <a:rPr lang="ja-JP" altLang="en-US" dirty="0">
                <a:latin typeface="Meiryo UI"/>
                <a:ea typeface="Meiryo UI"/>
              </a:rPr>
              <a:t>受信用電話番号」を変更してください。</a:t>
            </a:r>
          </a:p>
          <a:p>
            <a:pPr marL="0" indent="0">
              <a:buNone/>
            </a:pPr>
            <a:r>
              <a:rPr lang="ja-JP" altLang="en-US" dirty="0">
                <a:latin typeface="Meiryo UI"/>
                <a:ea typeface="Meiryo UI"/>
              </a:rPr>
              <a:t>電話番号変更後に、セキュリティコード（ワンタイムパスワード）が受信できない場合や、ＧビズＩＤにログインができない場合は、</a:t>
            </a:r>
            <a:r>
              <a:rPr lang="en-US" altLang="ja-JP" dirty="0">
                <a:latin typeface="Meiryo UI"/>
                <a:ea typeface="Meiryo UI"/>
              </a:rPr>
              <a:t> 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ヘルプデスクまでお問合せください。</a:t>
            </a:r>
          </a:p>
          <a:p>
            <a:pPr marL="0" indent="0">
              <a:buNone/>
            </a:pP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ヘルプデスクはこちらをご参照ください。</a:t>
            </a:r>
          </a:p>
          <a:p>
            <a:pPr marL="0" indent="0">
              <a:buNone/>
            </a:pPr>
            <a:r>
              <a:rPr lang="en-US" altLang="ja-JP" dirty="0">
                <a:latin typeface="Meiryo UI"/>
                <a:ea typeface="Meiryo UI"/>
              </a:rPr>
              <a:t>https://gbiz-id.go.jp/top/contact/contact.html</a:t>
            </a:r>
          </a:p>
        </p:txBody>
      </p:sp>
    </p:spTree>
    <p:extLst>
      <p:ext uri="{BB962C8B-B14F-4D97-AF65-F5344CB8AC3E}">
        <p14:creationId xmlns:p14="http://schemas.microsoft.com/office/powerpoint/2010/main" val="6115499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よくあるご質問</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公募申請</a:t>
            </a:r>
            <a:r>
              <a:rPr lang="en-US" altLang="ja-JP" sz="2200" b="1" dirty="0">
                <a:solidFill>
                  <a:srgbClr val="0070C0"/>
                </a:solidFill>
                <a:latin typeface="Meiryo UI" panose="020B0604030504040204" pitchFamily="50" charset="-128"/>
                <a:ea typeface="Meiryo UI" panose="020B0604030504040204" pitchFamily="50" charset="-128"/>
              </a:rPr>
              <a:t>】</a:t>
            </a:r>
            <a:endParaRPr kumimoji="1" lang="ja-JP" altLang="en-US" sz="2200" b="1" dirty="0">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D6B79000-C0FF-C5DE-08F9-84B4DE7A34F4}"/>
              </a:ext>
            </a:extLst>
          </p:cNvPr>
          <p:cNvSpPr txBox="1"/>
          <p:nvPr/>
        </p:nvSpPr>
        <p:spPr>
          <a:xfrm>
            <a:off x="156243" y="3785616"/>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ja-JP" altLang="en-US" sz="1400" dirty="0">
                <a:latin typeface="Meiryo UI"/>
                <a:ea typeface="Meiryo UI"/>
              </a:rPr>
              <a:t>長時間入力を行っている場合に、自動でログアウトしてしまうことはありますか？</a:t>
            </a:r>
          </a:p>
        </p:txBody>
      </p:sp>
      <p:sp>
        <p:nvSpPr>
          <p:cNvPr id="12" name="テキスト ボックス 11">
            <a:extLst>
              <a:ext uri="{FF2B5EF4-FFF2-40B4-BE49-F238E27FC236}">
                <a16:creationId xmlns:a16="http://schemas.microsoft.com/office/drawing/2014/main" id="{B0259959-B687-AB58-E4AA-C330A22F4CAB}"/>
              </a:ext>
            </a:extLst>
          </p:cNvPr>
          <p:cNvSpPr txBox="1"/>
          <p:nvPr/>
        </p:nvSpPr>
        <p:spPr>
          <a:xfrm>
            <a:off x="156243" y="4453128"/>
            <a:ext cx="11055274" cy="2167128"/>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A:</a:t>
            </a:r>
            <a:r>
              <a:rPr lang="ja-JP" altLang="en-US" sz="1400" dirty="0">
                <a:latin typeface="Meiryo UI"/>
                <a:ea typeface="Meiryo UI"/>
              </a:rPr>
              <a:t>長時間（約３時間）操作を行わなかった場合はログアウトされることがございます。入力操作中はログアウトされません。</a:t>
            </a:r>
          </a:p>
        </p:txBody>
      </p:sp>
      <p:sp>
        <p:nvSpPr>
          <p:cNvPr id="5" name="テキスト ボックス 4">
            <a:extLst>
              <a:ext uri="{FF2B5EF4-FFF2-40B4-BE49-F238E27FC236}">
                <a16:creationId xmlns:a16="http://schemas.microsoft.com/office/drawing/2014/main" id="{6AF80EF3-5210-FF02-83C2-705905FF1C78}"/>
              </a:ext>
            </a:extLst>
          </p:cNvPr>
          <p:cNvSpPr txBox="1"/>
          <p:nvPr/>
        </p:nvSpPr>
        <p:spPr>
          <a:xfrm>
            <a:off x="156243" y="74980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ja-JP" altLang="en-US" sz="1400" dirty="0">
                <a:latin typeface="Meiryo UI"/>
                <a:ea typeface="Meiryo UI"/>
              </a:rPr>
              <a:t>電子申請に当たっては、</a:t>
            </a:r>
            <a:r>
              <a:rPr lang="en-US" altLang="ja-JP" sz="1400" dirty="0">
                <a:latin typeface="Meiryo UI"/>
                <a:ea typeface="Meiryo UI"/>
              </a:rPr>
              <a:t>PC</a:t>
            </a:r>
            <a:r>
              <a:rPr lang="ja-JP" altLang="en-US" sz="1400" dirty="0">
                <a:latin typeface="Meiryo UI"/>
                <a:ea typeface="Meiryo UI"/>
              </a:rPr>
              <a:t>が無くてもスマホやタブレットにて申請作成から提出まで出来ますか？</a:t>
            </a:r>
          </a:p>
        </p:txBody>
      </p:sp>
      <p:sp>
        <p:nvSpPr>
          <p:cNvPr id="6" name="テキスト ボックス 5">
            <a:extLst>
              <a:ext uri="{FF2B5EF4-FFF2-40B4-BE49-F238E27FC236}">
                <a16:creationId xmlns:a16="http://schemas.microsoft.com/office/drawing/2014/main" id="{462C4FC0-5A8B-0FE7-6013-774D0FEFA3C5}"/>
              </a:ext>
            </a:extLst>
          </p:cNvPr>
          <p:cNvSpPr txBox="1"/>
          <p:nvPr/>
        </p:nvSpPr>
        <p:spPr>
          <a:xfrm>
            <a:off x="156243" y="1417320"/>
            <a:ext cx="11055274" cy="2176272"/>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a:t>
            </a:r>
            <a:r>
              <a:rPr lang="ja-JP" altLang="en-US" dirty="0">
                <a:latin typeface="Meiryo UI"/>
                <a:ea typeface="Meiryo UI"/>
              </a:rPr>
              <a:t>スマートフォンからは申請作成から提出まで完了いただけます。ただし入力項目数などから、</a:t>
            </a:r>
            <a:r>
              <a:rPr lang="en-US" altLang="ja-JP" dirty="0">
                <a:latin typeface="Meiryo UI"/>
                <a:ea typeface="Meiryo UI"/>
              </a:rPr>
              <a:t>PC</a:t>
            </a:r>
            <a:r>
              <a:rPr lang="ja-JP" altLang="en-US" dirty="0">
                <a:latin typeface="Meiryo UI"/>
                <a:ea typeface="Meiryo UI"/>
              </a:rPr>
              <a:t>の使用を推奨しております。</a:t>
            </a:r>
          </a:p>
        </p:txBody>
      </p:sp>
    </p:spTree>
    <p:extLst>
      <p:ext uri="{BB962C8B-B14F-4D97-AF65-F5344CB8AC3E}">
        <p14:creationId xmlns:p14="http://schemas.microsoft.com/office/powerpoint/2010/main" val="1336842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よくあるご質問</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公募申請</a:t>
            </a:r>
            <a:r>
              <a:rPr lang="en-US" altLang="ja-JP" sz="2200" b="1" dirty="0">
                <a:solidFill>
                  <a:srgbClr val="0070C0"/>
                </a:solidFill>
                <a:latin typeface="Meiryo UI" panose="020B0604030504040204" pitchFamily="50" charset="-128"/>
                <a:ea typeface="Meiryo UI" panose="020B0604030504040204" pitchFamily="50" charset="-128"/>
              </a:rPr>
              <a:t>】</a:t>
            </a:r>
            <a:endParaRPr kumimoji="1" lang="ja-JP" altLang="en-US" sz="2200" b="1" dirty="0">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D6B79000-C0FF-C5DE-08F9-84B4DE7A34F4}"/>
              </a:ext>
            </a:extLst>
          </p:cNvPr>
          <p:cNvSpPr txBox="1"/>
          <p:nvPr/>
        </p:nvSpPr>
        <p:spPr>
          <a:xfrm>
            <a:off x="156243" y="3785616"/>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Q:</a:t>
            </a:r>
            <a:r>
              <a:rPr lang="ja-JP" altLang="en-US" dirty="0">
                <a:latin typeface="Meiryo UI"/>
                <a:ea typeface="Meiryo UI"/>
              </a:rPr>
              <a:t>添付ファイルのサイズやファイル数に制限はありますか？</a:t>
            </a:r>
          </a:p>
        </p:txBody>
      </p:sp>
      <p:sp>
        <p:nvSpPr>
          <p:cNvPr id="12" name="テキスト ボックス 11">
            <a:extLst>
              <a:ext uri="{FF2B5EF4-FFF2-40B4-BE49-F238E27FC236}">
                <a16:creationId xmlns:a16="http://schemas.microsoft.com/office/drawing/2014/main" id="{B0259959-B687-AB58-E4AA-C330A22F4CAB}"/>
              </a:ext>
            </a:extLst>
          </p:cNvPr>
          <p:cNvSpPr txBox="1"/>
          <p:nvPr/>
        </p:nvSpPr>
        <p:spPr>
          <a:xfrm>
            <a:off x="156243" y="4453128"/>
            <a:ext cx="11055274" cy="2167128"/>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a:t>
            </a:r>
            <a:r>
              <a:rPr lang="ja-JP" altLang="en-US" dirty="0">
                <a:latin typeface="Meiryo UI"/>
                <a:ea typeface="Meiryo UI"/>
              </a:rPr>
              <a:t>添付可能な</a:t>
            </a:r>
            <a:r>
              <a:rPr lang="en-US" altLang="ja-JP" dirty="0">
                <a:latin typeface="Meiryo UI"/>
                <a:ea typeface="Meiryo UI"/>
              </a:rPr>
              <a:t>1</a:t>
            </a:r>
            <a:r>
              <a:rPr lang="ja-JP" altLang="en-US" dirty="0">
                <a:latin typeface="Meiryo UI"/>
                <a:ea typeface="Meiryo UI"/>
              </a:rPr>
              <a:t>ファイルあたりのサイズは</a:t>
            </a:r>
            <a:r>
              <a:rPr lang="en-US" altLang="ja-JP" dirty="0">
                <a:latin typeface="Meiryo UI"/>
                <a:ea typeface="Meiryo UI"/>
              </a:rPr>
              <a:t>10MB</a:t>
            </a:r>
            <a:r>
              <a:rPr lang="ja-JP" altLang="en-US" dirty="0">
                <a:latin typeface="Meiryo UI"/>
                <a:ea typeface="Meiryo UI"/>
              </a:rPr>
              <a:t>以下です。</a:t>
            </a:r>
            <a:r>
              <a:rPr lang="en-US" altLang="ja-JP" dirty="0">
                <a:latin typeface="Meiryo UI"/>
                <a:ea typeface="Meiryo UI"/>
              </a:rPr>
              <a:t>1</a:t>
            </a:r>
            <a:r>
              <a:rPr lang="ja-JP" altLang="en-US" dirty="0">
                <a:latin typeface="Meiryo UI"/>
                <a:ea typeface="Meiryo UI"/>
              </a:rPr>
              <a:t>項目に添付できるファイルは</a:t>
            </a:r>
            <a:r>
              <a:rPr lang="en-US" altLang="ja-JP" dirty="0">
                <a:latin typeface="Meiryo UI"/>
                <a:ea typeface="Meiryo UI"/>
              </a:rPr>
              <a:t>1</a:t>
            </a:r>
            <a:r>
              <a:rPr lang="ja-JP" altLang="en-US" dirty="0">
                <a:latin typeface="Meiryo UI"/>
                <a:ea typeface="Meiryo UI"/>
              </a:rPr>
              <a:t>つですので、複数のファイルを</a:t>
            </a:r>
            <a:r>
              <a:rPr lang="en-US" altLang="ja-JP" dirty="0">
                <a:latin typeface="Meiryo UI"/>
                <a:ea typeface="Meiryo UI"/>
              </a:rPr>
              <a:t>1</a:t>
            </a:r>
            <a:r>
              <a:rPr lang="ja-JP" altLang="en-US" dirty="0">
                <a:latin typeface="Meiryo UI"/>
                <a:ea typeface="Meiryo UI"/>
              </a:rPr>
              <a:t>項目に添付したい場合は、</a:t>
            </a:r>
            <a:r>
              <a:rPr lang="en-US" altLang="ja-JP" dirty="0">
                <a:latin typeface="Meiryo UI"/>
                <a:ea typeface="Meiryo UI"/>
              </a:rPr>
              <a:t>zip</a:t>
            </a:r>
            <a:r>
              <a:rPr lang="ja-JP" altLang="en-US" dirty="0">
                <a:latin typeface="Meiryo UI"/>
                <a:ea typeface="Meiryo UI"/>
              </a:rPr>
              <a:t>ファイルにまとめていただく必要がございます。</a:t>
            </a:r>
            <a:endParaRPr lang="en-US" altLang="ja-JP" sz="1100" dirty="0">
              <a:latin typeface="Meiryo UI"/>
              <a:ea typeface="Meiryo UI"/>
            </a:endParaRPr>
          </a:p>
        </p:txBody>
      </p:sp>
      <p:sp>
        <p:nvSpPr>
          <p:cNvPr id="5" name="テキスト ボックス 4">
            <a:extLst>
              <a:ext uri="{FF2B5EF4-FFF2-40B4-BE49-F238E27FC236}">
                <a16:creationId xmlns:a16="http://schemas.microsoft.com/office/drawing/2014/main" id="{6AF80EF3-5210-FF02-83C2-705905FF1C78}"/>
              </a:ext>
            </a:extLst>
          </p:cNvPr>
          <p:cNvSpPr txBox="1"/>
          <p:nvPr/>
        </p:nvSpPr>
        <p:spPr>
          <a:xfrm>
            <a:off x="156243" y="74980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Q:Word</a:t>
            </a:r>
            <a:r>
              <a:rPr lang="ja-JP" altLang="en-US" dirty="0">
                <a:latin typeface="Meiryo UI"/>
                <a:ea typeface="Meiryo UI"/>
              </a:rPr>
              <a:t>や</a:t>
            </a:r>
            <a:r>
              <a:rPr lang="en-US" altLang="ja-JP" sz="1400" dirty="0">
                <a:latin typeface="Meiryo UI"/>
                <a:ea typeface="Meiryo UI"/>
              </a:rPr>
              <a:t>Excel</a:t>
            </a:r>
            <a:r>
              <a:rPr lang="ja-JP" altLang="en-US" sz="1400" dirty="0">
                <a:latin typeface="Meiryo UI"/>
                <a:ea typeface="Meiryo UI"/>
              </a:rPr>
              <a:t>で作成した計画書から、図表や写真も含めてコピー</a:t>
            </a:r>
            <a:r>
              <a:rPr lang="ja-JP" altLang="en-US" dirty="0">
                <a:latin typeface="Meiryo UI"/>
                <a:ea typeface="Meiryo UI"/>
              </a:rPr>
              <a:t>＆</a:t>
            </a:r>
            <a:r>
              <a:rPr lang="ja-JP" altLang="en-US" sz="1400" dirty="0">
                <a:latin typeface="Meiryo UI"/>
                <a:ea typeface="Meiryo UI"/>
              </a:rPr>
              <a:t>ペーストするは可能でしょうか？</a:t>
            </a:r>
          </a:p>
        </p:txBody>
      </p:sp>
      <p:sp>
        <p:nvSpPr>
          <p:cNvPr id="6" name="テキスト ボックス 5">
            <a:extLst>
              <a:ext uri="{FF2B5EF4-FFF2-40B4-BE49-F238E27FC236}">
                <a16:creationId xmlns:a16="http://schemas.microsoft.com/office/drawing/2014/main" id="{462C4FC0-5A8B-0FE7-6013-774D0FEFA3C5}"/>
              </a:ext>
            </a:extLst>
          </p:cNvPr>
          <p:cNvSpPr txBox="1"/>
          <p:nvPr/>
        </p:nvSpPr>
        <p:spPr>
          <a:xfrm>
            <a:off x="156243" y="1417320"/>
            <a:ext cx="11055274" cy="2176272"/>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A:</a:t>
            </a:r>
            <a:r>
              <a:rPr lang="ja-JP" altLang="en-US" sz="1400" dirty="0">
                <a:latin typeface="Meiryo UI"/>
                <a:ea typeface="Meiryo UI"/>
              </a:rPr>
              <a:t>図表や写真も、</a:t>
            </a:r>
            <a:r>
              <a:rPr lang="en-US" altLang="ja-JP" sz="1400" dirty="0">
                <a:latin typeface="Meiryo UI"/>
                <a:ea typeface="Meiryo UI"/>
              </a:rPr>
              <a:t> Word</a:t>
            </a:r>
            <a:r>
              <a:rPr lang="ja-JP" altLang="en-US" dirty="0">
                <a:latin typeface="Meiryo UI"/>
                <a:ea typeface="Meiryo UI"/>
              </a:rPr>
              <a:t>や</a:t>
            </a:r>
            <a:r>
              <a:rPr lang="en-US" altLang="ja-JP" sz="1400" dirty="0">
                <a:latin typeface="Meiryo UI"/>
                <a:ea typeface="Meiryo UI"/>
              </a:rPr>
              <a:t>Excel</a:t>
            </a:r>
            <a:r>
              <a:rPr lang="ja-JP" altLang="en-US" sz="1400" dirty="0">
                <a:latin typeface="Meiryo UI"/>
                <a:ea typeface="Meiryo UI"/>
              </a:rPr>
              <a:t>から本システムにコピー＆ペーストすることが可能です。</a:t>
            </a:r>
          </a:p>
        </p:txBody>
      </p:sp>
    </p:spTree>
    <p:extLst>
      <p:ext uri="{BB962C8B-B14F-4D97-AF65-F5344CB8AC3E}">
        <p14:creationId xmlns:p14="http://schemas.microsoft.com/office/powerpoint/2010/main" val="34638409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よくあるご質問</a:t>
            </a:r>
            <a:endParaRPr kumimoji="1" lang="ja-JP" altLang="en-US" sz="2200" b="1" dirty="0">
              <a:solidFill>
                <a:srgbClr val="0070C0"/>
              </a:solidFill>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0F926FEC-17CF-1389-17DB-7F36AF5E9162}"/>
              </a:ext>
            </a:extLst>
          </p:cNvPr>
          <p:cNvSpPr txBox="1"/>
          <p:nvPr/>
        </p:nvSpPr>
        <p:spPr>
          <a:xfrm>
            <a:off x="156243" y="74980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ja-JP" altLang="en-US" sz="1400" dirty="0">
                <a:latin typeface="Meiryo UI"/>
                <a:ea typeface="Meiryo UI"/>
              </a:rPr>
              <a:t>事業概要、背景・目的、補助事業計画等、長文の入力が可能な項目について、文字数制限はありますか？</a:t>
            </a:r>
          </a:p>
        </p:txBody>
      </p:sp>
      <p:sp>
        <p:nvSpPr>
          <p:cNvPr id="8" name="テキスト ボックス 7">
            <a:extLst>
              <a:ext uri="{FF2B5EF4-FFF2-40B4-BE49-F238E27FC236}">
                <a16:creationId xmlns:a16="http://schemas.microsoft.com/office/drawing/2014/main" id="{F4FA44BA-1BB7-1211-6D97-2451CCFBD707}"/>
              </a:ext>
            </a:extLst>
          </p:cNvPr>
          <p:cNvSpPr txBox="1"/>
          <p:nvPr/>
        </p:nvSpPr>
        <p:spPr>
          <a:xfrm>
            <a:off x="156243" y="1417320"/>
            <a:ext cx="11055274" cy="2176272"/>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A:</a:t>
            </a:r>
            <a:r>
              <a:rPr lang="ja-JP" altLang="en-US" sz="1400" dirty="0">
                <a:latin typeface="Meiryo UI"/>
                <a:ea typeface="Meiryo UI"/>
              </a:rPr>
              <a:t>最大</a:t>
            </a:r>
            <a:r>
              <a:rPr lang="en-US" altLang="ja-JP" sz="1400" dirty="0">
                <a:latin typeface="Meiryo UI"/>
                <a:ea typeface="Meiryo UI"/>
              </a:rPr>
              <a:t>4,000</a:t>
            </a:r>
            <a:r>
              <a:rPr lang="ja-JP" altLang="en-US" sz="1400" dirty="0">
                <a:latin typeface="Meiryo UI"/>
                <a:ea typeface="Meiryo UI"/>
              </a:rPr>
              <a:t>字となっております。</a:t>
            </a:r>
          </a:p>
        </p:txBody>
      </p:sp>
    </p:spTree>
    <p:extLst>
      <p:ext uri="{BB962C8B-B14F-4D97-AF65-F5344CB8AC3E}">
        <p14:creationId xmlns:p14="http://schemas.microsoft.com/office/powerpoint/2010/main" val="3618214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0101E7D8-C184-400A-B64C-DF6552ABEBAF}"/>
              </a:ext>
            </a:extLst>
          </p:cNvPr>
          <p:cNvSpPr txBox="1"/>
          <p:nvPr/>
        </p:nvSpPr>
        <p:spPr>
          <a:xfrm>
            <a:off x="6308688" y="2138638"/>
            <a:ext cx="5727069" cy="2246769"/>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r>
              <a:rPr lang="en-US" altLang="ja-JP" sz="1400" dirty="0">
                <a:solidFill>
                  <a:schemeClr val="tx1"/>
                </a:solidFill>
              </a:rPr>
              <a:t>【</a:t>
            </a:r>
            <a:r>
              <a:rPr lang="ja-JP" altLang="en-US" sz="1400" dirty="0">
                <a:solidFill>
                  <a:schemeClr val="tx1"/>
                </a:solidFill>
              </a:rPr>
              <a:t>遵守事項</a:t>
            </a:r>
            <a:r>
              <a:rPr lang="en-US" altLang="ja-JP" sz="1400" dirty="0">
                <a:solidFill>
                  <a:schemeClr val="tx1"/>
                </a:solidFill>
              </a:rPr>
              <a:t>】</a:t>
            </a:r>
          </a:p>
          <a:p>
            <a:endParaRPr lang="en-US" altLang="ja-JP" sz="1400" dirty="0">
              <a:solidFill>
                <a:schemeClr val="tx1"/>
              </a:solidFill>
            </a:endParaRPr>
          </a:p>
          <a:p>
            <a:pPr marL="270000" indent="-270000"/>
            <a:r>
              <a:rPr lang="ja-JP" altLang="en-US" sz="1400" dirty="0"/>
              <a:t>①　</a:t>
            </a:r>
            <a:r>
              <a:rPr lang="ja-JP" altLang="en-US" sz="1400" dirty="0">
                <a:solidFill>
                  <a:schemeClr val="tx1"/>
                </a:solidFill>
              </a:rPr>
              <a:t>ログイン後、「申請システム利用にあたっての遵守事項」が表示されます。必ず最後までお読みください。</a:t>
            </a:r>
            <a:endParaRPr lang="en-US" altLang="ja-JP" sz="1400" dirty="0">
              <a:solidFill>
                <a:schemeClr val="tx1"/>
              </a:solidFill>
            </a:endParaRPr>
          </a:p>
          <a:p>
            <a:pPr marL="270000" indent="-270000"/>
            <a:endParaRPr lang="en-US" altLang="ja-JP" sz="1400" dirty="0">
              <a:solidFill>
                <a:schemeClr val="tx1"/>
              </a:solidFill>
              <a:latin typeface="Meiryo UI"/>
              <a:ea typeface="Meiryo UI"/>
            </a:endParaRPr>
          </a:p>
          <a:p>
            <a:pPr marL="270000" indent="-270000"/>
            <a:r>
              <a:rPr lang="ja-JP" altLang="en-US" sz="1400" dirty="0">
                <a:latin typeface="Meiryo UI"/>
                <a:ea typeface="Meiryo UI"/>
              </a:rPr>
              <a:t>②</a:t>
            </a:r>
            <a:r>
              <a:rPr lang="ja-JP" altLang="en-US" sz="1400" dirty="0">
                <a:solidFill>
                  <a:schemeClr val="tx1"/>
                </a:solidFill>
                <a:latin typeface="Meiryo UI"/>
                <a:ea typeface="Meiryo UI"/>
              </a:rPr>
              <a:t>　「同意する」にチェックを付け、「上記に同意して利用を開始する」を押下してください。</a:t>
            </a:r>
            <a:endParaRPr lang="en-US" altLang="ja-JP" sz="1400" dirty="0">
              <a:solidFill>
                <a:schemeClr val="tx1"/>
              </a:solidFill>
              <a:latin typeface="Meiryo UI"/>
              <a:ea typeface="Meiryo UI"/>
            </a:endParaRPr>
          </a:p>
          <a:p>
            <a:pPr marL="270000" indent="-270000"/>
            <a:r>
              <a:rPr lang="ja-JP" altLang="en-US" sz="1400" dirty="0">
                <a:solidFill>
                  <a:schemeClr val="tx1"/>
                </a:solidFill>
                <a:latin typeface="Meiryo UI"/>
                <a:ea typeface="Meiryo UI"/>
              </a:rPr>
              <a:t>　　</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 「同意する」は最後までスクロールするとチェックがつけられるようになります。</a:t>
            </a:r>
            <a:endParaRPr lang="en-US" altLang="ja-JP" sz="1400" dirty="0">
              <a:solidFill>
                <a:schemeClr val="tx1"/>
              </a:solidFill>
              <a:latin typeface="Meiryo UI"/>
              <a:ea typeface="Meiryo UI"/>
            </a:endParaRPr>
          </a:p>
          <a:p>
            <a:pPr marL="270000" indent="-270000"/>
            <a:r>
              <a:rPr lang="ja-JP" altLang="en-US" sz="1400" dirty="0">
                <a:solidFill>
                  <a:schemeClr val="tx1"/>
                </a:solidFill>
                <a:latin typeface="Meiryo UI"/>
                <a:ea typeface="Meiryo UI"/>
              </a:rPr>
              <a:t>　　</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次回のログインから表示しない場合は、「次回から表示しない」にチェックを付けてください。</a:t>
            </a:r>
            <a:endParaRPr lang="en-US" altLang="ja-JP" sz="1400" dirty="0">
              <a:solidFill>
                <a:schemeClr val="tx1"/>
              </a:solidFill>
              <a:latin typeface="Meiryo UI"/>
              <a:ea typeface="Meiryo UI"/>
            </a:endParaRPr>
          </a:p>
        </p:txBody>
      </p:sp>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遵守事項</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ECF285C8-80AD-BD04-05F2-0B4C1B8C2716}"/>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申請システム利用にあたっての遵守事項を確認し、同意の上でシステムの利用を開始してください</a:t>
            </a:r>
            <a:r>
              <a:rPr kumimoji="1" lang="ja-JP" altLang="en-US" sz="1400" dirty="0">
                <a:solidFill>
                  <a:schemeClr val="tx1"/>
                </a:solidFill>
                <a:latin typeface="Meiryo UI" panose="020B0604030504040204" pitchFamily="50" charset="-128"/>
                <a:ea typeface="Meiryo UI" panose="020B0604030504040204" pitchFamily="50" charset="-128"/>
              </a:rPr>
              <a:t>。</a:t>
            </a:r>
          </a:p>
        </p:txBody>
      </p:sp>
      <p:sp>
        <p:nvSpPr>
          <p:cNvPr id="7" name="正方形/長方形 6">
            <a:extLst>
              <a:ext uri="{FF2B5EF4-FFF2-40B4-BE49-F238E27FC236}">
                <a16:creationId xmlns:a16="http://schemas.microsoft.com/office/drawing/2014/main" id="{CB8FBF0B-B995-F123-CC95-EA4D1B82D092}"/>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3" name="図 12" descr="図形&#10;&#10;低い精度で自動的に生成された説明">
            <a:extLst>
              <a:ext uri="{FF2B5EF4-FFF2-40B4-BE49-F238E27FC236}">
                <a16:creationId xmlns:a16="http://schemas.microsoft.com/office/drawing/2014/main" id="{B99AB784-979A-41BD-E75E-9C8684CEB7B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pic>
        <p:nvPicPr>
          <p:cNvPr id="10" name="図 9">
            <a:extLst>
              <a:ext uri="{FF2B5EF4-FFF2-40B4-BE49-F238E27FC236}">
                <a16:creationId xmlns:a16="http://schemas.microsoft.com/office/drawing/2014/main" id="{2D664089-CA21-C504-CC65-A90E88AF37E1}"/>
              </a:ext>
            </a:extLst>
          </p:cNvPr>
          <p:cNvPicPr>
            <a:picLocks noChangeAspect="1"/>
          </p:cNvPicPr>
          <p:nvPr/>
        </p:nvPicPr>
        <p:blipFill>
          <a:blip r:embed="rId3"/>
          <a:stretch>
            <a:fillRect/>
          </a:stretch>
        </p:blipFill>
        <p:spPr>
          <a:xfrm>
            <a:off x="317931" y="884556"/>
            <a:ext cx="5491491" cy="3985491"/>
          </a:xfrm>
          <a:prstGeom prst="rect">
            <a:avLst/>
          </a:prstGeom>
          <a:ln>
            <a:solidFill>
              <a:schemeClr val="bg1">
                <a:lumMod val="75000"/>
              </a:schemeClr>
            </a:solidFill>
          </a:ln>
        </p:spPr>
      </p:pic>
      <p:pic>
        <p:nvPicPr>
          <p:cNvPr id="12" name="図 11">
            <a:extLst>
              <a:ext uri="{FF2B5EF4-FFF2-40B4-BE49-F238E27FC236}">
                <a16:creationId xmlns:a16="http://schemas.microsoft.com/office/drawing/2014/main" id="{A5914EA7-4764-3F00-C4F8-06975D23557B}"/>
              </a:ext>
            </a:extLst>
          </p:cNvPr>
          <p:cNvPicPr>
            <a:picLocks noChangeAspect="1"/>
          </p:cNvPicPr>
          <p:nvPr/>
        </p:nvPicPr>
        <p:blipFill rotWithShape="1">
          <a:blip r:embed="rId4"/>
          <a:srcRect t="31619" b="20051"/>
          <a:stretch/>
        </p:blipFill>
        <p:spPr>
          <a:xfrm>
            <a:off x="317931" y="5199018"/>
            <a:ext cx="5491491" cy="1276743"/>
          </a:xfrm>
          <a:prstGeom prst="rect">
            <a:avLst/>
          </a:prstGeom>
          <a:ln>
            <a:solidFill>
              <a:schemeClr val="bg1">
                <a:lumMod val="75000"/>
              </a:schemeClr>
            </a:solidFill>
          </a:ln>
        </p:spPr>
      </p:pic>
      <p:sp>
        <p:nvSpPr>
          <p:cNvPr id="14" name="角丸四角形 7">
            <a:extLst>
              <a:ext uri="{FF2B5EF4-FFF2-40B4-BE49-F238E27FC236}">
                <a16:creationId xmlns:a16="http://schemas.microsoft.com/office/drawing/2014/main" id="{C681CFCE-9DD7-999B-327B-A968B691C27F}"/>
              </a:ext>
            </a:extLst>
          </p:cNvPr>
          <p:cNvSpPr/>
          <p:nvPr/>
        </p:nvSpPr>
        <p:spPr>
          <a:xfrm>
            <a:off x="474500" y="1886945"/>
            <a:ext cx="5224336" cy="1586022"/>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5" name="角丸四角形 7">
            <a:extLst>
              <a:ext uri="{FF2B5EF4-FFF2-40B4-BE49-F238E27FC236}">
                <a16:creationId xmlns:a16="http://schemas.microsoft.com/office/drawing/2014/main" id="{564C96FC-C8F6-9067-3BBF-4E4EBA62C4F5}"/>
              </a:ext>
            </a:extLst>
          </p:cNvPr>
          <p:cNvSpPr/>
          <p:nvPr/>
        </p:nvSpPr>
        <p:spPr>
          <a:xfrm>
            <a:off x="2226928" y="5471817"/>
            <a:ext cx="1587690" cy="34709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A02AB28B-6568-05AD-DA49-8828FA7D2147}"/>
              </a:ext>
            </a:extLst>
          </p:cNvPr>
          <p:cNvSpPr txBox="1"/>
          <p:nvPr/>
        </p:nvSpPr>
        <p:spPr>
          <a:xfrm>
            <a:off x="363914" y="1557974"/>
            <a:ext cx="415498" cy="369332"/>
          </a:xfrm>
          <a:prstGeom prst="rect">
            <a:avLst/>
          </a:prstGeom>
          <a:noFill/>
        </p:spPr>
        <p:txBody>
          <a:bodyPr wrap="none" rtlCol="0">
            <a:spAutoFit/>
          </a:bodyPr>
          <a:lstStyle/>
          <a:p>
            <a:r>
              <a:rPr lang="ja-JP" altLang="en-US" dirty="0">
                <a:solidFill>
                  <a:srgbClr val="FF0000"/>
                </a:solidFill>
                <a:latin typeface="Meiryo UI" panose="020B0604030504040204" pitchFamily="50" charset="-128"/>
                <a:ea typeface="Meiryo UI" panose="020B0604030504040204" pitchFamily="50" charset="-128"/>
              </a:rPr>
              <a:t>①</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5BF23930-DF88-6C8F-367B-299606549021}"/>
              </a:ext>
            </a:extLst>
          </p:cNvPr>
          <p:cNvSpPr txBox="1"/>
          <p:nvPr/>
        </p:nvSpPr>
        <p:spPr>
          <a:xfrm>
            <a:off x="1811430" y="5634242"/>
            <a:ext cx="415498"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②</a:t>
            </a:r>
            <a:endParaRPr kumimoji="1" lang="ja-JP" altLang="en-US" dirty="0">
              <a:solidFill>
                <a:srgbClr val="FF0000"/>
              </a:solidFill>
              <a:latin typeface="Meiryo UI" panose="020B0604030504040204" pitchFamily="50" charset="-128"/>
              <a:ea typeface="Meiryo UI" panose="020B0604030504040204" pitchFamily="50" charset="-128"/>
            </a:endParaRPr>
          </a:p>
        </p:txBody>
      </p:sp>
      <p:pic>
        <p:nvPicPr>
          <p:cNvPr id="18" name="グラフィックス 17" descr="カーソル 単色塗りつぶし">
            <a:extLst>
              <a:ext uri="{FF2B5EF4-FFF2-40B4-BE49-F238E27FC236}">
                <a16:creationId xmlns:a16="http://schemas.microsoft.com/office/drawing/2014/main" id="{8F4BE298-6753-DD67-AEB6-6D02BB60EFF7}"/>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524004" y="5926736"/>
            <a:ext cx="360000" cy="360000"/>
          </a:xfrm>
          <a:prstGeom prst="rect">
            <a:avLst/>
          </a:prstGeom>
        </p:spPr>
      </p:pic>
    </p:spTree>
    <p:extLst>
      <p:ext uri="{BB962C8B-B14F-4D97-AF65-F5344CB8AC3E}">
        <p14:creationId xmlns:p14="http://schemas.microsoft.com/office/powerpoint/2010/main" val="453844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4C111892-9B7E-9BD7-3A07-0C7F173B525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7150" y="3973342"/>
            <a:ext cx="5099609" cy="2541669"/>
          </a:xfrm>
          <a:prstGeom prst="rect">
            <a:avLst/>
          </a:prstGeom>
        </p:spPr>
      </p:pic>
      <p:pic>
        <p:nvPicPr>
          <p:cNvPr id="9" name="Picture 8">
            <a:extLst>
              <a:ext uri="{FF2B5EF4-FFF2-40B4-BE49-F238E27FC236}">
                <a16:creationId xmlns:a16="http://schemas.microsoft.com/office/drawing/2014/main" id="{7D80448B-554D-E2F2-1DB4-F693635F81E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2814" y="901855"/>
            <a:ext cx="5399872" cy="2270801"/>
          </a:xfrm>
          <a:prstGeom prst="rect">
            <a:avLst/>
          </a:prstGeom>
        </p:spPr>
      </p:pic>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事業者トップ画面</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AD7CC421-AF2C-4B08-B2F2-9F6F2AFD7CB0}"/>
              </a:ext>
            </a:extLst>
          </p:cNvPr>
          <p:cNvSpPr txBox="1"/>
          <p:nvPr/>
        </p:nvSpPr>
        <p:spPr>
          <a:xfrm>
            <a:off x="6293786" y="1645731"/>
            <a:ext cx="5664533" cy="3754874"/>
          </a:xfrm>
          <a:prstGeom prst="rect">
            <a:avLst/>
          </a:prstGeom>
          <a:noFill/>
        </p:spPr>
        <p:txBody>
          <a:bodyPr wrap="square" lIns="91440" tIns="45720" rIns="91440" bIns="45720" rtlCol="0" anchor="t">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pPr marL="271145" marR="0" lvl="0" indent="-271145" algn="l" defTabSz="914400" rtl="0" eaLnBrk="1" fontAlgn="auto" latinLnBrk="0" hangingPunct="1">
              <a:lnSpc>
                <a:spcPct val="100000"/>
              </a:lnSpc>
              <a:spcBef>
                <a:spcPts val="0"/>
              </a:spcBef>
              <a:spcAft>
                <a:spcPts val="0"/>
              </a:spcAft>
              <a:buClrTx/>
              <a:buSzTx/>
              <a:buFontTx/>
              <a:buNone/>
              <a:tabLst/>
              <a:defRPr/>
            </a:pP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メンテナンス等の情報が「お知らせ」欄に掲載されていることがありますので、</a:t>
            </a:r>
            <a:endParaRPr lang="en-US" altLang="ja-JP" sz="1400" dirty="0">
              <a:solidFill>
                <a:schemeClr val="tx1"/>
              </a:solidFill>
              <a:latin typeface="Meiryo UI"/>
              <a:ea typeface="Meiryo UI"/>
            </a:endParaRPr>
          </a:p>
          <a:p>
            <a:pPr marL="271145" marR="0" lvl="0" indent="-271145" algn="l" defTabSz="914400" rtl="0" eaLnBrk="1" fontAlgn="auto" latinLnBrk="0" hangingPunct="1">
              <a:lnSpc>
                <a:spcPct val="100000"/>
              </a:lnSpc>
              <a:spcBef>
                <a:spcPts val="0"/>
              </a:spcBef>
              <a:spcAft>
                <a:spcPts val="0"/>
              </a:spcAft>
              <a:buClrTx/>
              <a:buSzTx/>
              <a:buFontTx/>
              <a:buNone/>
              <a:tabLst/>
              <a:defRPr/>
            </a:pPr>
            <a:r>
              <a:rPr lang="ja-JP" altLang="en-US" sz="1400" dirty="0">
                <a:solidFill>
                  <a:schemeClr val="tx1"/>
                </a:solidFill>
                <a:latin typeface="Meiryo UI"/>
                <a:ea typeface="Meiryo UI"/>
              </a:rPr>
              <a:t> ご確認ください。</a:t>
            </a:r>
            <a:endParaRPr lang="en-US" altLang="ja-JP" sz="1400" dirty="0">
              <a:solidFill>
                <a:schemeClr val="tx1"/>
              </a:solidFill>
              <a:latin typeface="Meiryo UI"/>
              <a:ea typeface="Meiryo UI"/>
            </a:endParaRPr>
          </a:p>
          <a:p>
            <a:endParaRPr lang="en-US" altLang="ja-JP" sz="1400" dirty="0">
              <a:solidFill>
                <a:schemeClr val="tx1"/>
              </a:solidFill>
            </a:endParaRPr>
          </a:p>
          <a:p>
            <a:endParaRPr lang="en-US" altLang="ja-JP" sz="1400" dirty="0">
              <a:solidFill>
                <a:schemeClr val="tx1"/>
              </a:solidFill>
            </a:endParaRPr>
          </a:p>
          <a:p>
            <a:r>
              <a:rPr lang="en-US" altLang="ja-JP" sz="1400" dirty="0">
                <a:solidFill>
                  <a:schemeClr val="tx1"/>
                </a:solidFill>
              </a:rPr>
              <a:t>【</a:t>
            </a:r>
            <a:r>
              <a:rPr lang="ja-JP" altLang="en-US" sz="1400" dirty="0">
                <a:solidFill>
                  <a:schemeClr val="tx1"/>
                </a:solidFill>
              </a:rPr>
              <a:t>公募申請の開始</a:t>
            </a:r>
            <a:r>
              <a:rPr lang="en-US" altLang="ja-JP" sz="1400" dirty="0">
                <a:solidFill>
                  <a:schemeClr val="tx1"/>
                </a:solidFill>
              </a:rPr>
              <a:t>】</a:t>
            </a:r>
          </a:p>
          <a:p>
            <a:pPr marL="271145" marR="0" lvl="0" indent="-271145" algn="l" defTabSz="914400" rtl="0" eaLnBrk="1" fontAlgn="auto" latinLnBrk="0" hangingPunct="1">
              <a:lnSpc>
                <a:spcPct val="100000"/>
              </a:lnSpc>
              <a:spcBef>
                <a:spcPts val="0"/>
              </a:spcBef>
              <a:spcAft>
                <a:spcPts val="0"/>
              </a:spcAft>
              <a:buClrTx/>
              <a:buSzTx/>
              <a:buFontTx/>
              <a:buNone/>
              <a:tabLst/>
              <a:defRPr/>
            </a:pPr>
            <a:endParaRPr lang="en-US" altLang="ja-JP" sz="1400" dirty="0">
              <a:solidFill>
                <a:schemeClr val="tx1"/>
              </a:solidFill>
              <a:latin typeface="Meiryo UI"/>
              <a:ea typeface="Meiryo UI"/>
            </a:endParaRPr>
          </a:p>
          <a:p>
            <a:pPr marL="271145" marR="0" lvl="0" indent="-271145" algn="l"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a:ea typeface="Meiryo UI"/>
              </a:rPr>
              <a:t>①</a:t>
            </a:r>
            <a:r>
              <a:rPr lang="ja-JP" altLang="en-US" sz="1400" dirty="0">
                <a:solidFill>
                  <a:schemeClr val="tx1"/>
                </a:solidFill>
                <a:latin typeface="Meiryo UI"/>
                <a:ea typeface="Meiryo UI"/>
              </a:rPr>
              <a:t> 「公募・交付申請を開始する」をクリックします。</a:t>
            </a:r>
            <a:endParaRPr lang="en-US" altLang="ja-JP" sz="1400" dirty="0">
              <a:solidFill>
                <a:schemeClr val="tx1"/>
              </a:solidFill>
              <a:latin typeface="Meiryo UI"/>
              <a:ea typeface="Meiryo UI"/>
            </a:endParaRPr>
          </a:p>
          <a:p>
            <a:pPr marL="271145" marR="0" lvl="0" indent="-271145" algn="l" defTabSz="914400" rtl="0" eaLnBrk="1" fontAlgn="auto" latinLnBrk="0" hangingPunct="1">
              <a:lnSpc>
                <a:spcPct val="100000"/>
              </a:lnSpc>
              <a:spcBef>
                <a:spcPts val="0"/>
              </a:spcBef>
              <a:spcAft>
                <a:spcPts val="0"/>
              </a:spcAft>
              <a:buClrTx/>
              <a:buSzTx/>
              <a:buFontTx/>
              <a:buNone/>
              <a:tabLst/>
              <a:defRPr/>
            </a:pPr>
            <a:endParaRPr lang="en-US" altLang="ja-JP" sz="1400" dirty="0">
              <a:solidFill>
                <a:schemeClr val="tx1"/>
              </a:solidFill>
              <a:latin typeface="Meiryo UI"/>
              <a:ea typeface="Meiryo UI"/>
            </a:endParaRPr>
          </a:p>
          <a:p>
            <a:r>
              <a:rPr lang="ja-JP" altLang="en-US" sz="1400" dirty="0">
                <a:solidFill>
                  <a:srgbClr val="FF0000"/>
                </a:solidFill>
                <a:latin typeface="Meiryo UI" panose="020B0604030504040204" pitchFamily="50" charset="-128"/>
                <a:ea typeface="Meiryo UI" panose="020B0604030504040204" pitchFamily="50" charset="-128"/>
              </a:rPr>
              <a:t>②</a:t>
            </a:r>
            <a:r>
              <a:rPr lang="en-US" altLang="ja-JP" sz="1400" dirty="0">
                <a:solidFill>
                  <a:schemeClr val="tx1"/>
                </a:solidFill>
              </a:rPr>
              <a:t> </a:t>
            </a:r>
            <a:r>
              <a:rPr lang="ja-JP" altLang="en-US" sz="1400" dirty="0">
                <a:solidFill>
                  <a:schemeClr val="tx1"/>
                </a:solidFill>
                <a:latin typeface="Meiryo UI"/>
                <a:ea typeface="Meiryo UI"/>
                <a:cs typeface="Malgun Gothic Semilight"/>
              </a:rPr>
              <a:t>誓約事項を最後までご確認いただき、同意いただける場合は、「同意する」</a:t>
            </a:r>
            <a:endParaRPr lang="en-US" altLang="ja-JP" sz="1400" dirty="0">
              <a:solidFill>
                <a:schemeClr val="tx1"/>
              </a:solidFill>
              <a:latin typeface="Meiryo UI"/>
              <a:ea typeface="Meiryo UI"/>
              <a:cs typeface="Malgun Gothic Semilight"/>
            </a:endParaRPr>
          </a:p>
          <a:p>
            <a:r>
              <a:rPr lang="en-US" altLang="ja-JP" sz="1400" dirty="0">
                <a:solidFill>
                  <a:schemeClr val="tx1"/>
                </a:solidFill>
                <a:latin typeface="Meiryo UI"/>
                <a:ea typeface="Meiryo UI"/>
                <a:cs typeface="Malgun Gothic Semilight"/>
              </a:rPr>
              <a:t>    </a:t>
            </a:r>
            <a:r>
              <a:rPr lang="ja-JP" altLang="en-US" sz="1400" dirty="0">
                <a:solidFill>
                  <a:schemeClr val="tx1"/>
                </a:solidFill>
                <a:latin typeface="Meiryo UI"/>
                <a:ea typeface="Meiryo UI"/>
                <a:cs typeface="Malgun Gothic Semilight"/>
              </a:rPr>
              <a:t>のチェックボックスにチェックをしてください。</a:t>
            </a:r>
            <a:br>
              <a:rPr lang="ja-JP" altLang="en-US"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rPr>
            </a:br>
            <a:r>
              <a:rPr lang="ja-JP" altLang="en-US"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rPr>
              <a:t>    ※誓約事項にご同意いただけない場合は申請できません。</a:t>
            </a:r>
            <a:endParaRPr lang="en-US" altLang="ja-JP"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endParaRPr>
          </a:p>
          <a:p>
            <a:endParaRPr lang="en-US" altLang="ja-JP" sz="1400" dirty="0">
              <a:solidFill>
                <a:schemeClr val="tx1"/>
              </a:solidFill>
              <a:cs typeface="Malgun Gothic Semilight" panose="020B0502040204020203" pitchFamily="50" charset="-128"/>
            </a:endParaRPr>
          </a:p>
          <a:p>
            <a:r>
              <a:rPr lang="ja-JP" altLang="en-US" sz="1400" dirty="0">
                <a:latin typeface="Meiryo UI" panose="020B0604030504040204" pitchFamily="50" charset="-128"/>
                <a:ea typeface="Meiryo UI" panose="020B0604030504040204" pitchFamily="50" charset="-128"/>
                <a:cs typeface="Malgun Gothic Semilight" panose="020B0502040204020203" pitchFamily="50" charset="-128"/>
              </a:rPr>
              <a:t>③ </a:t>
            </a:r>
            <a:r>
              <a:rPr lang="ja-JP" altLang="en-US"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rPr>
              <a:t>「申請を開始する」をクリックします。</a:t>
            </a:r>
            <a:br>
              <a:rPr lang="en-US" altLang="ja-JP"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rPr>
            </a:br>
            <a:br>
              <a:rPr lang="en-US" altLang="ja-JP"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rPr>
            </a:br>
            <a:r>
              <a:rPr lang="en-US" altLang="ja-JP"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rPr>
              <a:t>申請情報の一時保存及び申請再開につきましては</a:t>
            </a:r>
            <a:r>
              <a:rPr lang="en-US" altLang="ja-JP"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rPr>
              <a:t>P.</a:t>
            </a:r>
            <a:r>
              <a:rPr lang="en-US" altLang="ja-JP" sz="1400" dirty="0">
                <a:solidFill>
                  <a:schemeClr val="tx1"/>
                </a:solidFill>
                <a:cs typeface="Malgun Gothic Semilight" panose="020B0502040204020203" pitchFamily="50" charset="-128"/>
              </a:rPr>
              <a:t>49</a:t>
            </a:r>
            <a:r>
              <a:rPr lang="ja-JP" altLang="en-US"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rPr>
              <a:t>に記載しております</a:t>
            </a:r>
          </a:p>
          <a:p>
            <a:pPr marL="271145" marR="0" lvl="0" indent="-271145" algn="l" defTabSz="914400" rtl="0" eaLnBrk="1" fontAlgn="auto" latinLnBrk="0" hangingPunct="1">
              <a:lnSpc>
                <a:spcPct val="100000"/>
              </a:lnSpc>
              <a:spcBef>
                <a:spcPts val="0"/>
              </a:spcBef>
              <a:spcAft>
                <a:spcPts val="0"/>
              </a:spcAft>
              <a:buClrTx/>
              <a:buSzTx/>
              <a:buFontTx/>
              <a:buNone/>
              <a:tabLst/>
              <a:defRPr/>
            </a:pPr>
            <a:endParaRPr lang="en-US" altLang="ja-JP" sz="1400" dirty="0">
              <a:solidFill>
                <a:schemeClr val="tx1"/>
              </a:solidFill>
              <a:latin typeface="Meiryo UI"/>
              <a:ea typeface="Meiryo UI"/>
            </a:endParaRPr>
          </a:p>
          <a:p>
            <a:endParaRPr lang="en-US" altLang="ja-JP" sz="1400" dirty="0">
              <a:solidFill>
                <a:schemeClr val="tx1"/>
              </a:solidFill>
            </a:endParaRPr>
          </a:p>
        </p:txBody>
      </p:sp>
      <p:sp>
        <p:nvSpPr>
          <p:cNvPr id="13" name="角丸四角形 7">
            <a:extLst>
              <a:ext uri="{FF2B5EF4-FFF2-40B4-BE49-F238E27FC236}">
                <a16:creationId xmlns:a16="http://schemas.microsoft.com/office/drawing/2014/main" id="{B0EA438A-0CB3-4320-FF2F-7105B7BD8305}"/>
              </a:ext>
            </a:extLst>
          </p:cNvPr>
          <p:cNvSpPr/>
          <p:nvPr/>
        </p:nvSpPr>
        <p:spPr>
          <a:xfrm>
            <a:off x="2371240" y="2371463"/>
            <a:ext cx="1169027" cy="320808"/>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176297E9-AF6B-3B78-BF1E-3D77AB8E4B45}"/>
              </a:ext>
            </a:extLst>
          </p:cNvPr>
          <p:cNvSpPr txBox="1"/>
          <p:nvPr/>
        </p:nvSpPr>
        <p:spPr>
          <a:xfrm>
            <a:off x="2224093" y="6042976"/>
            <a:ext cx="415498" cy="646331"/>
          </a:xfrm>
          <a:prstGeom prst="rect">
            <a:avLst/>
          </a:prstGeom>
          <a:noFill/>
        </p:spPr>
        <p:txBody>
          <a:bodyPr wrap="square" rtlCol="0">
            <a:spAutoFit/>
          </a:bodyPr>
          <a:lstStyle/>
          <a:p>
            <a:r>
              <a:rPr kumimoji="1" lang="ja-JP" altLang="en-US" sz="1800" dirty="0">
                <a:solidFill>
                  <a:srgbClr val="FF0000"/>
                </a:solidFill>
                <a:latin typeface="Meiryo UI" panose="020B0604030504040204" pitchFamily="50" charset="-128"/>
                <a:ea typeface="Meiryo UI" panose="020B0604030504040204" pitchFamily="50" charset="-128"/>
              </a:rPr>
              <a:t>③</a:t>
            </a:r>
          </a:p>
          <a:p>
            <a:endParaRPr kumimoji="1" lang="ja-JP" altLang="en-US" dirty="0"/>
          </a:p>
        </p:txBody>
      </p:sp>
      <p:sp>
        <p:nvSpPr>
          <p:cNvPr id="11" name="テキスト ボックス 10">
            <a:extLst>
              <a:ext uri="{FF2B5EF4-FFF2-40B4-BE49-F238E27FC236}">
                <a16:creationId xmlns:a16="http://schemas.microsoft.com/office/drawing/2014/main" id="{FA9A4001-EE3D-B6F7-E70B-B87460FB2A20}"/>
              </a:ext>
            </a:extLst>
          </p:cNvPr>
          <p:cNvSpPr txBox="1"/>
          <p:nvPr/>
        </p:nvSpPr>
        <p:spPr>
          <a:xfrm>
            <a:off x="2224093" y="5806366"/>
            <a:ext cx="415498" cy="646331"/>
          </a:xfrm>
          <a:prstGeom prst="rect">
            <a:avLst/>
          </a:prstGeom>
          <a:noFill/>
        </p:spPr>
        <p:txBody>
          <a:bodyPr wrap="square" rtlCol="0">
            <a:spAutoFit/>
          </a:bodyPr>
          <a:lstStyle/>
          <a:p>
            <a:r>
              <a:rPr kumimoji="1" lang="ja-JP" altLang="en-US" sz="1800" dirty="0">
                <a:solidFill>
                  <a:srgbClr val="FF0000"/>
                </a:solidFill>
                <a:latin typeface="Meiryo UI" panose="020B0604030504040204" pitchFamily="50" charset="-128"/>
                <a:ea typeface="Meiryo UI" panose="020B0604030504040204" pitchFamily="50" charset="-128"/>
              </a:rPr>
              <a:t>②</a:t>
            </a:r>
          </a:p>
          <a:p>
            <a:endParaRPr kumimoji="1" lang="ja-JP" altLang="en-US" dirty="0"/>
          </a:p>
        </p:txBody>
      </p:sp>
      <p:sp>
        <p:nvSpPr>
          <p:cNvPr id="2" name="正方形/長方形 1">
            <a:extLst>
              <a:ext uri="{FF2B5EF4-FFF2-40B4-BE49-F238E27FC236}">
                <a16:creationId xmlns:a16="http://schemas.microsoft.com/office/drawing/2014/main" id="{16CCC9E3-E80A-7D90-8BE7-1273D3BF72B4}"/>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ログイン後の最初のページ（マイページ）です。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申請情報の入力を開始してください。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C0BB1521-D00B-201E-4836-1AB4259C7971}"/>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5" name="図 4" descr="図形&#10;&#10;低い精度で自動的に生成された説明">
            <a:extLst>
              <a:ext uri="{FF2B5EF4-FFF2-40B4-BE49-F238E27FC236}">
                <a16:creationId xmlns:a16="http://schemas.microsoft.com/office/drawing/2014/main" id="{496896E0-6027-C6C4-1CB9-2F233118BE1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4" name="角丸四角形 7">
            <a:extLst>
              <a:ext uri="{FF2B5EF4-FFF2-40B4-BE49-F238E27FC236}">
                <a16:creationId xmlns:a16="http://schemas.microsoft.com/office/drawing/2014/main" id="{D9AB22C3-F183-DB6A-863B-76CF3C954E70}"/>
              </a:ext>
            </a:extLst>
          </p:cNvPr>
          <p:cNvSpPr/>
          <p:nvPr/>
        </p:nvSpPr>
        <p:spPr>
          <a:xfrm>
            <a:off x="475281" y="4593527"/>
            <a:ext cx="5171478" cy="115243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EACE06F4-E57E-1F74-8733-F13BE637DE13}"/>
              </a:ext>
            </a:extLst>
          </p:cNvPr>
          <p:cNvSpPr txBox="1"/>
          <p:nvPr/>
        </p:nvSpPr>
        <p:spPr>
          <a:xfrm>
            <a:off x="1889103" y="2269883"/>
            <a:ext cx="415498" cy="646331"/>
          </a:xfrm>
          <a:prstGeom prst="rect">
            <a:avLst/>
          </a:prstGeom>
          <a:noFill/>
        </p:spPr>
        <p:txBody>
          <a:bodyPr wrap="square" rtlCol="0">
            <a:spAutoFit/>
          </a:bodyPr>
          <a:lstStyle/>
          <a:p>
            <a:r>
              <a:rPr lang="ja-JP" altLang="en-US" sz="1800" dirty="0">
                <a:solidFill>
                  <a:srgbClr val="FF0000"/>
                </a:solidFill>
                <a:latin typeface="Meiryo UI" panose="020B0604030504040204" pitchFamily="50" charset="-128"/>
                <a:ea typeface="Meiryo UI" panose="020B0604030504040204" pitchFamily="50" charset="-128"/>
              </a:rPr>
              <a:t>①</a:t>
            </a:r>
            <a:endParaRPr kumimoji="1" lang="ja-JP" altLang="en-US" sz="1800" dirty="0">
              <a:solidFill>
                <a:srgbClr val="FF0000"/>
              </a:solidFill>
              <a:latin typeface="Meiryo UI" panose="020B0604030504040204" pitchFamily="50" charset="-128"/>
              <a:ea typeface="Meiryo UI" panose="020B0604030504040204" pitchFamily="50" charset="-128"/>
            </a:endParaRPr>
          </a:p>
          <a:p>
            <a:endParaRPr kumimoji="1" lang="ja-JP" altLang="en-US" dirty="0"/>
          </a:p>
        </p:txBody>
      </p:sp>
      <p:sp>
        <p:nvSpPr>
          <p:cNvPr id="17" name="角丸四角形 7">
            <a:extLst>
              <a:ext uri="{FF2B5EF4-FFF2-40B4-BE49-F238E27FC236}">
                <a16:creationId xmlns:a16="http://schemas.microsoft.com/office/drawing/2014/main" id="{37D278A8-CCDB-BFDD-E07E-917A6B2BA235}"/>
              </a:ext>
            </a:extLst>
          </p:cNvPr>
          <p:cNvSpPr/>
          <p:nvPr/>
        </p:nvSpPr>
        <p:spPr>
          <a:xfrm>
            <a:off x="359094" y="1675273"/>
            <a:ext cx="636452" cy="238057"/>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cxnSp>
        <p:nvCxnSpPr>
          <p:cNvPr id="27" name="直線矢印コネクタ 26">
            <a:extLst>
              <a:ext uri="{FF2B5EF4-FFF2-40B4-BE49-F238E27FC236}">
                <a16:creationId xmlns:a16="http://schemas.microsoft.com/office/drawing/2014/main" id="{9E729461-3331-8B3B-E222-E93E4C636452}"/>
              </a:ext>
            </a:extLst>
          </p:cNvPr>
          <p:cNvCxnSpPr>
            <a:cxnSpLocks/>
            <a:endCxn id="17" idx="3"/>
          </p:cNvCxnSpPr>
          <p:nvPr/>
        </p:nvCxnSpPr>
        <p:spPr>
          <a:xfrm flipH="1">
            <a:off x="995546" y="1794302"/>
            <a:ext cx="5313142"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Arrow: Down 11">
            <a:extLst>
              <a:ext uri="{FF2B5EF4-FFF2-40B4-BE49-F238E27FC236}">
                <a16:creationId xmlns:a16="http://schemas.microsoft.com/office/drawing/2014/main" id="{91052040-0CF9-345E-8C14-66111D9D5C93}"/>
              </a:ext>
            </a:extLst>
          </p:cNvPr>
          <p:cNvSpPr/>
          <p:nvPr/>
        </p:nvSpPr>
        <p:spPr>
          <a:xfrm>
            <a:off x="2730425" y="3240833"/>
            <a:ext cx="484632" cy="55507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en-US" sz="1000"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95438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操作時の注意事項</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29A62F49-02B8-2F98-4876-32D2CBD7D092}"/>
              </a:ext>
            </a:extLst>
          </p:cNvPr>
          <p:cNvPicPr>
            <a:picLocks noChangeAspect="1"/>
          </p:cNvPicPr>
          <p:nvPr/>
        </p:nvPicPr>
        <p:blipFill>
          <a:blip r:embed="rId2"/>
          <a:stretch>
            <a:fillRect/>
          </a:stretch>
        </p:blipFill>
        <p:spPr>
          <a:xfrm>
            <a:off x="1118114" y="3959291"/>
            <a:ext cx="3784600" cy="2569033"/>
          </a:xfrm>
          <a:prstGeom prst="rect">
            <a:avLst/>
          </a:prstGeom>
          <a:ln w="38100">
            <a:solidFill>
              <a:srgbClr val="000000"/>
            </a:solidFill>
          </a:ln>
        </p:spPr>
      </p:pic>
      <p:pic>
        <p:nvPicPr>
          <p:cNvPr id="8" name="図 7">
            <a:extLst>
              <a:ext uri="{FF2B5EF4-FFF2-40B4-BE49-F238E27FC236}">
                <a16:creationId xmlns:a16="http://schemas.microsoft.com/office/drawing/2014/main" id="{BA2EA995-1643-C520-0A2F-DDA3E2AB939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438" y="1841201"/>
            <a:ext cx="5797952" cy="1057509"/>
          </a:xfrm>
          <a:prstGeom prst="rect">
            <a:avLst/>
          </a:prstGeom>
        </p:spPr>
      </p:pic>
      <p:sp>
        <p:nvSpPr>
          <p:cNvPr id="10" name="角丸四角形 7">
            <a:extLst>
              <a:ext uri="{FF2B5EF4-FFF2-40B4-BE49-F238E27FC236}">
                <a16:creationId xmlns:a16="http://schemas.microsoft.com/office/drawing/2014/main" id="{53D9CDBD-AEF9-967D-CA6C-C42343515EA5}"/>
              </a:ext>
            </a:extLst>
          </p:cNvPr>
          <p:cNvSpPr/>
          <p:nvPr/>
        </p:nvSpPr>
        <p:spPr>
          <a:xfrm>
            <a:off x="2517057" y="2624334"/>
            <a:ext cx="774501" cy="24078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152F8298-1B2B-23AF-9424-20FA7104D3B9}"/>
              </a:ext>
            </a:extLst>
          </p:cNvPr>
          <p:cNvSpPr txBox="1"/>
          <p:nvPr/>
        </p:nvSpPr>
        <p:spPr>
          <a:xfrm>
            <a:off x="2101559" y="2541954"/>
            <a:ext cx="415498" cy="646331"/>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②</a:t>
            </a:r>
            <a:endParaRPr kumimoji="1" lang="ja-JP" altLang="en-US" sz="1800" dirty="0">
              <a:solidFill>
                <a:srgbClr val="FF0000"/>
              </a:solidFill>
              <a:latin typeface="Meiryo UI" panose="020B0604030504040204" pitchFamily="50" charset="-128"/>
              <a:ea typeface="Meiryo UI" panose="020B0604030504040204" pitchFamily="50" charset="-128"/>
            </a:endParaRPr>
          </a:p>
          <a:p>
            <a:endParaRPr kumimoji="1" lang="ja-JP" altLang="en-US" dirty="0"/>
          </a:p>
        </p:txBody>
      </p:sp>
      <p:sp>
        <p:nvSpPr>
          <p:cNvPr id="18" name="角丸四角形 7">
            <a:extLst>
              <a:ext uri="{FF2B5EF4-FFF2-40B4-BE49-F238E27FC236}">
                <a16:creationId xmlns:a16="http://schemas.microsoft.com/office/drawing/2014/main" id="{62E45A42-94B7-02F3-4836-7148C7DB1D21}"/>
              </a:ext>
            </a:extLst>
          </p:cNvPr>
          <p:cNvSpPr/>
          <p:nvPr/>
        </p:nvSpPr>
        <p:spPr>
          <a:xfrm>
            <a:off x="2723536" y="6168816"/>
            <a:ext cx="558190" cy="290977"/>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D6691703-A17E-4CD2-8223-465F361668FF}"/>
              </a:ext>
            </a:extLst>
          </p:cNvPr>
          <p:cNvSpPr txBox="1"/>
          <p:nvPr/>
        </p:nvSpPr>
        <p:spPr>
          <a:xfrm>
            <a:off x="2249039" y="6139320"/>
            <a:ext cx="415498" cy="646331"/>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③</a:t>
            </a:r>
            <a:endParaRPr kumimoji="1" lang="ja-JP" altLang="en-US" sz="1800" dirty="0">
              <a:solidFill>
                <a:srgbClr val="FF0000"/>
              </a:solidFill>
              <a:latin typeface="Meiryo UI" panose="020B0604030504040204" pitchFamily="50" charset="-128"/>
              <a:ea typeface="Meiryo UI" panose="020B0604030504040204" pitchFamily="50" charset="-128"/>
            </a:endParaRPr>
          </a:p>
          <a:p>
            <a:endParaRPr kumimoji="1" lang="ja-JP" altLang="en-US" dirty="0"/>
          </a:p>
        </p:txBody>
      </p:sp>
      <p:sp>
        <p:nvSpPr>
          <p:cNvPr id="20" name="テキスト ボックス 19">
            <a:extLst>
              <a:ext uri="{FF2B5EF4-FFF2-40B4-BE49-F238E27FC236}">
                <a16:creationId xmlns:a16="http://schemas.microsoft.com/office/drawing/2014/main" id="{E73DF47A-BD93-4A21-7D60-0A37C42DD3E0}"/>
              </a:ext>
            </a:extLst>
          </p:cNvPr>
          <p:cNvSpPr txBox="1"/>
          <p:nvPr/>
        </p:nvSpPr>
        <p:spPr>
          <a:xfrm>
            <a:off x="6282612" y="2624256"/>
            <a:ext cx="5609142" cy="1384995"/>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①各ページタイトルの下部に「操作時の注意事項」が表示されます。</a:t>
            </a:r>
            <a:endParaRPr lang="en-US" altLang="ja-JP" sz="14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操作時の注意事項を確認する際は、「操作時の注意事項」を</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クリックしてください。</a:t>
            </a:r>
            <a:endParaRPr lang="en-US" altLang="ja-JP" sz="1400" dirty="0">
              <a:latin typeface="Meiryo UI" panose="020B0604030504040204" pitchFamily="50" charset="-128"/>
              <a:ea typeface="Meiryo UI" panose="020B0604030504040204" pitchFamily="50" charset="-128"/>
            </a:endParaRPr>
          </a:p>
          <a:p>
            <a:endParaRPr kumimoji="1" lang="en-US" altLang="ja-JP" sz="14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a:t>
            </a:r>
            <a:r>
              <a:rPr lang="ja-JP" altLang="en-US" sz="1400" dirty="0">
                <a:latin typeface="Meiryo UI" panose="020B0604030504040204" pitchFamily="50" charset="-128"/>
                <a:ea typeface="Meiryo UI" panose="020B0604030504040204" pitchFamily="50" charset="-128"/>
              </a:rPr>
              <a:t>　閉じる場合は「閉じる」ボタン</a:t>
            </a:r>
            <a:r>
              <a:rPr kumimoji="1" lang="ja-JP" altLang="en-US" sz="1400" dirty="0">
                <a:latin typeface="Meiryo UI" panose="020B0604030504040204" pitchFamily="50" charset="-128"/>
                <a:ea typeface="Meiryo UI" panose="020B0604030504040204" pitchFamily="50" charset="-128"/>
              </a:rPr>
              <a:t>をクリックしてください。</a:t>
            </a:r>
            <a:endParaRPr lang="en-US" altLang="ja-JP" sz="1400" dirty="0">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675A87F9-838A-695D-C2A7-BD0A4B3A8E7E}"/>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操作時の注意事項の画面です。</a:t>
            </a:r>
            <a:br>
              <a:rPr lang="en-US" altLang="ja-JP" sz="1400" dirty="0">
                <a:solidFill>
                  <a:schemeClr val="tx1"/>
                </a:solidFill>
                <a:latin typeface="Meiryo UI" panose="020B0604030504040204" pitchFamily="50" charset="-128"/>
                <a:ea typeface="Meiryo UI" panose="020B0604030504040204" pitchFamily="50" charset="-128"/>
              </a:rPr>
            </a:br>
            <a:r>
              <a:rPr lang="ja-JP" altLang="en-US" sz="1400" dirty="0">
                <a:solidFill>
                  <a:schemeClr val="tx1"/>
                </a:solidFill>
                <a:latin typeface="Meiryo UI" panose="020B0604030504040204" pitchFamily="50" charset="-128"/>
                <a:ea typeface="Meiryo UI" panose="020B0604030504040204" pitchFamily="50" charset="-128"/>
              </a:rPr>
              <a:t>注意事項を確認のうえ、申請を開始してください。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22" name="正方形/長方形 21">
            <a:extLst>
              <a:ext uri="{FF2B5EF4-FFF2-40B4-BE49-F238E27FC236}">
                <a16:creationId xmlns:a16="http://schemas.microsoft.com/office/drawing/2014/main" id="{9AAE0D57-CA72-B6B1-DF9A-F0E22A2B0415}"/>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23" name="図 22" descr="図形&#10;&#10;低い精度で自動的に生成された説明">
            <a:extLst>
              <a:ext uri="{FF2B5EF4-FFF2-40B4-BE49-F238E27FC236}">
                <a16:creationId xmlns:a16="http://schemas.microsoft.com/office/drawing/2014/main" id="{6E08EB7F-4447-3823-8B69-2F4DB5053A5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Tree>
    <p:extLst>
      <p:ext uri="{BB962C8B-B14F-4D97-AF65-F5344CB8AC3E}">
        <p14:creationId xmlns:p14="http://schemas.microsoft.com/office/powerpoint/2010/main" val="26186495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solidFill>
        <a:ln>
          <a:noFill/>
        </a:ln>
      </a:spPr>
      <a:bodyPr wrap="square" rtlCol="0" anchor="ctr"/>
      <a:lstStyle>
        <a:defPPr algn="l">
          <a:defRPr kumimoji="1" sz="1000" dirty="0">
            <a:solidFill>
              <a:srgbClr val="FF0000"/>
            </a:solidFill>
            <a:latin typeface="Meiryo UI" panose="020B0604030504040204" pitchFamily="50" charset="-128"/>
            <a:ea typeface="Meiryo UI"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e8b6f97-4262-4750-adba-14fb3eea88b8">
      <Terms xmlns="http://schemas.microsoft.com/office/infopath/2007/PartnerControls"/>
    </lcf76f155ced4ddcb4097134ff3c332f>
    <TaxCatchAll xmlns="5e80daff-72db-4470-b0bd-78675748b34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851428EDD3FCD439E6ACE6569B5D5A9" ma:contentTypeVersion="14" ma:contentTypeDescription="Create a new document." ma:contentTypeScope="" ma:versionID="84a5b82e1a00e7e2061693d0d847f2ac">
  <xsd:schema xmlns:xsd="http://www.w3.org/2001/XMLSchema" xmlns:xs="http://www.w3.org/2001/XMLSchema" xmlns:p="http://schemas.microsoft.com/office/2006/metadata/properties" xmlns:ns2="3e8b6f97-4262-4750-adba-14fb3eea88b8" xmlns:ns3="5e80daff-72db-4470-b0bd-78675748b340" targetNamespace="http://schemas.microsoft.com/office/2006/metadata/properties" ma:root="true" ma:fieldsID="532b532ec0687f7fd4ef4d9609802257" ns2:_="" ns3:_="">
    <xsd:import namespace="3e8b6f97-4262-4750-adba-14fb3eea88b8"/>
    <xsd:import namespace="5e80daff-72db-4470-b0bd-78675748b34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8b6f97-4262-4750-adba-14fb3eea88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6d165d17-9b79-46c3-82b9-c927e733c429"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e80daff-72db-4470-b0bd-78675748b340"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226ea309-7cc2-48d9-beec-766500193902}" ma:internalName="TaxCatchAll" ma:showField="CatchAllData" ma:web="5e80daff-72db-4470-b0bd-78675748b340">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4E8776-F438-4EDA-8DB9-1CE11DC8C256}">
  <ds:schemaRefs>
    <ds:schemaRef ds:uri="http://schemas.microsoft.com/office/2006/metadata/properties"/>
    <ds:schemaRef ds:uri="http://schemas.microsoft.com/office/2006/documentManagement/types"/>
    <ds:schemaRef ds:uri="http://schemas.openxmlformats.org/package/2006/metadata/core-properties"/>
    <ds:schemaRef ds:uri="http://schemas.microsoft.com/office/infopath/2007/PartnerControls"/>
    <ds:schemaRef ds:uri="http://purl.org/dc/terms/"/>
    <ds:schemaRef ds:uri="http://purl.org/dc/elements/1.1/"/>
    <ds:schemaRef ds:uri="http://www.w3.org/XML/1998/namespace"/>
    <ds:schemaRef ds:uri="http://purl.org/dc/dcmitype/"/>
    <ds:schemaRef ds:uri="5e80daff-72db-4470-b0bd-78675748b340"/>
    <ds:schemaRef ds:uri="3e8b6f97-4262-4750-adba-14fb3eea88b8"/>
  </ds:schemaRefs>
</ds:datastoreItem>
</file>

<file path=customXml/itemProps2.xml><?xml version="1.0" encoding="utf-8"?>
<ds:datastoreItem xmlns:ds="http://schemas.openxmlformats.org/officeDocument/2006/customXml" ds:itemID="{30BB275B-92B4-42DB-A525-97B341D877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8b6f97-4262-4750-adba-14fb3eea88b8"/>
    <ds:schemaRef ds:uri="5e80daff-72db-4470-b0bd-78675748b3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BE3009A-9797-4F94-99DC-DBF8B60BA6BE}">
  <ds:schemaRefs>
    <ds:schemaRef ds:uri="http://schemas.microsoft.com/sharepoint/v3/contenttype/forms"/>
  </ds:schemaRefs>
</ds:datastoreItem>
</file>

<file path=docMetadata/LabelInfo.xml><?xml version="1.0" encoding="utf-8"?>
<clbl:labelList xmlns:clbl="http://schemas.microsoft.com/office/2020/mipLabelMetadata">
  <clbl:label id="{e0793d39-0939-496d-b129-198edd916feb}" enabled="0" method="" siteId="{e0793d39-0939-496d-b129-198edd916feb}" removed="1"/>
</clbl:labelList>
</file>

<file path=docProps/app.xml><?xml version="1.0" encoding="utf-8"?>
<Properties xmlns="http://schemas.openxmlformats.org/officeDocument/2006/extended-properties" xmlns:vt="http://schemas.openxmlformats.org/officeDocument/2006/docPropsVTypes">
  <TotalTime>0</TotalTime>
  <Words>11932</Words>
  <Application>Microsoft Office PowerPoint</Application>
  <PresentationFormat>ワイド画面</PresentationFormat>
  <Paragraphs>1304</Paragraphs>
  <Slides>64</Slides>
  <Notes>27</Notes>
  <HiddenSlides>0</HiddenSlides>
  <MMClips>0</MMClips>
  <ScaleCrop>false</ScaleCrop>
  <HeadingPairs>
    <vt:vector size="8" baseType="variant">
      <vt:variant>
        <vt:lpstr>使用されているフォント</vt:lpstr>
      </vt:variant>
      <vt:variant>
        <vt:i4>8</vt:i4>
      </vt:variant>
      <vt:variant>
        <vt:lpstr>テーマ</vt:lpstr>
      </vt:variant>
      <vt:variant>
        <vt:i4>1</vt:i4>
      </vt:variant>
      <vt:variant>
        <vt:lpstr>埋め込まれた OLE サーバー</vt:lpstr>
      </vt:variant>
      <vt:variant>
        <vt:i4>1</vt:i4>
      </vt:variant>
      <vt:variant>
        <vt:lpstr>スライド タイトル</vt:lpstr>
      </vt:variant>
      <vt:variant>
        <vt:i4>64</vt:i4>
      </vt:variant>
    </vt:vector>
  </HeadingPairs>
  <TitlesOfParts>
    <vt:vector size="74" baseType="lpstr">
      <vt:lpstr>-apple-system</vt:lpstr>
      <vt:lpstr>Malgun Gothic Semilight</vt:lpstr>
      <vt:lpstr>Meiryo UI</vt:lpstr>
      <vt:lpstr>メイリオ</vt:lpstr>
      <vt:lpstr>游ゴシック</vt:lpstr>
      <vt:lpstr>游ゴシック Light</vt:lpstr>
      <vt:lpstr>Arial</vt:lpstr>
      <vt:lpstr>Wingdings</vt:lpstr>
      <vt:lpstr>Office テーマ</vt:lpstr>
      <vt:lpstr>think-cell スライド</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2024-03-04T06:34:25Z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0x0101004851428EDD3FCD439E6ACE6569B5D5A9</vt:lpwstr>
  </property>
  <property fmtid="{D5CDD505-2E9C-101B-9397-08002B2CF9AE}" pid="3" name="MediaServiceImageTags">
    <vt:lpwstr/>
  </property>
</Properties>
</file>